
<file path=[Content_Types].xml><?xml version="1.0" encoding="utf-8"?>
<Types xmlns="http://schemas.openxmlformats.org/package/2006/content-types">
  <Default Extension="png" ContentType="image/png"/>
  <Default Extension="tmp"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3"/>
  </p:notesMasterIdLst>
  <p:sldIdLst>
    <p:sldId id="354" r:id="rId2"/>
    <p:sldId id="388" r:id="rId3"/>
    <p:sldId id="363" r:id="rId4"/>
    <p:sldId id="364" r:id="rId5"/>
    <p:sldId id="392" r:id="rId6"/>
    <p:sldId id="397" r:id="rId7"/>
    <p:sldId id="441" r:id="rId8"/>
    <p:sldId id="398" r:id="rId9"/>
    <p:sldId id="393" r:id="rId10"/>
    <p:sldId id="394" r:id="rId11"/>
    <p:sldId id="399" r:id="rId12"/>
    <p:sldId id="389" r:id="rId13"/>
    <p:sldId id="390" r:id="rId14"/>
    <p:sldId id="391" r:id="rId15"/>
    <p:sldId id="442" r:id="rId16"/>
    <p:sldId id="440" r:id="rId17"/>
    <p:sldId id="404" r:id="rId18"/>
    <p:sldId id="370" r:id="rId19"/>
    <p:sldId id="276" r:id="rId20"/>
    <p:sldId id="408" r:id="rId21"/>
    <p:sldId id="443" r:id="rId22"/>
    <p:sldId id="423" r:id="rId23"/>
    <p:sldId id="429" r:id="rId24"/>
    <p:sldId id="409" r:id="rId25"/>
    <p:sldId id="444" r:id="rId26"/>
    <p:sldId id="424" r:id="rId27"/>
    <p:sldId id="430" r:id="rId28"/>
    <p:sldId id="410" r:id="rId29"/>
    <p:sldId id="445" r:id="rId30"/>
    <p:sldId id="425" r:id="rId31"/>
    <p:sldId id="411" r:id="rId32"/>
    <p:sldId id="448" r:id="rId33"/>
    <p:sldId id="426" r:id="rId34"/>
    <p:sldId id="431" r:id="rId35"/>
    <p:sldId id="412" r:id="rId36"/>
    <p:sldId id="447" r:id="rId37"/>
    <p:sldId id="427" r:id="rId38"/>
    <p:sldId id="432" r:id="rId39"/>
    <p:sldId id="413" r:id="rId40"/>
    <p:sldId id="446" r:id="rId41"/>
    <p:sldId id="428" r:id="rId42"/>
    <p:sldId id="433" r:id="rId43"/>
    <p:sldId id="293" r:id="rId44"/>
    <p:sldId id="435" r:id="rId45"/>
    <p:sldId id="380" r:id="rId46"/>
    <p:sldId id="422" r:id="rId47"/>
    <p:sldId id="372" r:id="rId48"/>
    <p:sldId id="361" r:id="rId49"/>
    <p:sldId id="415" r:id="rId50"/>
    <p:sldId id="418" r:id="rId51"/>
    <p:sldId id="436" r:id="rId52"/>
    <p:sldId id="419" r:id="rId53"/>
    <p:sldId id="438" r:id="rId54"/>
    <p:sldId id="437" r:id="rId55"/>
    <p:sldId id="382" r:id="rId56"/>
    <p:sldId id="347" r:id="rId57"/>
    <p:sldId id="351" r:id="rId58"/>
    <p:sldId id="420" r:id="rId59"/>
    <p:sldId id="405" r:id="rId60"/>
    <p:sldId id="406" r:id="rId61"/>
    <p:sldId id="407" r:id="rId62"/>
    <p:sldId id="330" r:id="rId63"/>
    <p:sldId id="332" r:id="rId64"/>
    <p:sldId id="333" r:id="rId65"/>
    <p:sldId id="335" r:id="rId66"/>
    <p:sldId id="334" r:id="rId67"/>
    <p:sldId id="337" r:id="rId68"/>
    <p:sldId id="340" r:id="rId69"/>
    <p:sldId id="377" r:id="rId70"/>
    <p:sldId id="362" r:id="rId71"/>
    <p:sldId id="439" r:id="rId7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MAUD-GUFFLET Alix" initials="RA" lastIdx="22" clrIdx="0">
    <p:extLst>
      <p:ext uri="{19B8F6BF-5375-455C-9EA6-DF929625EA0E}">
        <p15:presenceInfo xmlns:p15="http://schemas.microsoft.com/office/powerpoint/2012/main" userId="S-1-5-21-2043104406-512064258-1538882281-209763" providerId="AD"/>
      </p:ext>
    </p:extLst>
  </p:cmAuthor>
  <p:cmAuthor id="2" name="ALLAIN Pierre-Yves" initials="PYA" lastIdx="1" clrIdx="1">
    <p:extLst>
      <p:ext uri="{19B8F6BF-5375-455C-9EA6-DF929625EA0E}">
        <p15:presenceInfo xmlns:p15="http://schemas.microsoft.com/office/powerpoint/2012/main" userId="ALLAIN Pierre-Yves" providerId="None"/>
      </p:ext>
    </p:extLst>
  </p:cmAuthor>
  <p:cmAuthor id="3" name="JARRY Sandrine" initials="JS" lastIdx="19" clrIdx="2">
    <p:extLst>
      <p:ext uri="{19B8F6BF-5375-455C-9EA6-DF929625EA0E}">
        <p15:presenceInfo xmlns:p15="http://schemas.microsoft.com/office/powerpoint/2012/main" userId="JARRY Sandri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5460" autoAdjust="0"/>
  </p:normalViewPr>
  <p:slideViewPr>
    <p:cSldViewPr snapToGrid="0">
      <p:cViewPr varScale="1">
        <p:scale>
          <a:sx n="70" d="100"/>
          <a:sy n="70"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rimaud-gufflet-adc\AppData\Local\Microsoft\Windows\INetCache\Content.Outlook\2RCV1XUY\Classeur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fr-FR" sz="1800" b="0" i="0" u="none" strike="noStrike" baseline="0" dirty="0">
                <a:effectLst/>
              </a:rPr>
              <a:t>Répartition des </a:t>
            </a:r>
            <a:r>
              <a:rPr lang="fr-FR" sz="1800" b="1" i="0" u="none" strike="noStrike" baseline="0" dirty="0">
                <a:effectLst/>
              </a:rPr>
              <a:t>286 condamnations </a:t>
            </a:r>
            <a:r>
              <a:rPr lang="fr-FR" sz="1800" b="1" i="0" u="none" strike="noStrike" baseline="0" dirty="0" smtClean="0">
                <a:effectLst/>
              </a:rPr>
              <a:t>pénales </a:t>
            </a:r>
            <a:r>
              <a:rPr lang="fr-FR" sz="1800" b="0" i="0" u="none" strike="noStrike" baseline="0" dirty="0" smtClean="0">
                <a:effectLst/>
              </a:rPr>
              <a:t>par </a:t>
            </a:r>
            <a:r>
              <a:rPr lang="fr-FR" sz="1800" b="0" i="0" u="none" strike="noStrike" baseline="0" dirty="0">
                <a:effectLst/>
              </a:rPr>
              <a:t>type d'infraction</a:t>
            </a:r>
            <a:r>
              <a:rPr lang="fr-FR" sz="1800" b="1" i="0" u="none" strike="noStrike" baseline="0" dirty="0"/>
              <a:t> </a:t>
            </a:r>
            <a:endParaRPr lang="fr-FR" dirty="0"/>
          </a:p>
        </c:rich>
      </c:tx>
      <c:overlay val="0"/>
      <c:spPr>
        <a:noFill/>
        <a:ln>
          <a:solidFill>
            <a:schemeClr val="accent1"/>
          </a:solid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manualLayout>
          <c:layoutTarget val="inner"/>
          <c:xMode val="edge"/>
          <c:yMode val="edge"/>
          <c:x val="0.32211109874187321"/>
          <c:y val="0.32279962546816482"/>
          <c:w val="0.63102185878089767"/>
          <c:h val="0.5920024919637854"/>
        </c:manualLayout>
      </c:layout>
      <c:barChart>
        <c:barDir val="bar"/>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Feuil1!$B$5:$B$11</c:f>
              <c:strCache>
                <c:ptCount val="7"/>
                <c:pt idx="0">
                  <c:v>Corruption</c:v>
                </c:pt>
                <c:pt idx="1">
                  <c:v>Détournement de FP</c:v>
                </c:pt>
                <c:pt idx="2">
                  <c:v>Prise illégale d'intérêts</c:v>
                </c:pt>
                <c:pt idx="3">
                  <c:v>Favoritisme </c:v>
                </c:pt>
                <c:pt idx="4">
                  <c:v>Trafic d'influence </c:v>
                </c:pt>
                <c:pt idx="5">
                  <c:v>Recel/blanchiment </c:v>
                </c:pt>
                <c:pt idx="6">
                  <c:v>Concussion </c:v>
                </c:pt>
              </c:strCache>
            </c:strRef>
          </c:cat>
          <c:val>
            <c:numRef>
              <c:f>Feuil1!$C$5:$C$11</c:f>
              <c:numCache>
                <c:formatCode>General</c:formatCode>
                <c:ptCount val="7"/>
                <c:pt idx="0">
                  <c:v>131</c:v>
                </c:pt>
                <c:pt idx="1">
                  <c:v>52</c:v>
                </c:pt>
                <c:pt idx="2">
                  <c:v>38</c:v>
                </c:pt>
                <c:pt idx="3">
                  <c:v>29</c:v>
                </c:pt>
                <c:pt idx="4">
                  <c:v>21</c:v>
                </c:pt>
                <c:pt idx="5">
                  <c:v>13</c:v>
                </c:pt>
                <c:pt idx="6">
                  <c:v>2</c:v>
                </c:pt>
              </c:numCache>
            </c:numRef>
          </c:val>
          <c:extLst>
            <c:ext xmlns:c16="http://schemas.microsoft.com/office/drawing/2014/chart" uri="{C3380CC4-5D6E-409C-BE32-E72D297353CC}">
              <c16:uniqueId val="{00000000-DC67-4EAC-975B-B1ABF1316E7D}"/>
            </c:ext>
          </c:extLst>
        </c:ser>
        <c:dLbls>
          <c:dLblPos val="inEnd"/>
          <c:showLegendKey val="0"/>
          <c:showVal val="1"/>
          <c:showCatName val="0"/>
          <c:showSerName val="0"/>
          <c:showPercent val="0"/>
          <c:showBubbleSize val="0"/>
        </c:dLbls>
        <c:gapWidth val="65"/>
        <c:axId val="531872760"/>
        <c:axId val="531865704"/>
      </c:barChart>
      <c:catAx>
        <c:axId val="53187276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fr-FR"/>
          </a:p>
        </c:txPr>
        <c:crossAx val="531865704"/>
        <c:crosses val="autoZero"/>
        <c:auto val="1"/>
        <c:lblAlgn val="ctr"/>
        <c:lblOffset val="100"/>
        <c:noMultiLvlLbl val="0"/>
      </c:catAx>
      <c:valAx>
        <c:axId val="53186570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fr-FR"/>
          </a:p>
        </c:txPr>
        <c:crossAx val="531872760"/>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ata8.xml.rels><?xml version="1.0" encoding="UTF-8" standalone="yes"?>
<Relationships xmlns="http://schemas.openxmlformats.org/package/2006/relationships"><Relationship Id="rId1" Type="http://schemas.openxmlformats.org/officeDocument/2006/relationships/image" Target="../media/image1.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diagrams/_rels/drawing8.xml.rels><?xml version="1.0" encoding="UTF-8" standalone="yes"?>
<Relationships xmlns="http://schemas.openxmlformats.org/package/2006/relationships"><Relationship Id="rId1" Type="http://schemas.openxmlformats.org/officeDocument/2006/relationships/image" Target="../media/image1.png"/></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5279F0-6424-43BC-881D-2919E1286165}" type="doc">
      <dgm:prSet loTypeId="urn:microsoft.com/office/officeart/2005/8/layout/vList3" loCatId="list" qsTypeId="urn:microsoft.com/office/officeart/2005/8/quickstyle/simple1" qsCatId="simple" csTypeId="urn:microsoft.com/office/officeart/2005/8/colors/accent2_3" csCatId="accent2" phldr="1"/>
      <dgm:spPr/>
      <dgm:t>
        <a:bodyPr/>
        <a:lstStyle/>
        <a:p>
          <a:endParaRPr lang="fr-FR"/>
        </a:p>
      </dgm:t>
    </dgm:pt>
    <dgm:pt modelId="{6A2455CC-03C9-45F2-96BD-1DFA2941BB39}">
      <dgm:prSet custT="1"/>
      <dgm:spPr>
        <a:solidFill>
          <a:schemeClr val="accent1">
            <a:lumMod val="60000"/>
            <a:lumOff val="40000"/>
          </a:schemeClr>
        </a:solidFill>
      </dgm:spPr>
      <dgm:t>
        <a:bodyPr/>
        <a:lstStyle/>
        <a:p>
          <a:r>
            <a:rPr lang="fr-FR" sz="1800" b="0" dirty="0" smtClean="0">
              <a:solidFill>
                <a:schemeClr val="tx1"/>
              </a:solidFill>
            </a:rPr>
            <a:t>78% des Français interrogés jugent la corruption inacceptable et ils sont 67% à considérer qu’elle existe en France (UE : 68%)</a:t>
          </a:r>
          <a:endParaRPr lang="fr-FR" sz="1800" b="0" dirty="0">
            <a:solidFill>
              <a:schemeClr val="tx1"/>
            </a:solidFill>
          </a:endParaRPr>
        </a:p>
      </dgm:t>
    </dgm:pt>
    <dgm:pt modelId="{41A5B05B-5968-46D3-8A38-AED0E55DD681}" type="parTrans" cxnId="{F8B50493-EF0F-4808-B67C-5304BF7E977C}">
      <dgm:prSet/>
      <dgm:spPr/>
      <dgm:t>
        <a:bodyPr/>
        <a:lstStyle/>
        <a:p>
          <a:endParaRPr lang="fr-FR"/>
        </a:p>
      </dgm:t>
    </dgm:pt>
    <dgm:pt modelId="{873EA63D-F169-4078-BBCB-0964E5A4207F}" type="sibTrans" cxnId="{F8B50493-EF0F-4808-B67C-5304BF7E977C}">
      <dgm:prSet/>
      <dgm:spPr/>
      <dgm:t>
        <a:bodyPr/>
        <a:lstStyle/>
        <a:p>
          <a:endParaRPr lang="fr-FR"/>
        </a:p>
      </dgm:t>
    </dgm:pt>
    <dgm:pt modelId="{9087E227-B647-4EDC-8A4B-82C695AB7976}">
      <dgm:prSet custT="1"/>
      <dgm:spPr>
        <a:solidFill>
          <a:schemeClr val="accent1">
            <a:lumMod val="60000"/>
            <a:lumOff val="40000"/>
          </a:schemeClr>
        </a:solidFill>
      </dgm:spPr>
      <dgm:t>
        <a:bodyPr/>
        <a:lstStyle/>
        <a:p>
          <a:r>
            <a:rPr lang="fr-FR" sz="1800" b="0" dirty="0" smtClean="0">
              <a:solidFill>
                <a:schemeClr val="tx1"/>
              </a:solidFill>
            </a:rPr>
            <a:t>8% des Français interrogés déclarent avoir été, en pratique, victimes de la corruption (UE : 25%)</a:t>
          </a:r>
          <a:endParaRPr lang="fr-FR" sz="1800" b="0" dirty="0">
            <a:solidFill>
              <a:schemeClr val="tx1"/>
            </a:solidFill>
          </a:endParaRPr>
        </a:p>
      </dgm:t>
    </dgm:pt>
    <dgm:pt modelId="{156F45E6-A11C-416A-8A90-C1E8E615BDA5}" type="parTrans" cxnId="{B96A08D1-8C02-4D19-B16E-64341234F4D6}">
      <dgm:prSet/>
      <dgm:spPr/>
      <dgm:t>
        <a:bodyPr/>
        <a:lstStyle/>
        <a:p>
          <a:endParaRPr lang="fr-FR"/>
        </a:p>
      </dgm:t>
    </dgm:pt>
    <dgm:pt modelId="{825B05B0-25E4-4C5E-9C1A-97A8236970DB}" type="sibTrans" cxnId="{B96A08D1-8C02-4D19-B16E-64341234F4D6}">
      <dgm:prSet/>
      <dgm:spPr/>
      <dgm:t>
        <a:bodyPr/>
        <a:lstStyle/>
        <a:p>
          <a:endParaRPr lang="fr-FR"/>
        </a:p>
      </dgm:t>
    </dgm:pt>
    <dgm:pt modelId="{3A0A061C-DB2C-44B8-A27E-6B42A08BCD31}">
      <dgm:prSet custT="1"/>
      <dgm:spPr>
        <a:solidFill>
          <a:schemeClr val="accent1">
            <a:lumMod val="60000"/>
            <a:lumOff val="40000"/>
          </a:schemeClr>
        </a:solidFill>
      </dgm:spPr>
      <dgm:t>
        <a:bodyPr/>
        <a:lstStyle/>
        <a:p>
          <a:r>
            <a:rPr lang="fr-FR" sz="1800" b="0" dirty="0" smtClean="0">
              <a:solidFill>
                <a:schemeClr val="tx1"/>
              </a:solidFill>
            </a:rPr>
            <a:t>Pour 29% des Français interrogés, la corruption  existe dans les administrations publiques (UE : 33%). Enfin, les Français comme les Européens estiment que la corruption est peu présente dans les affaires juridictionnelles (23% dans les deux cas). </a:t>
          </a:r>
          <a:endParaRPr lang="fr-FR" sz="1800" b="0" dirty="0">
            <a:solidFill>
              <a:schemeClr val="tx1"/>
            </a:solidFill>
          </a:endParaRPr>
        </a:p>
      </dgm:t>
    </dgm:pt>
    <dgm:pt modelId="{484ADAD5-416C-44D7-A77E-FEE7C4C079B8}" type="parTrans" cxnId="{0172DBD1-AABF-4C7B-9D22-726038050CB0}">
      <dgm:prSet/>
      <dgm:spPr/>
      <dgm:t>
        <a:bodyPr/>
        <a:lstStyle/>
        <a:p>
          <a:endParaRPr lang="fr-FR"/>
        </a:p>
      </dgm:t>
    </dgm:pt>
    <dgm:pt modelId="{BC4BEA08-236E-48B6-9276-9F42F30AA576}" type="sibTrans" cxnId="{0172DBD1-AABF-4C7B-9D22-726038050CB0}">
      <dgm:prSet/>
      <dgm:spPr/>
      <dgm:t>
        <a:bodyPr/>
        <a:lstStyle/>
        <a:p>
          <a:endParaRPr lang="fr-FR"/>
        </a:p>
      </dgm:t>
    </dgm:pt>
    <dgm:pt modelId="{319469E9-FD65-435B-A6DF-901EA2C7FEC3}">
      <dgm:prSet custT="1"/>
      <dgm:spPr>
        <a:solidFill>
          <a:schemeClr val="accent1">
            <a:lumMod val="60000"/>
            <a:lumOff val="40000"/>
          </a:schemeClr>
        </a:solidFill>
      </dgm:spPr>
      <dgm:t>
        <a:bodyPr/>
        <a:lstStyle/>
        <a:p>
          <a:r>
            <a:rPr lang="fr-FR" sz="1800" b="0" dirty="0" smtClean="0">
              <a:solidFill>
                <a:schemeClr val="tx1"/>
              </a:solidFill>
            </a:rPr>
            <a:t>68 % des Français interrogés considère que la corruption existe  parmi le personnel politique (contre 56% des Européens). </a:t>
          </a:r>
          <a:endParaRPr lang="fr-FR" sz="1800" b="0" dirty="0">
            <a:solidFill>
              <a:schemeClr val="tx1"/>
            </a:solidFill>
          </a:endParaRPr>
        </a:p>
      </dgm:t>
    </dgm:pt>
    <dgm:pt modelId="{617D08F8-CFF9-4792-9AC0-E5F820FAA51F}" type="parTrans" cxnId="{9AD30C8A-BC30-42E7-BE89-5C097B1B9C08}">
      <dgm:prSet/>
      <dgm:spPr/>
      <dgm:t>
        <a:bodyPr/>
        <a:lstStyle/>
        <a:p>
          <a:endParaRPr lang="fr-FR"/>
        </a:p>
      </dgm:t>
    </dgm:pt>
    <dgm:pt modelId="{251971E3-5FF3-4BE0-9779-EEB69EC21F4D}" type="sibTrans" cxnId="{9AD30C8A-BC30-42E7-BE89-5C097B1B9C08}">
      <dgm:prSet/>
      <dgm:spPr/>
      <dgm:t>
        <a:bodyPr/>
        <a:lstStyle/>
        <a:p>
          <a:endParaRPr lang="fr-FR"/>
        </a:p>
      </dgm:t>
    </dgm:pt>
    <dgm:pt modelId="{D088679D-92CD-47AD-B7F0-0402D90B82B9}">
      <dgm:prSet custT="1"/>
      <dgm:spPr>
        <a:solidFill>
          <a:schemeClr val="accent1">
            <a:lumMod val="20000"/>
            <a:lumOff val="80000"/>
          </a:schemeClr>
        </a:solidFill>
      </dgm:spPr>
      <dgm:t>
        <a:bodyPr/>
        <a:lstStyle/>
        <a:p>
          <a:r>
            <a:rPr lang="fr-FR" sz="1800" b="0" dirty="0" smtClean="0">
              <a:solidFill>
                <a:schemeClr val="tx1"/>
              </a:solidFill>
            </a:rPr>
            <a:t>La France se classe </a:t>
          </a:r>
          <a:r>
            <a:rPr lang="fr-FR" sz="1800" b="1" dirty="0" smtClean="0">
              <a:solidFill>
                <a:schemeClr val="tx1"/>
              </a:solidFill>
            </a:rPr>
            <a:t>12e parmi les 28 pays de l’Union européenne</a:t>
          </a:r>
          <a:r>
            <a:rPr lang="fr-FR" sz="1800" b="0" dirty="0" smtClean="0">
              <a:solidFill>
                <a:schemeClr val="tx1"/>
              </a:solidFill>
            </a:rPr>
            <a:t> </a:t>
          </a:r>
        </a:p>
      </dgm:t>
    </dgm:pt>
    <dgm:pt modelId="{14C011B6-8A16-40DE-8920-03EC05AF2176}" type="parTrans" cxnId="{E272E797-B789-456C-87B0-771E9DB2A47C}">
      <dgm:prSet/>
      <dgm:spPr/>
      <dgm:t>
        <a:bodyPr/>
        <a:lstStyle/>
        <a:p>
          <a:endParaRPr lang="fr-FR"/>
        </a:p>
      </dgm:t>
    </dgm:pt>
    <dgm:pt modelId="{3840C873-5C94-4ABC-96E0-54FE98B5C35F}" type="sibTrans" cxnId="{E272E797-B789-456C-87B0-771E9DB2A47C}">
      <dgm:prSet/>
      <dgm:spPr/>
      <dgm:t>
        <a:bodyPr/>
        <a:lstStyle/>
        <a:p>
          <a:endParaRPr lang="fr-FR"/>
        </a:p>
      </dgm:t>
    </dgm:pt>
    <dgm:pt modelId="{1B740F63-ACC5-443B-97BD-22A8282C3D85}" type="pres">
      <dgm:prSet presAssocID="{5C5279F0-6424-43BC-881D-2919E1286165}" presName="linearFlow" presStyleCnt="0">
        <dgm:presLayoutVars>
          <dgm:dir/>
          <dgm:resizeHandles val="exact"/>
        </dgm:presLayoutVars>
      </dgm:prSet>
      <dgm:spPr/>
      <dgm:t>
        <a:bodyPr/>
        <a:lstStyle/>
        <a:p>
          <a:endParaRPr lang="fr-FR"/>
        </a:p>
      </dgm:t>
    </dgm:pt>
    <dgm:pt modelId="{EBE0AE04-B932-4878-9D23-4B723E59373F}" type="pres">
      <dgm:prSet presAssocID="{6A2455CC-03C9-45F2-96BD-1DFA2941BB39}" presName="composite" presStyleCnt="0"/>
      <dgm:spPr/>
    </dgm:pt>
    <dgm:pt modelId="{B395960D-86BD-4EA5-B460-80F667A76F20}" type="pres">
      <dgm:prSet presAssocID="{6A2455CC-03C9-45F2-96BD-1DFA2941BB39}" presName="imgShp" presStyleLbl="fgImgPlace1" presStyleIdx="0" presStyleCnt="5"/>
      <dgm:spPr>
        <a:blipFill rotWithShape="1">
          <a:blip xmlns:r="http://schemas.openxmlformats.org/officeDocument/2006/relationships" r:embed="rId1"/>
          <a:stretch>
            <a:fillRect/>
          </a:stretch>
        </a:blipFill>
      </dgm:spPr>
      <dgm:t>
        <a:bodyPr/>
        <a:lstStyle/>
        <a:p>
          <a:endParaRPr lang="fr-FR"/>
        </a:p>
      </dgm:t>
    </dgm:pt>
    <dgm:pt modelId="{C95AFBEE-5107-4792-A7CC-5489925F75EF}" type="pres">
      <dgm:prSet presAssocID="{6A2455CC-03C9-45F2-96BD-1DFA2941BB39}" presName="txShp" presStyleLbl="node1" presStyleIdx="0" presStyleCnt="5">
        <dgm:presLayoutVars>
          <dgm:bulletEnabled val="1"/>
        </dgm:presLayoutVars>
      </dgm:prSet>
      <dgm:spPr/>
      <dgm:t>
        <a:bodyPr/>
        <a:lstStyle/>
        <a:p>
          <a:endParaRPr lang="fr-FR"/>
        </a:p>
      </dgm:t>
    </dgm:pt>
    <dgm:pt modelId="{9EF4212D-E109-498E-B818-72CAB47F15F0}" type="pres">
      <dgm:prSet presAssocID="{873EA63D-F169-4078-BBCB-0964E5A4207F}" presName="spacing" presStyleCnt="0"/>
      <dgm:spPr/>
    </dgm:pt>
    <dgm:pt modelId="{FA695477-4EEE-4B37-8486-DAB170F35B49}" type="pres">
      <dgm:prSet presAssocID="{319469E9-FD65-435B-A6DF-901EA2C7FEC3}" presName="composite" presStyleCnt="0"/>
      <dgm:spPr/>
    </dgm:pt>
    <dgm:pt modelId="{2D6EEF37-5B00-43ED-B520-23FF26672674}" type="pres">
      <dgm:prSet presAssocID="{319469E9-FD65-435B-A6DF-901EA2C7FEC3}" presName="imgShp" presStyleLbl="fgImgPlace1" presStyleIdx="1" presStyleCnt="5"/>
      <dgm:spPr>
        <a:blipFill rotWithShape="1">
          <a:blip xmlns:r="http://schemas.openxmlformats.org/officeDocument/2006/relationships" r:embed="rId2"/>
          <a:stretch>
            <a:fillRect/>
          </a:stretch>
        </a:blipFill>
      </dgm:spPr>
    </dgm:pt>
    <dgm:pt modelId="{C67F7CE8-6976-45AC-84B0-12AAFFDF5884}" type="pres">
      <dgm:prSet presAssocID="{319469E9-FD65-435B-A6DF-901EA2C7FEC3}" presName="txShp" presStyleLbl="node1" presStyleIdx="1" presStyleCnt="5">
        <dgm:presLayoutVars>
          <dgm:bulletEnabled val="1"/>
        </dgm:presLayoutVars>
      </dgm:prSet>
      <dgm:spPr/>
      <dgm:t>
        <a:bodyPr/>
        <a:lstStyle/>
        <a:p>
          <a:endParaRPr lang="fr-FR"/>
        </a:p>
      </dgm:t>
    </dgm:pt>
    <dgm:pt modelId="{F3AAD4BA-0DB7-4CD9-8142-E8F7AA48A853}" type="pres">
      <dgm:prSet presAssocID="{251971E3-5FF3-4BE0-9779-EEB69EC21F4D}" presName="spacing" presStyleCnt="0"/>
      <dgm:spPr/>
    </dgm:pt>
    <dgm:pt modelId="{9A8F577A-2D17-4E76-9447-D7D85D478A20}" type="pres">
      <dgm:prSet presAssocID="{3A0A061C-DB2C-44B8-A27E-6B42A08BCD31}" presName="composite" presStyleCnt="0"/>
      <dgm:spPr/>
    </dgm:pt>
    <dgm:pt modelId="{935F5E23-32E9-48C0-93FF-EE76ACB9F130}" type="pres">
      <dgm:prSet presAssocID="{3A0A061C-DB2C-44B8-A27E-6B42A08BCD31}" presName="imgShp" presStyleLbl="fgImgPlace1" presStyleIdx="2" presStyleCnt="5"/>
      <dgm:spPr>
        <a:blipFill rotWithShape="1">
          <a:blip xmlns:r="http://schemas.openxmlformats.org/officeDocument/2006/relationships" r:embed="rId3"/>
          <a:stretch>
            <a:fillRect/>
          </a:stretch>
        </a:blipFill>
      </dgm:spPr>
      <dgm:t>
        <a:bodyPr/>
        <a:lstStyle/>
        <a:p>
          <a:endParaRPr lang="fr-FR"/>
        </a:p>
      </dgm:t>
    </dgm:pt>
    <dgm:pt modelId="{1B7DCB09-5281-4EEC-A58B-D516177BAE44}" type="pres">
      <dgm:prSet presAssocID="{3A0A061C-DB2C-44B8-A27E-6B42A08BCD31}" presName="txShp" presStyleLbl="node1" presStyleIdx="2" presStyleCnt="5" custScaleY="199785">
        <dgm:presLayoutVars>
          <dgm:bulletEnabled val="1"/>
        </dgm:presLayoutVars>
      </dgm:prSet>
      <dgm:spPr/>
      <dgm:t>
        <a:bodyPr/>
        <a:lstStyle/>
        <a:p>
          <a:endParaRPr lang="fr-FR"/>
        </a:p>
      </dgm:t>
    </dgm:pt>
    <dgm:pt modelId="{319B4B6F-9CE7-452C-8358-6BD960B6E78E}" type="pres">
      <dgm:prSet presAssocID="{BC4BEA08-236E-48B6-9276-9F42F30AA576}" presName="spacing" presStyleCnt="0"/>
      <dgm:spPr/>
    </dgm:pt>
    <dgm:pt modelId="{A6E47BDC-8816-4650-9CA9-E1DD0B2C6B8D}" type="pres">
      <dgm:prSet presAssocID="{9087E227-B647-4EDC-8A4B-82C695AB7976}" presName="composite" presStyleCnt="0"/>
      <dgm:spPr/>
    </dgm:pt>
    <dgm:pt modelId="{FD2D158A-2814-4C85-A7B2-693E078EAFF4}" type="pres">
      <dgm:prSet presAssocID="{9087E227-B647-4EDC-8A4B-82C695AB7976}" presName="imgShp" presStyleLbl="fgImgPlace1" presStyleIdx="3" presStyleCnt="5"/>
      <dgm:spPr>
        <a:blipFill rotWithShape="1">
          <a:blip xmlns:r="http://schemas.openxmlformats.org/officeDocument/2006/relationships" r:embed="rId4"/>
          <a:stretch>
            <a:fillRect/>
          </a:stretch>
        </a:blipFill>
      </dgm:spPr>
    </dgm:pt>
    <dgm:pt modelId="{E3938003-5F68-4107-B88C-F8E62B0778E0}" type="pres">
      <dgm:prSet presAssocID="{9087E227-B647-4EDC-8A4B-82C695AB7976}" presName="txShp" presStyleLbl="node1" presStyleIdx="3" presStyleCnt="5">
        <dgm:presLayoutVars>
          <dgm:bulletEnabled val="1"/>
        </dgm:presLayoutVars>
      </dgm:prSet>
      <dgm:spPr/>
      <dgm:t>
        <a:bodyPr/>
        <a:lstStyle/>
        <a:p>
          <a:endParaRPr lang="fr-FR"/>
        </a:p>
      </dgm:t>
    </dgm:pt>
    <dgm:pt modelId="{67938E0E-0149-4758-A15A-870E7EB2EEB2}" type="pres">
      <dgm:prSet presAssocID="{825B05B0-25E4-4C5E-9C1A-97A8236970DB}" presName="spacing" presStyleCnt="0"/>
      <dgm:spPr/>
    </dgm:pt>
    <dgm:pt modelId="{49335813-EF4D-4A70-8A02-0B82F7DD41FD}" type="pres">
      <dgm:prSet presAssocID="{D088679D-92CD-47AD-B7F0-0402D90B82B9}" presName="composite" presStyleCnt="0"/>
      <dgm:spPr/>
    </dgm:pt>
    <dgm:pt modelId="{D589E5F8-4C4C-4EE0-91A8-9AD136ED7CB3}" type="pres">
      <dgm:prSet presAssocID="{D088679D-92CD-47AD-B7F0-0402D90B82B9}" presName="imgShp" presStyleLbl="fgImgPlac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25000" r="-25000"/>
          </a:stretch>
        </a:blipFill>
      </dgm:spPr>
      <dgm:t>
        <a:bodyPr/>
        <a:lstStyle/>
        <a:p>
          <a:endParaRPr lang="fr-FR"/>
        </a:p>
      </dgm:t>
    </dgm:pt>
    <dgm:pt modelId="{864BFFDA-F04E-4702-9295-1D762E2CDB6A}" type="pres">
      <dgm:prSet presAssocID="{D088679D-92CD-47AD-B7F0-0402D90B82B9}" presName="txShp" presStyleLbl="node1" presStyleIdx="4" presStyleCnt="5" custScaleY="141621">
        <dgm:presLayoutVars>
          <dgm:bulletEnabled val="1"/>
        </dgm:presLayoutVars>
      </dgm:prSet>
      <dgm:spPr/>
      <dgm:t>
        <a:bodyPr/>
        <a:lstStyle/>
        <a:p>
          <a:endParaRPr lang="fr-FR"/>
        </a:p>
      </dgm:t>
    </dgm:pt>
  </dgm:ptLst>
  <dgm:cxnLst>
    <dgm:cxn modelId="{0172DBD1-AABF-4C7B-9D22-726038050CB0}" srcId="{5C5279F0-6424-43BC-881D-2919E1286165}" destId="{3A0A061C-DB2C-44B8-A27E-6B42A08BCD31}" srcOrd="2" destOrd="0" parTransId="{484ADAD5-416C-44D7-A77E-FEE7C4C079B8}" sibTransId="{BC4BEA08-236E-48B6-9276-9F42F30AA576}"/>
    <dgm:cxn modelId="{6D3F1A20-E4D9-47C8-8866-38E952781084}" type="presOf" srcId="{9087E227-B647-4EDC-8A4B-82C695AB7976}" destId="{E3938003-5F68-4107-B88C-F8E62B0778E0}" srcOrd="0" destOrd="0" presId="urn:microsoft.com/office/officeart/2005/8/layout/vList3"/>
    <dgm:cxn modelId="{E272E797-B789-456C-87B0-771E9DB2A47C}" srcId="{5C5279F0-6424-43BC-881D-2919E1286165}" destId="{D088679D-92CD-47AD-B7F0-0402D90B82B9}" srcOrd="4" destOrd="0" parTransId="{14C011B6-8A16-40DE-8920-03EC05AF2176}" sibTransId="{3840C873-5C94-4ABC-96E0-54FE98B5C35F}"/>
    <dgm:cxn modelId="{61ABA1AD-041D-493C-8BB2-8C1AF82177C4}" type="presOf" srcId="{D088679D-92CD-47AD-B7F0-0402D90B82B9}" destId="{864BFFDA-F04E-4702-9295-1D762E2CDB6A}" srcOrd="0" destOrd="0" presId="urn:microsoft.com/office/officeart/2005/8/layout/vList3"/>
    <dgm:cxn modelId="{FB042ED1-681A-4CD7-AEB7-2E48A9823FDA}" type="presOf" srcId="{5C5279F0-6424-43BC-881D-2919E1286165}" destId="{1B740F63-ACC5-443B-97BD-22A8282C3D85}" srcOrd="0" destOrd="0" presId="urn:microsoft.com/office/officeart/2005/8/layout/vList3"/>
    <dgm:cxn modelId="{3BF5630B-B4E8-47A7-970B-711E997CD985}" type="presOf" srcId="{319469E9-FD65-435B-A6DF-901EA2C7FEC3}" destId="{C67F7CE8-6976-45AC-84B0-12AAFFDF5884}" srcOrd="0" destOrd="0" presId="urn:microsoft.com/office/officeart/2005/8/layout/vList3"/>
    <dgm:cxn modelId="{9AD30C8A-BC30-42E7-BE89-5C097B1B9C08}" srcId="{5C5279F0-6424-43BC-881D-2919E1286165}" destId="{319469E9-FD65-435B-A6DF-901EA2C7FEC3}" srcOrd="1" destOrd="0" parTransId="{617D08F8-CFF9-4792-9AC0-E5F820FAA51F}" sibTransId="{251971E3-5FF3-4BE0-9779-EEB69EC21F4D}"/>
    <dgm:cxn modelId="{F41F446D-392C-48BE-BF46-37C4C3C1E98E}" type="presOf" srcId="{3A0A061C-DB2C-44B8-A27E-6B42A08BCD31}" destId="{1B7DCB09-5281-4EEC-A58B-D516177BAE44}" srcOrd="0" destOrd="0" presId="urn:microsoft.com/office/officeart/2005/8/layout/vList3"/>
    <dgm:cxn modelId="{385A5B87-DB24-4796-9D58-13AFD49D554E}" type="presOf" srcId="{6A2455CC-03C9-45F2-96BD-1DFA2941BB39}" destId="{C95AFBEE-5107-4792-A7CC-5489925F75EF}" srcOrd="0" destOrd="0" presId="urn:microsoft.com/office/officeart/2005/8/layout/vList3"/>
    <dgm:cxn modelId="{F8B50493-EF0F-4808-B67C-5304BF7E977C}" srcId="{5C5279F0-6424-43BC-881D-2919E1286165}" destId="{6A2455CC-03C9-45F2-96BD-1DFA2941BB39}" srcOrd="0" destOrd="0" parTransId="{41A5B05B-5968-46D3-8A38-AED0E55DD681}" sibTransId="{873EA63D-F169-4078-BBCB-0964E5A4207F}"/>
    <dgm:cxn modelId="{B96A08D1-8C02-4D19-B16E-64341234F4D6}" srcId="{5C5279F0-6424-43BC-881D-2919E1286165}" destId="{9087E227-B647-4EDC-8A4B-82C695AB7976}" srcOrd="3" destOrd="0" parTransId="{156F45E6-A11C-416A-8A90-C1E8E615BDA5}" sibTransId="{825B05B0-25E4-4C5E-9C1A-97A8236970DB}"/>
    <dgm:cxn modelId="{B58B3FB8-5B28-40AB-A826-E4B0D7659AC8}" type="presParOf" srcId="{1B740F63-ACC5-443B-97BD-22A8282C3D85}" destId="{EBE0AE04-B932-4878-9D23-4B723E59373F}" srcOrd="0" destOrd="0" presId="urn:microsoft.com/office/officeart/2005/8/layout/vList3"/>
    <dgm:cxn modelId="{2954A685-FB82-4DA6-9E5D-8F757945EB84}" type="presParOf" srcId="{EBE0AE04-B932-4878-9D23-4B723E59373F}" destId="{B395960D-86BD-4EA5-B460-80F667A76F20}" srcOrd="0" destOrd="0" presId="urn:microsoft.com/office/officeart/2005/8/layout/vList3"/>
    <dgm:cxn modelId="{23E65B8C-DA10-47DC-9891-01F761F62E21}" type="presParOf" srcId="{EBE0AE04-B932-4878-9D23-4B723E59373F}" destId="{C95AFBEE-5107-4792-A7CC-5489925F75EF}" srcOrd="1" destOrd="0" presId="urn:microsoft.com/office/officeart/2005/8/layout/vList3"/>
    <dgm:cxn modelId="{8E9D95F2-AB73-4C04-9FE6-6D5981ECEC32}" type="presParOf" srcId="{1B740F63-ACC5-443B-97BD-22A8282C3D85}" destId="{9EF4212D-E109-498E-B818-72CAB47F15F0}" srcOrd="1" destOrd="0" presId="urn:microsoft.com/office/officeart/2005/8/layout/vList3"/>
    <dgm:cxn modelId="{ED9158CB-560B-4F7D-99DC-90DF23155E4B}" type="presParOf" srcId="{1B740F63-ACC5-443B-97BD-22A8282C3D85}" destId="{FA695477-4EEE-4B37-8486-DAB170F35B49}" srcOrd="2" destOrd="0" presId="urn:microsoft.com/office/officeart/2005/8/layout/vList3"/>
    <dgm:cxn modelId="{97122C0A-4164-4F59-9EB5-FF09CBD31A16}" type="presParOf" srcId="{FA695477-4EEE-4B37-8486-DAB170F35B49}" destId="{2D6EEF37-5B00-43ED-B520-23FF26672674}" srcOrd="0" destOrd="0" presId="urn:microsoft.com/office/officeart/2005/8/layout/vList3"/>
    <dgm:cxn modelId="{0B2A7825-E180-4C9C-9662-447B4BCD9104}" type="presParOf" srcId="{FA695477-4EEE-4B37-8486-DAB170F35B49}" destId="{C67F7CE8-6976-45AC-84B0-12AAFFDF5884}" srcOrd="1" destOrd="0" presId="urn:microsoft.com/office/officeart/2005/8/layout/vList3"/>
    <dgm:cxn modelId="{11DF79B0-59A5-4C37-B535-6A40ED4A5214}" type="presParOf" srcId="{1B740F63-ACC5-443B-97BD-22A8282C3D85}" destId="{F3AAD4BA-0DB7-4CD9-8142-E8F7AA48A853}" srcOrd="3" destOrd="0" presId="urn:microsoft.com/office/officeart/2005/8/layout/vList3"/>
    <dgm:cxn modelId="{C7273911-62D8-4362-9048-BA300C70186D}" type="presParOf" srcId="{1B740F63-ACC5-443B-97BD-22A8282C3D85}" destId="{9A8F577A-2D17-4E76-9447-D7D85D478A20}" srcOrd="4" destOrd="0" presId="urn:microsoft.com/office/officeart/2005/8/layout/vList3"/>
    <dgm:cxn modelId="{9C9A64E2-5758-4912-821B-6BE2DB40D7DE}" type="presParOf" srcId="{9A8F577A-2D17-4E76-9447-D7D85D478A20}" destId="{935F5E23-32E9-48C0-93FF-EE76ACB9F130}" srcOrd="0" destOrd="0" presId="urn:microsoft.com/office/officeart/2005/8/layout/vList3"/>
    <dgm:cxn modelId="{2EAB6756-489F-4624-84B0-D0536758858E}" type="presParOf" srcId="{9A8F577A-2D17-4E76-9447-D7D85D478A20}" destId="{1B7DCB09-5281-4EEC-A58B-D516177BAE44}" srcOrd="1" destOrd="0" presId="urn:microsoft.com/office/officeart/2005/8/layout/vList3"/>
    <dgm:cxn modelId="{DC536EDC-B045-40A7-8959-F79630E1A8ED}" type="presParOf" srcId="{1B740F63-ACC5-443B-97BD-22A8282C3D85}" destId="{319B4B6F-9CE7-452C-8358-6BD960B6E78E}" srcOrd="5" destOrd="0" presId="urn:microsoft.com/office/officeart/2005/8/layout/vList3"/>
    <dgm:cxn modelId="{90D43D88-FBF5-45EB-88DB-291C47009E5C}" type="presParOf" srcId="{1B740F63-ACC5-443B-97BD-22A8282C3D85}" destId="{A6E47BDC-8816-4650-9CA9-E1DD0B2C6B8D}" srcOrd="6" destOrd="0" presId="urn:microsoft.com/office/officeart/2005/8/layout/vList3"/>
    <dgm:cxn modelId="{90C76E35-1F21-477A-89BB-BE763505FBB1}" type="presParOf" srcId="{A6E47BDC-8816-4650-9CA9-E1DD0B2C6B8D}" destId="{FD2D158A-2814-4C85-A7B2-693E078EAFF4}" srcOrd="0" destOrd="0" presId="urn:microsoft.com/office/officeart/2005/8/layout/vList3"/>
    <dgm:cxn modelId="{0596FDE4-B8F3-4713-9DBC-46F96FAF9D7D}" type="presParOf" srcId="{A6E47BDC-8816-4650-9CA9-E1DD0B2C6B8D}" destId="{E3938003-5F68-4107-B88C-F8E62B0778E0}" srcOrd="1" destOrd="0" presId="urn:microsoft.com/office/officeart/2005/8/layout/vList3"/>
    <dgm:cxn modelId="{3B3FAAA1-C80A-4FBC-8C09-DFEBBF3C5149}" type="presParOf" srcId="{1B740F63-ACC5-443B-97BD-22A8282C3D85}" destId="{67938E0E-0149-4758-A15A-870E7EB2EEB2}" srcOrd="7" destOrd="0" presId="urn:microsoft.com/office/officeart/2005/8/layout/vList3"/>
    <dgm:cxn modelId="{74964DC0-A8A5-4234-B944-B65864CEE010}" type="presParOf" srcId="{1B740F63-ACC5-443B-97BD-22A8282C3D85}" destId="{49335813-EF4D-4A70-8A02-0B82F7DD41FD}" srcOrd="8" destOrd="0" presId="urn:microsoft.com/office/officeart/2005/8/layout/vList3"/>
    <dgm:cxn modelId="{9F8339D3-0AC1-4AC9-A3A6-F580F92DD07E}" type="presParOf" srcId="{49335813-EF4D-4A70-8A02-0B82F7DD41FD}" destId="{D589E5F8-4C4C-4EE0-91A8-9AD136ED7CB3}" srcOrd="0" destOrd="0" presId="urn:microsoft.com/office/officeart/2005/8/layout/vList3"/>
    <dgm:cxn modelId="{DD17FC28-227D-4068-8987-A3C7C674625F}" type="presParOf" srcId="{49335813-EF4D-4A70-8A02-0B82F7DD41FD}" destId="{864BFFDA-F04E-4702-9295-1D762E2CDB6A}"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63C41E-49B7-4716-BEEC-07F1E380AAB1}" type="doc">
      <dgm:prSet loTypeId="urn:microsoft.com/office/officeart/2005/8/layout/radial1" loCatId="relationship" qsTypeId="urn:microsoft.com/office/officeart/2005/8/quickstyle/simple3" qsCatId="simple" csTypeId="urn:microsoft.com/office/officeart/2005/8/colors/accent1_2" csCatId="accent1" phldr="1"/>
      <dgm:spPr/>
      <dgm:t>
        <a:bodyPr/>
        <a:lstStyle/>
        <a:p>
          <a:endParaRPr lang="fr-FR"/>
        </a:p>
      </dgm:t>
    </dgm:pt>
    <dgm:pt modelId="{EFE31231-4A31-4ACC-9165-20C3BBE49752}">
      <dgm:prSet phldrT="[Texte]" custT="1"/>
      <dgm:spPr/>
      <dgm:t>
        <a:bodyPr/>
        <a:lstStyle/>
        <a:p>
          <a:r>
            <a:rPr lang="fr-FR" sz="2000" b="1" dirty="0">
              <a:latin typeface="+mj-lt"/>
            </a:rPr>
            <a:t>Les atteintes à la probité</a:t>
          </a:r>
        </a:p>
        <a:p>
          <a:r>
            <a:rPr lang="fr-FR" sz="1400" i="0" dirty="0" smtClean="0">
              <a:solidFill>
                <a:schemeClr val="tx1"/>
              </a:solidFill>
            </a:rPr>
            <a:t>« Des </a:t>
          </a:r>
          <a:r>
            <a:rPr lang="fr-FR" sz="1400" i="0" dirty="0">
              <a:solidFill>
                <a:schemeClr val="tx1"/>
              </a:solidFill>
            </a:rPr>
            <a:t>atteintes à l'autorité de </a:t>
          </a:r>
          <a:r>
            <a:rPr lang="fr-FR" sz="1400" i="0" dirty="0" smtClean="0">
              <a:solidFill>
                <a:schemeClr val="tx1"/>
              </a:solidFill>
            </a:rPr>
            <a:t>l'Etat »</a:t>
          </a:r>
        </a:p>
        <a:p>
          <a:r>
            <a:rPr lang="fr-FR" sz="1400" i="0" dirty="0" smtClean="0">
              <a:solidFill>
                <a:schemeClr val="tx1"/>
              </a:solidFill>
            </a:rPr>
            <a:t>« Des atteintes à l’administration publique </a:t>
          </a:r>
          <a:r>
            <a:rPr lang="fr-FR" sz="1400" b="1" i="0" dirty="0" smtClean="0">
              <a:solidFill>
                <a:schemeClr val="tx1"/>
              </a:solidFill>
            </a:rPr>
            <a:t>commises par des personnes exerçant une fonction publique </a:t>
          </a:r>
          <a:r>
            <a:rPr lang="fr-FR" sz="1400" i="0" dirty="0" smtClean="0">
              <a:solidFill>
                <a:schemeClr val="tx1"/>
              </a:solidFill>
            </a:rPr>
            <a:t>»</a:t>
          </a:r>
          <a:endParaRPr lang="fr-FR" sz="1400" i="0" dirty="0">
            <a:solidFill>
              <a:schemeClr val="tx1"/>
            </a:solidFill>
          </a:endParaRPr>
        </a:p>
      </dgm:t>
    </dgm:pt>
    <dgm:pt modelId="{70FB2DA2-1F55-4DF9-957B-5E349508A335}" type="parTrans" cxnId="{BE2E1997-0BB0-44C7-B0DA-14B8199362D0}">
      <dgm:prSet/>
      <dgm:spPr/>
      <dgm:t>
        <a:bodyPr/>
        <a:lstStyle/>
        <a:p>
          <a:endParaRPr lang="fr-FR"/>
        </a:p>
      </dgm:t>
    </dgm:pt>
    <dgm:pt modelId="{481F4BB5-B933-49DD-B20B-868BB52DEB85}" type="sibTrans" cxnId="{BE2E1997-0BB0-44C7-B0DA-14B8199362D0}">
      <dgm:prSet/>
      <dgm:spPr/>
      <dgm:t>
        <a:bodyPr/>
        <a:lstStyle/>
        <a:p>
          <a:endParaRPr lang="fr-FR"/>
        </a:p>
      </dgm:t>
    </dgm:pt>
    <dgm:pt modelId="{A1803169-425F-4951-AA83-F40334699653}">
      <dgm:prSet phldrT="[Texte]" custT="1">
        <dgm:style>
          <a:lnRef idx="1">
            <a:schemeClr val="accent1"/>
          </a:lnRef>
          <a:fillRef idx="2">
            <a:schemeClr val="accent1"/>
          </a:fillRef>
          <a:effectRef idx="1">
            <a:schemeClr val="accent1"/>
          </a:effectRef>
          <a:fontRef idx="minor">
            <a:schemeClr val="dk1"/>
          </a:fontRef>
        </dgm:style>
      </dgm:prSet>
      <dgm:spPr/>
      <dgm:t>
        <a:bodyPr/>
        <a:lstStyle/>
        <a:p>
          <a:r>
            <a:rPr lang="fr-FR" sz="1800" b="1" dirty="0">
              <a:latin typeface="+mj-lt"/>
            </a:rPr>
            <a:t>La corruption</a:t>
          </a:r>
        </a:p>
        <a:p>
          <a:r>
            <a:rPr lang="fr-FR" sz="1400" i="1" u="none" dirty="0">
              <a:solidFill>
                <a:schemeClr val="tx1"/>
              </a:solidFill>
              <a:latin typeface="+mj-lt"/>
            </a:rPr>
            <a:t>Articles 433-1 et 432-11 du code pénal </a:t>
          </a:r>
        </a:p>
        <a:p>
          <a:r>
            <a:rPr lang="fr-FR" sz="1400" dirty="0"/>
            <a:t>Fait pour un agent public de demander ou d’accepter </a:t>
          </a:r>
          <a:r>
            <a:rPr lang="fr-FR" sz="1400" b="0" dirty="0"/>
            <a:t>un avantage quelconque en contrepartie </a:t>
          </a:r>
          <a:r>
            <a:rPr lang="fr-FR" sz="1400" dirty="0"/>
            <a:t>de </a:t>
          </a:r>
          <a:r>
            <a:rPr lang="fr-FR" sz="1400" b="1" dirty="0"/>
            <a:t>l’accomplissement ou du non accomplissement d’un acte de sa fonction</a:t>
          </a:r>
          <a:endParaRPr lang="fr-FR" sz="1400" b="1" i="0" u="none" dirty="0">
            <a:solidFill>
              <a:schemeClr val="tx1"/>
            </a:solidFill>
            <a:latin typeface="+mn-lt"/>
          </a:endParaRPr>
        </a:p>
      </dgm:t>
    </dgm:pt>
    <dgm:pt modelId="{2039AFB4-CD37-4D53-A992-60FD7FB895EF}" type="parTrans" cxnId="{64EE63E7-7774-45C3-8A81-DC90085D229D}">
      <dgm:prSet/>
      <dgm:spPr/>
      <dgm:t>
        <a:bodyPr/>
        <a:lstStyle/>
        <a:p>
          <a:endParaRPr lang="fr-FR"/>
        </a:p>
      </dgm:t>
    </dgm:pt>
    <dgm:pt modelId="{7D2D195A-3E93-4DC5-B76F-F5DF475F7FE4}" type="sibTrans" cxnId="{64EE63E7-7774-45C3-8A81-DC90085D229D}">
      <dgm:prSet/>
      <dgm:spPr/>
      <dgm:t>
        <a:bodyPr/>
        <a:lstStyle/>
        <a:p>
          <a:endParaRPr lang="fr-FR"/>
        </a:p>
      </dgm:t>
    </dgm:pt>
    <dgm:pt modelId="{050908B8-02AA-4009-BF29-906198C80549}">
      <dgm:prSet phldrT="[Texte]" custT="1"/>
      <dgm:spPr/>
      <dgm:t>
        <a:bodyPr/>
        <a:lstStyle/>
        <a:p>
          <a:r>
            <a:rPr lang="fr-FR" sz="1800" b="1" dirty="0">
              <a:latin typeface="+mj-lt"/>
            </a:rPr>
            <a:t>Le trafic d’influence</a:t>
          </a:r>
        </a:p>
        <a:p>
          <a:r>
            <a:rPr lang="fr-FR" sz="1400" i="1" u="none" dirty="0">
              <a:solidFill>
                <a:schemeClr val="tx1"/>
              </a:solidFill>
              <a:latin typeface="+mj-lt"/>
            </a:rPr>
            <a:t>Article 433-2 du code pénal</a:t>
          </a:r>
        </a:p>
        <a:p>
          <a:r>
            <a:rPr lang="fr-FR" sz="1400" dirty="0"/>
            <a:t>Fait pour un agent </a:t>
          </a:r>
          <a:r>
            <a:rPr lang="fr-FR" sz="1400" dirty="0" smtClean="0"/>
            <a:t>public </a:t>
          </a:r>
          <a:r>
            <a:rPr lang="fr-FR" sz="1400" dirty="0"/>
            <a:t>de demander </a:t>
          </a:r>
          <a:r>
            <a:rPr lang="fr-FR" sz="1400" dirty="0" smtClean="0"/>
            <a:t>ou d’accepter un </a:t>
          </a:r>
          <a:r>
            <a:rPr lang="fr-FR" sz="1400" dirty="0"/>
            <a:t>avantage pour, en contrepartie, </a:t>
          </a:r>
          <a:r>
            <a:rPr lang="fr-FR" sz="1400" b="1" dirty="0"/>
            <a:t>user de son influence </a:t>
          </a:r>
          <a:r>
            <a:rPr lang="fr-FR" sz="1400" dirty="0"/>
            <a:t>sur une autorité publique </a:t>
          </a:r>
          <a:endParaRPr lang="fr-FR" sz="1400" dirty="0" smtClean="0"/>
        </a:p>
      </dgm:t>
    </dgm:pt>
    <dgm:pt modelId="{091E31F5-4D08-4085-BCB1-DFEC8FFB350C}" type="parTrans" cxnId="{D47C7D45-A403-4263-8AD6-5238FFF013DF}">
      <dgm:prSet/>
      <dgm:spPr/>
      <dgm:t>
        <a:bodyPr/>
        <a:lstStyle/>
        <a:p>
          <a:endParaRPr lang="fr-FR"/>
        </a:p>
      </dgm:t>
    </dgm:pt>
    <dgm:pt modelId="{413F4A5E-7218-4965-8F51-145FC2D9A313}" type="sibTrans" cxnId="{D47C7D45-A403-4263-8AD6-5238FFF013DF}">
      <dgm:prSet/>
      <dgm:spPr/>
      <dgm:t>
        <a:bodyPr/>
        <a:lstStyle/>
        <a:p>
          <a:endParaRPr lang="fr-FR"/>
        </a:p>
      </dgm:t>
    </dgm:pt>
    <dgm:pt modelId="{74896F55-B503-447C-9A8E-E9D43A197172}">
      <dgm:prSet phldrT="[Texte]" custT="1"/>
      <dgm:spPr/>
      <dgm:t>
        <a:bodyPr/>
        <a:lstStyle/>
        <a:p>
          <a:r>
            <a:rPr lang="fr-FR" sz="1800" b="1" dirty="0">
              <a:latin typeface="+mj-lt"/>
            </a:rPr>
            <a:t>La concussion</a:t>
          </a:r>
        </a:p>
        <a:p>
          <a:r>
            <a:rPr lang="fr-FR" sz="1400" i="1" u="none" dirty="0">
              <a:solidFill>
                <a:schemeClr val="tx1"/>
              </a:solidFill>
              <a:latin typeface="+mj-lt"/>
            </a:rPr>
            <a:t>Article 432-10 du code pénal</a:t>
          </a:r>
        </a:p>
        <a:p>
          <a:r>
            <a:rPr lang="fr-FR" sz="1400" dirty="0"/>
            <a:t>Fait pour un agent public de profiter de sa fonction pour </a:t>
          </a:r>
          <a:r>
            <a:rPr lang="fr-FR" sz="1400" b="1" dirty="0"/>
            <a:t>percevoir sciemment des sommes indues ou de s’abstenir de percevoir des sommes dues</a:t>
          </a:r>
          <a:r>
            <a:rPr lang="fr-FR" sz="1400" dirty="0"/>
            <a:t>.</a:t>
          </a:r>
          <a:r>
            <a:rPr lang="fr-FR" sz="1400" b="0" dirty="0">
              <a:latin typeface="+mn-lt"/>
            </a:rPr>
            <a:t> </a:t>
          </a:r>
        </a:p>
      </dgm:t>
    </dgm:pt>
    <dgm:pt modelId="{1F63803A-D7BB-4BA5-A4A2-55DC45F617D0}" type="parTrans" cxnId="{8BDD1D3F-DDC9-4118-898D-232DAF3F3253}">
      <dgm:prSet/>
      <dgm:spPr/>
      <dgm:t>
        <a:bodyPr/>
        <a:lstStyle/>
        <a:p>
          <a:endParaRPr lang="fr-FR"/>
        </a:p>
      </dgm:t>
    </dgm:pt>
    <dgm:pt modelId="{ED547008-6A32-4119-ADE7-D7D6F6811DCC}" type="sibTrans" cxnId="{8BDD1D3F-DDC9-4118-898D-232DAF3F3253}">
      <dgm:prSet/>
      <dgm:spPr/>
      <dgm:t>
        <a:bodyPr/>
        <a:lstStyle/>
        <a:p>
          <a:endParaRPr lang="fr-FR"/>
        </a:p>
      </dgm:t>
    </dgm:pt>
    <dgm:pt modelId="{55F544DC-CAFD-4A22-8737-D982CDABD41F}">
      <dgm:prSet phldrT="[Texte]" custT="1"/>
      <dgm:spPr/>
      <dgm:t>
        <a:bodyPr/>
        <a:lstStyle/>
        <a:p>
          <a:pPr algn="ctr">
            <a:spcAft>
              <a:spcPct val="35000"/>
            </a:spcAft>
          </a:pPr>
          <a:r>
            <a:rPr lang="fr-FR" sz="1800" b="1" dirty="0">
              <a:latin typeface="+mj-lt"/>
            </a:rPr>
            <a:t>Le favoritisme</a:t>
          </a:r>
        </a:p>
        <a:p>
          <a:pPr algn="ctr">
            <a:spcAft>
              <a:spcPct val="35000"/>
            </a:spcAft>
          </a:pPr>
          <a:r>
            <a:rPr lang="fr-FR" sz="1400" i="1" u="none" dirty="0">
              <a:solidFill>
                <a:schemeClr val="tx1"/>
              </a:solidFill>
              <a:latin typeface="+mj-lt"/>
            </a:rPr>
            <a:t>Article 432-14 du code pénal</a:t>
          </a:r>
        </a:p>
        <a:p>
          <a:pPr algn="ctr">
            <a:spcAft>
              <a:spcPts val="0"/>
            </a:spcAft>
          </a:pPr>
          <a:r>
            <a:rPr lang="fr-FR" sz="1400" dirty="0"/>
            <a:t>Fait pour un agent public d’octroyer un </a:t>
          </a:r>
        </a:p>
        <a:p>
          <a:pPr algn="ctr">
            <a:spcAft>
              <a:spcPts val="0"/>
            </a:spcAft>
          </a:pPr>
          <a:r>
            <a:rPr lang="fr-FR" sz="1400" b="1" dirty="0"/>
            <a:t>avantage injustifié </a:t>
          </a:r>
          <a:r>
            <a:rPr lang="fr-FR" sz="1400" dirty="0"/>
            <a:t>à une entreprise du fait du non-respect des </a:t>
          </a:r>
          <a:r>
            <a:rPr lang="fr-FR" sz="1400" b="1" dirty="0"/>
            <a:t>principes de la </a:t>
          </a:r>
        </a:p>
        <a:p>
          <a:pPr algn="ctr">
            <a:spcAft>
              <a:spcPts val="0"/>
            </a:spcAft>
          </a:pPr>
          <a:r>
            <a:rPr lang="fr-FR" sz="1400" b="1" dirty="0"/>
            <a:t>commande publique </a:t>
          </a:r>
          <a:r>
            <a:rPr lang="fr-FR" sz="1400" dirty="0"/>
            <a:t>: égalité de traitement </a:t>
          </a:r>
        </a:p>
        <a:p>
          <a:pPr algn="ctr">
            <a:spcAft>
              <a:spcPts val="0"/>
            </a:spcAft>
          </a:pPr>
          <a:r>
            <a:rPr lang="fr-FR" sz="1400" dirty="0"/>
            <a:t>des candidats, liberté d’accès et </a:t>
          </a:r>
        </a:p>
        <a:p>
          <a:pPr algn="ctr">
            <a:spcAft>
              <a:spcPts val="0"/>
            </a:spcAft>
          </a:pPr>
          <a:r>
            <a:rPr lang="fr-FR" sz="1400" dirty="0"/>
            <a:t>transparence des procédures</a:t>
          </a:r>
        </a:p>
      </dgm:t>
    </dgm:pt>
    <dgm:pt modelId="{B0267FD9-EC6E-46B5-A160-54CDBA83D37C}" type="parTrans" cxnId="{086F8069-6074-47D2-8E55-4869CBE9401B}">
      <dgm:prSet/>
      <dgm:spPr/>
      <dgm:t>
        <a:bodyPr/>
        <a:lstStyle/>
        <a:p>
          <a:endParaRPr lang="fr-FR"/>
        </a:p>
      </dgm:t>
    </dgm:pt>
    <dgm:pt modelId="{840A928F-BE5E-4A96-B4CD-EEAD33B1F0FC}" type="sibTrans" cxnId="{086F8069-6074-47D2-8E55-4869CBE9401B}">
      <dgm:prSet/>
      <dgm:spPr/>
      <dgm:t>
        <a:bodyPr/>
        <a:lstStyle/>
        <a:p>
          <a:endParaRPr lang="fr-FR"/>
        </a:p>
      </dgm:t>
    </dgm:pt>
    <dgm:pt modelId="{9D07DE25-6C31-46F6-BD4E-72AA88CBA33E}">
      <dgm:prSet phldrT="[Texte]" custT="1"/>
      <dgm:spPr/>
      <dgm:t>
        <a:bodyPr/>
        <a:lstStyle/>
        <a:p>
          <a:r>
            <a:rPr lang="fr-FR" sz="1900" b="1" dirty="0">
              <a:latin typeface="+mj-lt"/>
            </a:rPr>
            <a:t>Le détournement de fonds publics</a:t>
          </a:r>
        </a:p>
        <a:p>
          <a:r>
            <a:rPr lang="fr-FR" sz="1400" i="1" u="none" dirty="0">
              <a:solidFill>
                <a:schemeClr val="tx1"/>
              </a:solidFill>
              <a:latin typeface="+mj-lt"/>
            </a:rPr>
            <a:t>Articles 432-15 et 433-4 du code pénal </a:t>
          </a:r>
        </a:p>
        <a:p>
          <a:r>
            <a:rPr lang="fr-FR" sz="1400" i="0" u="none" dirty="0">
              <a:solidFill>
                <a:schemeClr val="tx1"/>
              </a:solidFill>
              <a:latin typeface="+mn-lt"/>
            </a:rPr>
            <a:t>Fait </a:t>
          </a:r>
          <a:r>
            <a:rPr lang="fr-FR" sz="1400" i="0" u="none" dirty="0" smtClean="0">
              <a:solidFill>
                <a:schemeClr val="tx1"/>
              </a:solidFill>
              <a:latin typeface="+mn-lt"/>
            </a:rPr>
            <a:t>de </a:t>
          </a:r>
          <a:r>
            <a:rPr lang="fr-FR" sz="1400" b="1" i="0" u="none" dirty="0">
              <a:solidFill>
                <a:schemeClr val="tx1"/>
              </a:solidFill>
              <a:latin typeface="+mn-lt"/>
            </a:rPr>
            <a:t>détruire, détourner ou soustraire des fonds ou des biens publics </a:t>
          </a:r>
          <a:r>
            <a:rPr lang="fr-FR" sz="1400" i="0" u="none" dirty="0" smtClean="0">
              <a:solidFill>
                <a:schemeClr val="tx1"/>
              </a:solidFill>
              <a:latin typeface="+mn-lt"/>
            </a:rPr>
            <a:t>remis à un agent public </a:t>
          </a:r>
          <a:r>
            <a:rPr lang="fr-FR" sz="1400" i="0" u="none" dirty="0">
              <a:solidFill>
                <a:schemeClr val="tx1"/>
              </a:solidFill>
              <a:latin typeface="+mn-lt"/>
            </a:rPr>
            <a:t>en raison de ses fonctions ou de sa mission </a:t>
          </a:r>
          <a:endParaRPr lang="fr-FR" sz="1400" i="0" dirty="0">
            <a:latin typeface="+mn-lt"/>
          </a:endParaRPr>
        </a:p>
      </dgm:t>
    </dgm:pt>
    <dgm:pt modelId="{B57C6F6A-6A55-40E1-B264-FC2D8FF39A94}" type="parTrans" cxnId="{7145BB84-8379-426E-B547-85DF2696AE2B}">
      <dgm:prSet/>
      <dgm:spPr/>
      <dgm:t>
        <a:bodyPr/>
        <a:lstStyle/>
        <a:p>
          <a:endParaRPr lang="fr-FR"/>
        </a:p>
      </dgm:t>
    </dgm:pt>
    <dgm:pt modelId="{2332AF5E-8639-4FD1-B691-03A05CAB3FCA}" type="sibTrans" cxnId="{7145BB84-8379-426E-B547-85DF2696AE2B}">
      <dgm:prSet/>
      <dgm:spPr/>
      <dgm:t>
        <a:bodyPr/>
        <a:lstStyle/>
        <a:p>
          <a:endParaRPr lang="fr-FR"/>
        </a:p>
      </dgm:t>
    </dgm:pt>
    <dgm:pt modelId="{34655412-EF9D-46C9-B720-A9E12C457AF1}">
      <dgm:prSet phldrT="[Texte]" custT="1"/>
      <dgm:spPr/>
      <dgm:t>
        <a:bodyPr/>
        <a:lstStyle/>
        <a:p>
          <a:r>
            <a:rPr lang="fr-FR" sz="1800" b="1" dirty="0">
              <a:latin typeface="+mj-lt"/>
            </a:rPr>
            <a:t>La prise illégale </a:t>
          </a:r>
          <a:r>
            <a:rPr lang="fr-FR" sz="1800" b="1" dirty="0" smtClean="0">
              <a:latin typeface="+mj-lt"/>
            </a:rPr>
            <a:t>d’intérêts</a:t>
          </a:r>
          <a:endParaRPr lang="fr-FR" sz="1800" b="1" dirty="0">
            <a:latin typeface="+mj-lt"/>
          </a:endParaRPr>
        </a:p>
        <a:p>
          <a:r>
            <a:rPr lang="fr-FR" sz="1400" i="1" u="none" dirty="0">
              <a:solidFill>
                <a:schemeClr val="tx1"/>
              </a:solidFill>
              <a:latin typeface="+mj-lt"/>
            </a:rPr>
            <a:t>Article 432-12 du code pénal</a:t>
          </a:r>
        </a:p>
        <a:p>
          <a:r>
            <a:rPr lang="fr-FR" sz="1400" i="0" u="none" dirty="0">
              <a:solidFill>
                <a:schemeClr val="tx1"/>
              </a:solidFill>
              <a:latin typeface="+mn-lt"/>
            </a:rPr>
            <a:t>Fait pour un </a:t>
          </a:r>
          <a:r>
            <a:rPr lang="fr-FR" sz="1400" i="0" u="none" dirty="0" smtClean="0">
              <a:solidFill>
                <a:schemeClr val="tx1"/>
              </a:solidFill>
              <a:latin typeface="+mn-lt"/>
            </a:rPr>
            <a:t>agent public </a:t>
          </a:r>
          <a:r>
            <a:rPr lang="fr-FR" sz="1400" i="0" u="none" dirty="0">
              <a:solidFill>
                <a:schemeClr val="tx1"/>
              </a:solidFill>
              <a:latin typeface="+mn-lt"/>
            </a:rPr>
            <a:t>de </a:t>
          </a:r>
          <a:r>
            <a:rPr lang="fr-FR" sz="1400" b="1" i="0" u="none" dirty="0">
              <a:solidFill>
                <a:schemeClr val="tx1"/>
              </a:solidFill>
              <a:latin typeface="+mn-lt"/>
            </a:rPr>
            <a:t>prendre, recevoir ou conserver un intérêt personnel </a:t>
          </a:r>
          <a:r>
            <a:rPr lang="fr-FR" sz="1400" i="0" u="none" dirty="0">
              <a:solidFill>
                <a:schemeClr val="tx1"/>
              </a:solidFill>
              <a:latin typeface="+mn-lt"/>
            </a:rPr>
            <a:t>dans une affaire dont il a à connaitre à l’occasion de ses </a:t>
          </a:r>
          <a:r>
            <a:rPr lang="fr-FR" sz="1400" i="0" u="none" dirty="0" smtClean="0">
              <a:solidFill>
                <a:schemeClr val="tx1"/>
              </a:solidFill>
              <a:latin typeface="+mn-lt"/>
            </a:rPr>
            <a:t>fonctions</a:t>
          </a:r>
        </a:p>
        <a:p>
          <a:r>
            <a:rPr lang="fr-FR" sz="1400" b="1" i="0" u="none" dirty="0" smtClean="0">
              <a:solidFill>
                <a:schemeClr val="tx1"/>
              </a:solidFill>
              <a:latin typeface="+mj-lt"/>
            </a:rPr>
            <a:t>Comprend le « pantouflage » </a:t>
          </a:r>
          <a:r>
            <a:rPr lang="fr-FR" sz="1400" b="0" i="1" u="none" dirty="0" smtClean="0">
              <a:solidFill>
                <a:schemeClr val="tx1"/>
              </a:solidFill>
              <a:latin typeface="+mj-lt"/>
            </a:rPr>
            <a:t>(article 432-13 du code pénal)</a:t>
          </a:r>
          <a:endParaRPr lang="fr-FR" sz="1400" b="0" i="1" u="none" dirty="0">
            <a:solidFill>
              <a:schemeClr val="tx1"/>
            </a:solidFill>
            <a:latin typeface="+mn-lt"/>
          </a:endParaRPr>
        </a:p>
      </dgm:t>
    </dgm:pt>
    <dgm:pt modelId="{5C4A037F-C3F1-4679-9361-27BE68B5449A}" type="parTrans" cxnId="{CD7788E1-29A9-40EA-B59F-6381D11E2822}">
      <dgm:prSet/>
      <dgm:spPr/>
      <dgm:t>
        <a:bodyPr/>
        <a:lstStyle/>
        <a:p>
          <a:endParaRPr lang="fr-FR"/>
        </a:p>
      </dgm:t>
    </dgm:pt>
    <dgm:pt modelId="{DD638D71-B23E-479B-9B37-8A16DC4D9DEA}" type="sibTrans" cxnId="{CD7788E1-29A9-40EA-B59F-6381D11E2822}">
      <dgm:prSet/>
      <dgm:spPr/>
      <dgm:t>
        <a:bodyPr/>
        <a:lstStyle/>
        <a:p>
          <a:endParaRPr lang="fr-FR"/>
        </a:p>
      </dgm:t>
    </dgm:pt>
    <dgm:pt modelId="{6ABBB1EC-9BA7-4F78-A50F-C9A7C615377F}" type="pres">
      <dgm:prSet presAssocID="{1863C41E-49B7-4716-BEEC-07F1E380AAB1}" presName="cycle" presStyleCnt="0">
        <dgm:presLayoutVars>
          <dgm:chMax val="1"/>
          <dgm:dir/>
          <dgm:animLvl val="ctr"/>
          <dgm:resizeHandles val="exact"/>
        </dgm:presLayoutVars>
      </dgm:prSet>
      <dgm:spPr/>
      <dgm:t>
        <a:bodyPr/>
        <a:lstStyle/>
        <a:p>
          <a:endParaRPr lang="fr-FR"/>
        </a:p>
      </dgm:t>
    </dgm:pt>
    <dgm:pt modelId="{F9284B39-24DA-469E-9813-B0EB9100C78A}" type="pres">
      <dgm:prSet presAssocID="{EFE31231-4A31-4ACC-9165-20C3BBE49752}" presName="centerShape" presStyleLbl="node0" presStyleIdx="0" presStyleCnt="1" custScaleX="218120" custScaleY="95548" custLinFactNeighborX="-1391" custLinFactNeighborY="-449"/>
      <dgm:spPr>
        <a:prstGeom prst="ellipse">
          <a:avLst/>
        </a:prstGeom>
      </dgm:spPr>
      <dgm:t>
        <a:bodyPr/>
        <a:lstStyle/>
        <a:p>
          <a:endParaRPr lang="fr-FR"/>
        </a:p>
      </dgm:t>
    </dgm:pt>
    <dgm:pt modelId="{799FB9DD-1A1D-4DFF-B567-60D8EFDC9F9A}" type="pres">
      <dgm:prSet presAssocID="{2039AFB4-CD37-4D53-A992-60FD7FB895EF}" presName="Name9" presStyleLbl="parChTrans1D2" presStyleIdx="0" presStyleCnt="6"/>
      <dgm:spPr/>
      <dgm:t>
        <a:bodyPr/>
        <a:lstStyle/>
        <a:p>
          <a:endParaRPr lang="fr-FR"/>
        </a:p>
      </dgm:t>
    </dgm:pt>
    <dgm:pt modelId="{1695AEC1-9C37-4B8A-A56E-AC453C6D1B59}" type="pres">
      <dgm:prSet presAssocID="{2039AFB4-CD37-4D53-A992-60FD7FB895EF}" presName="connTx" presStyleLbl="parChTrans1D2" presStyleIdx="0" presStyleCnt="6"/>
      <dgm:spPr/>
      <dgm:t>
        <a:bodyPr/>
        <a:lstStyle/>
        <a:p>
          <a:endParaRPr lang="fr-FR"/>
        </a:p>
      </dgm:t>
    </dgm:pt>
    <dgm:pt modelId="{A48D9D97-3DFC-4D20-8DC2-315F22819AA5}" type="pres">
      <dgm:prSet presAssocID="{A1803169-425F-4951-AA83-F40334699653}" presName="node" presStyleLbl="node1" presStyleIdx="0" presStyleCnt="6" custScaleX="184376" custScaleY="102902" custRadScaleRad="94917">
        <dgm:presLayoutVars>
          <dgm:bulletEnabled val="1"/>
        </dgm:presLayoutVars>
      </dgm:prSet>
      <dgm:spPr>
        <a:prstGeom prst="roundRect">
          <a:avLst/>
        </a:prstGeom>
      </dgm:spPr>
      <dgm:t>
        <a:bodyPr/>
        <a:lstStyle/>
        <a:p>
          <a:endParaRPr lang="fr-FR"/>
        </a:p>
      </dgm:t>
    </dgm:pt>
    <dgm:pt modelId="{B27E4064-C6AC-48AC-B976-B699C39416F2}" type="pres">
      <dgm:prSet presAssocID="{091E31F5-4D08-4085-BCB1-DFEC8FFB350C}" presName="Name9" presStyleLbl="parChTrans1D2" presStyleIdx="1" presStyleCnt="6"/>
      <dgm:spPr/>
      <dgm:t>
        <a:bodyPr/>
        <a:lstStyle/>
        <a:p>
          <a:endParaRPr lang="fr-FR"/>
        </a:p>
      </dgm:t>
    </dgm:pt>
    <dgm:pt modelId="{E6F64C3C-8163-4C2A-98F1-AFC4308AC546}" type="pres">
      <dgm:prSet presAssocID="{091E31F5-4D08-4085-BCB1-DFEC8FFB350C}" presName="connTx" presStyleLbl="parChTrans1D2" presStyleIdx="1" presStyleCnt="6"/>
      <dgm:spPr/>
      <dgm:t>
        <a:bodyPr/>
        <a:lstStyle/>
        <a:p>
          <a:endParaRPr lang="fr-FR"/>
        </a:p>
      </dgm:t>
    </dgm:pt>
    <dgm:pt modelId="{24803216-72F4-46F4-993F-8FA805656062}" type="pres">
      <dgm:prSet presAssocID="{050908B8-02AA-4009-BF29-906198C80549}" presName="node" presStyleLbl="node1" presStyleIdx="1" presStyleCnt="6" custScaleX="156532" custScaleY="132223" custRadScaleRad="157246" custRadScaleInc="41420">
        <dgm:presLayoutVars>
          <dgm:bulletEnabled val="1"/>
        </dgm:presLayoutVars>
      </dgm:prSet>
      <dgm:spPr>
        <a:prstGeom prst="roundRect">
          <a:avLst/>
        </a:prstGeom>
      </dgm:spPr>
      <dgm:t>
        <a:bodyPr/>
        <a:lstStyle/>
        <a:p>
          <a:endParaRPr lang="fr-FR"/>
        </a:p>
      </dgm:t>
    </dgm:pt>
    <dgm:pt modelId="{100BCE1A-4998-4BC6-8BEB-0E11DED84B02}" type="pres">
      <dgm:prSet presAssocID="{1F63803A-D7BB-4BA5-A4A2-55DC45F617D0}" presName="Name9" presStyleLbl="parChTrans1D2" presStyleIdx="2" presStyleCnt="6"/>
      <dgm:spPr/>
      <dgm:t>
        <a:bodyPr/>
        <a:lstStyle/>
        <a:p>
          <a:endParaRPr lang="fr-FR"/>
        </a:p>
      </dgm:t>
    </dgm:pt>
    <dgm:pt modelId="{C03B249A-B836-4028-AAD8-FB2079927234}" type="pres">
      <dgm:prSet presAssocID="{1F63803A-D7BB-4BA5-A4A2-55DC45F617D0}" presName="connTx" presStyleLbl="parChTrans1D2" presStyleIdx="2" presStyleCnt="6"/>
      <dgm:spPr/>
      <dgm:t>
        <a:bodyPr/>
        <a:lstStyle/>
        <a:p>
          <a:endParaRPr lang="fr-FR"/>
        </a:p>
      </dgm:t>
    </dgm:pt>
    <dgm:pt modelId="{E62DA9E9-7244-4680-AA67-AA2CB609CAA1}" type="pres">
      <dgm:prSet presAssocID="{74896F55-B503-447C-9A8E-E9D43A197172}" presName="node" presStyleLbl="node1" presStyleIdx="2" presStyleCnt="6" custScaleX="149712" custScaleY="103239" custRadScaleRad="185527" custRadScaleInc="-47909">
        <dgm:presLayoutVars>
          <dgm:bulletEnabled val="1"/>
        </dgm:presLayoutVars>
      </dgm:prSet>
      <dgm:spPr>
        <a:prstGeom prst="roundRect">
          <a:avLst/>
        </a:prstGeom>
      </dgm:spPr>
      <dgm:t>
        <a:bodyPr/>
        <a:lstStyle/>
        <a:p>
          <a:endParaRPr lang="fr-FR"/>
        </a:p>
      </dgm:t>
    </dgm:pt>
    <dgm:pt modelId="{848E30E4-7AFC-403C-8268-EDFA4A822837}" type="pres">
      <dgm:prSet presAssocID="{B0267FD9-EC6E-46B5-A160-54CDBA83D37C}" presName="Name9" presStyleLbl="parChTrans1D2" presStyleIdx="3" presStyleCnt="6"/>
      <dgm:spPr/>
      <dgm:t>
        <a:bodyPr/>
        <a:lstStyle/>
        <a:p>
          <a:endParaRPr lang="fr-FR"/>
        </a:p>
      </dgm:t>
    </dgm:pt>
    <dgm:pt modelId="{E39CF899-983A-4B90-8DF0-F6A289177B7A}" type="pres">
      <dgm:prSet presAssocID="{B0267FD9-EC6E-46B5-A160-54CDBA83D37C}" presName="connTx" presStyleLbl="parChTrans1D2" presStyleIdx="3" presStyleCnt="6"/>
      <dgm:spPr/>
      <dgm:t>
        <a:bodyPr/>
        <a:lstStyle/>
        <a:p>
          <a:endParaRPr lang="fr-FR"/>
        </a:p>
      </dgm:t>
    </dgm:pt>
    <dgm:pt modelId="{75557FE3-C2B4-4B4F-82FF-0C44766405CB}" type="pres">
      <dgm:prSet presAssocID="{55F544DC-CAFD-4A22-8737-D982CDABD41F}" presName="node" presStyleLbl="node1" presStyleIdx="3" presStyleCnt="6" custScaleX="193829" custScaleY="103212" custRadScaleRad="90134" custRadScaleInc="5894">
        <dgm:presLayoutVars>
          <dgm:bulletEnabled val="1"/>
        </dgm:presLayoutVars>
      </dgm:prSet>
      <dgm:spPr>
        <a:prstGeom prst="roundRect">
          <a:avLst/>
        </a:prstGeom>
      </dgm:spPr>
      <dgm:t>
        <a:bodyPr/>
        <a:lstStyle/>
        <a:p>
          <a:endParaRPr lang="fr-FR"/>
        </a:p>
      </dgm:t>
    </dgm:pt>
    <dgm:pt modelId="{8565BD12-1527-4FDB-A474-6624178A1BF1}" type="pres">
      <dgm:prSet presAssocID="{5C4A037F-C3F1-4679-9361-27BE68B5449A}" presName="Name9" presStyleLbl="parChTrans1D2" presStyleIdx="4" presStyleCnt="6"/>
      <dgm:spPr/>
      <dgm:t>
        <a:bodyPr/>
        <a:lstStyle/>
        <a:p>
          <a:endParaRPr lang="fr-FR"/>
        </a:p>
      </dgm:t>
    </dgm:pt>
    <dgm:pt modelId="{1DFA07A8-BC40-45D0-A30B-33CE64776DB5}" type="pres">
      <dgm:prSet presAssocID="{5C4A037F-C3F1-4679-9361-27BE68B5449A}" presName="connTx" presStyleLbl="parChTrans1D2" presStyleIdx="4" presStyleCnt="6"/>
      <dgm:spPr/>
      <dgm:t>
        <a:bodyPr/>
        <a:lstStyle/>
        <a:p>
          <a:endParaRPr lang="fr-FR"/>
        </a:p>
      </dgm:t>
    </dgm:pt>
    <dgm:pt modelId="{374AC5BA-D46F-4CB9-B03B-59DD61E3E6C3}" type="pres">
      <dgm:prSet presAssocID="{34655412-EF9D-46C9-B720-A9E12C457AF1}" presName="node" presStyleLbl="node1" presStyleIdx="4" presStyleCnt="6" custScaleX="155322" custScaleY="116526" custRadScaleRad="190060" custRadScaleInc="45906">
        <dgm:presLayoutVars>
          <dgm:bulletEnabled val="1"/>
        </dgm:presLayoutVars>
      </dgm:prSet>
      <dgm:spPr>
        <a:prstGeom prst="roundRect">
          <a:avLst/>
        </a:prstGeom>
      </dgm:spPr>
      <dgm:t>
        <a:bodyPr/>
        <a:lstStyle/>
        <a:p>
          <a:endParaRPr lang="fr-FR"/>
        </a:p>
      </dgm:t>
    </dgm:pt>
    <dgm:pt modelId="{B4C49887-C8D5-49DF-8CC6-390239A963D7}" type="pres">
      <dgm:prSet presAssocID="{B57C6F6A-6A55-40E1-B264-FC2D8FF39A94}" presName="Name9" presStyleLbl="parChTrans1D2" presStyleIdx="5" presStyleCnt="6"/>
      <dgm:spPr/>
      <dgm:t>
        <a:bodyPr/>
        <a:lstStyle/>
        <a:p>
          <a:endParaRPr lang="fr-FR"/>
        </a:p>
      </dgm:t>
    </dgm:pt>
    <dgm:pt modelId="{9E984DF3-BBE8-4A02-A57B-AAB81FA29CD1}" type="pres">
      <dgm:prSet presAssocID="{B57C6F6A-6A55-40E1-B264-FC2D8FF39A94}" presName="connTx" presStyleLbl="parChTrans1D2" presStyleIdx="5" presStyleCnt="6"/>
      <dgm:spPr/>
      <dgm:t>
        <a:bodyPr/>
        <a:lstStyle/>
        <a:p>
          <a:endParaRPr lang="fr-FR"/>
        </a:p>
      </dgm:t>
    </dgm:pt>
    <dgm:pt modelId="{B6F4D72E-6A4C-4663-85A6-0F8755CD93C0}" type="pres">
      <dgm:prSet presAssocID="{9D07DE25-6C31-46F6-BD4E-72AA88CBA33E}" presName="node" presStyleLbl="node1" presStyleIdx="5" presStyleCnt="6" custScaleX="174231" custScaleY="123850" custRadScaleRad="188944" custRadScaleInc="-25088">
        <dgm:presLayoutVars>
          <dgm:bulletEnabled val="1"/>
        </dgm:presLayoutVars>
      </dgm:prSet>
      <dgm:spPr>
        <a:prstGeom prst="roundRect">
          <a:avLst/>
        </a:prstGeom>
      </dgm:spPr>
      <dgm:t>
        <a:bodyPr/>
        <a:lstStyle/>
        <a:p>
          <a:endParaRPr lang="fr-FR"/>
        </a:p>
      </dgm:t>
    </dgm:pt>
  </dgm:ptLst>
  <dgm:cxnLst>
    <dgm:cxn modelId="{CD7788E1-29A9-40EA-B59F-6381D11E2822}" srcId="{EFE31231-4A31-4ACC-9165-20C3BBE49752}" destId="{34655412-EF9D-46C9-B720-A9E12C457AF1}" srcOrd="4" destOrd="0" parTransId="{5C4A037F-C3F1-4679-9361-27BE68B5449A}" sibTransId="{DD638D71-B23E-479B-9B37-8A16DC4D9DEA}"/>
    <dgm:cxn modelId="{D47C7D45-A403-4263-8AD6-5238FFF013DF}" srcId="{EFE31231-4A31-4ACC-9165-20C3BBE49752}" destId="{050908B8-02AA-4009-BF29-906198C80549}" srcOrd="1" destOrd="0" parTransId="{091E31F5-4D08-4085-BCB1-DFEC8FFB350C}" sibTransId="{413F4A5E-7218-4965-8F51-145FC2D9A313}"/>
    <dgm:cxn modelId="{91310A6F-288E-4AED-8DAF-04D72A385E45}" type="presOf" srcId="{5C4A037F-C3F1-4679-9361-27BE68B5449A}" destId="{8565BD12-1527-4FDB-A474-6624178A1BF1}" srcOrd="0" destOrd="0" presId="urn:microsoft.com/office/officeart/2005/8/layout/radial1"/>
    <dgm:cxn modelId="{0F2B11C9-0CF1-4744-BE1C-94F52596DF4D}" type="presOf" srcId="{B0267FD9-EC6E-46B5-A160-54CDBA83D37C}" destId="{848E30E4-7AFC-403C-8268-EDFA4A822837}" srcOrd="0" destOrd="0" presId="urn:microsoft.com/office/officeart/2005/8/layout/radial1"/>
    <dgm:cxn modelId="{46C0C02C-51CE-4C54-8D4C-1055EE510835}" type="presOf" srcId="{34655412-EF9D-46C9-B720-A9E12C457AF1}" destId="{374AC5BA-D46F-4CB9-B03B-59DD61E3E6C3}" srcOrd="0" destOrd="0" presId="urn:microsoft.com/office/officeart/2005/8/layout/radial1"/>
    <dgm:cxn modelId="{B439D4A7-E991-4390-90F9-403A579F966B}" type="presOf" srcId="{A1803169-425F-4951-AA83-F40334699653}" destId="{A48D9D97-3DFC-4D20-8DC2-315F22819AA5}" srcOrd="0" destOrd="0" presId="urn:microsoft.com/office/officeart/2005/8/layout/radial1"/>
    <dgm:cxn modelId="{086F8069-6074-47D2-8E55-4869CBE9401B}" srcId="{EFE31231-4A31-4ACC-9165-20C3BBE49752}" destId="{55F544DC-CAFD-4A22-8737-D982CDABD41F}" srcOrd="3" destOrd="0" parTransId="{B0267FD9-EC6E-46B5-A160-54CDBA83D37C}" sibTransId="{840A928F-BE5E-4A96-B4CD-EEAD33B1F0FC}"/>
    <dgm:cxn modelId="{5B5E7478-1CD1-4E01-B8AF-CC7267673FF9}" type="presOf" srcId="{1863C41E-49B7-4716-BEEC-07F1E380AAB1}" destId="{6ABBB1EC-9BA7-4F78-A50F-C9A7C615377F}" srcOrd="0" destOrd="0" presId="urn:microsoft.com/office/officeart/2005/8/layout/radial1"/>
    <dgm:cxn modelId="{B9A82A73-2C3A-4C3A-B4CA-EFD5188E70DA}" type="presOf" srcId="{B57C6F6A-6A55-40E1-B264-FC2D8FF39A94}" destId="{B4C49887-C8D5-49DF-8CC6-390239A963D7}" srcOrd="0" destOrd="0" presId="urn:microsoft.com/office/officeart/2005/8/layout/radial1"/>
    <dgm:cxn modelId="{ED4EC73F-908B-414C-971C-D1111FCEAB1E}" type="presOf" srcId="{B57C6F6A-6A55-40E1-B264-FC2D8FF39A94}" destId="{9E984DF3-BBE8-4A02-A57B-AAB81FA29CD1}" srcOrd="1" destOrd="0" presId="urn:microsoft.com/office/officeart/2005/8/layout/radial1"/>
    <dgm:cxn modelId="{886EC484-A81B-4757-8834-8C575A2E6C8F}" type="presOf" srcId="{2039AFB4-CD37-4D53-A992-60FD7FB895EF}" destId="{799FB9DD-1A1D-4DFF-B567-60D8EFDC9F9A}" srcOrd="0" destOrd="0" presId="urn:microsoft.com/office/officeart/2005/8/layout/radial1"/>
    <dgm:cxn modelId="{7145BB84-8379-426E-B547-85DF2696AE2B}" srcId="{EFE31231-4A31-4ACC-9165-20C3BBE49752}" destId="{9D07DE25-6C31-46F6-BD4E-72AA88CBA33E}" srcOrd="5" destOrd="0" parTransId="{B57C6F6A-6A55-40E1-B264-FC2D8FF39A94}" sibTransId="{2332AF5E-8639-4FD1-B691-03A05CAB3FCA}"/>
    <dgm:cxn modelId="{8BDD1D3F-DDC9-4118-898D-232DAF3F3253}" srcId="{EFE31231-4A31-4ACC-9165-20C3BBE49752}" destId="{74896F55-B503-447C-9A8E-E9D43A197172}" srcOrd="2" destOrd="0" parTransId="{1F63803A-D7BB-4BA5-A4A2-55DC45F617D0}" sibTransId="{ED547008-6A32-4119-ADE7-D7D6F6811DCC}"/>
    <dgm:cxn modelId="{0552F683-15BF-404B-9FC3-7BF67E05DF5F}" type="presOf" srcId="{091E31F5-4D08-4085-BCB1-DFEC8FFB350C}" destId="{B27E4064-C6AC-48AC-B976-B699C39416F2}" srcOrd="0" destOrd="0" presId="urn:microsoft.com/office/officeart/2005/8/layout/radial1"/>
    <dgm:cxn modelId="{F5B0A4B1-1D15-400D-B40F-2DC1443B7617}" type="presOf" srcId="{2039AFB4-CD37-4D53-A992-60FD7FB895EF}" destId="{1695AEC1-9C37-4B8A-A56E-AC453C6D1B59}" srcOrd="1" destOrd="0" presId="urn:microsoft.com/office/officeart/2005/8/layout/radial1"/>
    <dgm:cxn modelId="{BE2E1997-0BB0-44C7-B0DA-14B8199362D0}" srcId="{1863C41E-49B7-4716-BEEC-07F1E380AAB1}" destId="{EFE31231-4A31-4ACC-9165-20C3BBE49752}" srcOrd="0" destOrd="0" parTransId="{70FB2DA2-1F55-4DF9-957B-5E349508A335}" sibTransId="{481F4BB5-B933-49DD-B20B-868BB52DEB85}"/>
    <dgm:cxn modelId="{78AE32C9-8F94-49FC-98CC-4B1C456F5821}" type="presOf" srcId="{5C4A037F-C3F1-4679-9361-27BE68B5449A}" destId="{1DFA07A8-BC40-45D0-A30B-33CE64776DB5}" srcOrd="1" destOrd="0" presId="urn:microsoft.com/office/officeart/2005/8/layout/radial1"/>
    <dgm:cxn modelId="{379D51D1-94B4-4474-A889-94D028D06747}" type="presOf" srcId="{1F63803A-D7BB-4BA5-A4A2-55DC45F617D0}" destId="{100BCE1A-4998-4BC6-8BEB-0E11DED84B02}" srcOrd="0" destOrd="0" presId="urn:microsoft.com/office/officeart/2005/8/layout/radial1"/>
    <dgm:cxn modelId="{008EEEAD-5A19-414F-9A74-3A585A44BDA7}" type="presOf" srcId="{9D07DE25-6C31-46F6-BD4E-72AA88CBA33E}" destId="{B6F4D72E-6A4C-4663-85A6-0F8755CD93C0}" srcOrd="0" destOrd="0" presId="urn:microsoft.com/office/officeart/2005/8/layout/radial1"/>
    <dgm:cxn modelId="{47C84062-BC86-4595-9596-23EB1BB544CB}" type="presOf" srcId="{B0267FD9-EC6E-46B5-A160-54CDBA83D37C}" destId="{E39CF899-983A-4B90-8DF0-F6A289177B7A}" srcOrd="1" destOrd="0" presId="urn:microsoft.com/office/officeart/2005/8/layout/radial1"/>
    <dgm:cxn modelId="{68AF1D7C-3BC3-4735-9184-81CF0FF30F6A}" type="presOf" srcId="{EFE31231-4A31-4ACC-9165-20C3BBE49752}" destId="{F9284B39-24DA-469E-9813-B0EB9100C78A}" srcOrd="0" destOrd="0" presId="urn:microsoft.com/office/officeart/2005/8/layout/radial1"/>
    <dgm:cxn modelId="{179B7379-4531-4A0A-B16D-A452DC7F6CA6}" type="presOf" srcId="{091E31F5-4D08-4085-BCB1-DFEC8FFB350C}" destId="{E6F64C3C-8163-4C2A-98F1-AFC4308AC546}" srcOrd="1" destOrd="0" presId="urn:microsoft.com/office/officeart/2005/8/layout/radial1"/>
    <dgm:cxn modelId="{2B458E31-C98E-4A97-8CB3-3578C4B2F487}" type="presOf" srcId="{050908B8-02AA-4009-BF29-906198C80549}" destId="{24803216-72F4-46F4-993F-8FA805656062}" srcOrd="0" destOrd="0" presId="urn:microsoft.com/office/officeart/2005/8/layout/radial1"/>
    <dgm:cxn modelId="{CCBB841F-C9D0-4F81-B97F-17E22F93C847}" type="presOf" srcId="{74896F55-B503-447C-9A8E-E9D43A197172}" destId="{E62DA9E9-7244-4680-AA67-AA2CB609CAA1}" srcOrd="0" destOrd="0" presId="urn:microsoft.com/office/officeart/2005/8/layout/radial1"/>
    <dgm:cxn modelId="{64EE63E7-7774-45C3-8A81-DC90085D229D}" srcId="{EFE31231-4A31-4ACC-9165-20C3BBE49752}" destId="{A1803169-425F-4951-AA83-F40334699653}" srcOrd="0" destOrd="0" parTransId="{2039AFB4-CD37-4D53-A992-60FD7FB895EF}" sibTransId="{7D2D195A-3E93-4DC5-B76F-F5DF475F7FE4}"/>
    <dgm:cxn modelId="{5F26C5F5-429C-4FC0-B142-DE81CAB74ADF}" type="presOf" srcId="{55F544DC-CAFD-4A22-8737-D982CDABD41F}" destId="{75557FE3-C2B4-4B4F-82FF-0C44766405CB}" srcOrd="0" destOrd="0" presId="urn:microsoft.com/office/officeart/2005/8/layout/radial1"/>
    <dgm:cxn modelId="{ED212338-C557-44E6-98C1-334746C8F230}" type="presOf" srcId="{1F63803A-D7BB-4BA5-A4A2-55DC45F617D0}" destId="{C03B249A-B836-4028-AAD8-FB2079927234}" srcOrd="1" destOrd="0" presId="urn:microsoft.com/office/officeart/2005/8/layout/radial1"/>
    <dgm:cxn modelId="{DAF718D3-A6E1-421B-A222-55F6DC58AD43}" type="presParOf" srcId="{6ABBB1EC-9BA7-4F78-A50F-C9A7C615377F}" destId="{F9284B39-24DA-469E-9813-B0EB9100C78A}" srcOrd="0" destOrd="0" presId="urn:microsoft.com/office/officeart/2005/8/layout/radial1"/>
    <dgm:cxn modelId="{59D5C1F8-FA3D-4C87-83E4-B1F5749695C3}" type="presParOf" srcId="{6ABBB1EC-9BA7-4F78-A50F-C9A7C615377F}" destId="{799FB9DD-1A1D-4DFF-B567-60D8EFDC9F9A}" srcOrd="1" destOrd="0" presId="urn:microsoft.com/office/officeart/2005/8/layout/radial1"/>
    <dgm:cxn modelId="{7423F800-A1FA-45D2-8C03-90FC31ACA2AF}" type="presParOf" srcId="{799FB9DD-1A1D-4DFF-B567-60D8EFDC9F9A}" destId="{1695AEC1-9C37-4B8A-A56E-AC453C6D1B59}" srcOrd="0" destOrd="0" presId="urn:microsoft.com/office/officeart/2005/8/layout/radial1"/>
    <dgm:cxn modelId="{A258D45A-C408-4BEA-A9C8-7AADB370AF5F}" type="presParOf" srcId="{6ABBB1EC-9BA7-4F78-A50F-C9A7C615377F}" destId="{A48D9D97-3DFC-4D20-8DC2-315F22819AA5}" srcOrd="2" destOrd="0" presId="urn:microsoft.com/office/officeart/2005/8/layout/radial1"/>
    <dgm:cxn modelId="{1D506938-3679-487F-9633-1407050154A0}" type="presParOf" srcId="{6ABBB1EC-9BA7-4F78-A50F-C9A7C615377F}" destId="{B27E4064-C6AC-48AC-B976-B699C39416F2}" srcOrd="3" destOrd="0" presId="urn:microsoft.com/office/officeart/2005/8/layout/radial1"/>
    <dgm:cxn modelId="{A8FA79D2-7119-4822-AFAB-76F183E57F63}" type="presParOf" srcId="{B27E4064-C6AC-48AC-B976-B699C39416F2}" destId="{E6F64C3C-8163-4C2A-98F1-AFC4308AC546}" srcOrd="0" destOrd="0" presId="urn:microsoft.com/office/officeart/2005/8/layout/radial1"/>
    <dgm:cxn modelId="{656EBECE-A9F7-42A7-A626-C187F9B955B3}" type="presParOf" srcId="{6ABBB1EC-9BA7-4F78-A50F-C9A7C615377F}" destId="{24803216-72F4-46F4-993F-8FA805656062}" srcOrd="4" destOrd="0" presId="urn:microsoft.com/office/officeart/2005/8/layout/radial1"/>
    <dgm:cxn modelId="{9AEC3698-B2D4-49F3-985B-74D965BA1F0B}" type="presParOf" srcId="{6ABBB1EC-9BA7-4F78-A50F-C9A7C615377F}" destId="{100BCE1A-4998-4BC6-8BEB-0E11DED84B02}" srcOrd="5" destOrd="0" presId="urn:microsoft.com/office/officeart/2005/8/layout/radial1"/>
    <dgm:cxn modelId="{8541EFC0-B301-4006-AC9B-9B2A13071FBA}" type="presParOf" srcId="{100BCE1A-4998-4BC6-8BEB-0E11DED84B02}" destId="{C03B249A-B836-4028-AAD8-FB2079927234}" srcOrd="0" destOrd="0" presId="urn:microsoft.com/office/officeart/2005/8/layout/radial1"/>
    <dgm:cxn modelId="{7CC969AA-EA95-4EE8-B5C5-E872F0A42ACE}" type="presParOf" srcId="{6ABBB1EC-9BA7-4F78-A50F-C9A7C615377F}" destId="{E62DA9E9-7244-4680-AA67-AA2CB609CAA1}" srcOrd="6" destOrd="0" presId="urn:microsoft.com/office/officeart/2005/8/layout/radial1"/>
    <dgm:cxn modelId="{7C8250D3-5E1F-4F0B-9223-A3118602DA48}" type="presParOf" srcId="{6ABBB1EC-9BA7-4F78-A50F-C9A7C615377F}" destId="{848E30E4-7AFC-403C-8268-EDFA4A822837}" srcOrd="7" destOrd="0" presId="urn:microsoft.com/office/officeart/2005/8/layout/radial1"/>
    <dgm:cxn modelId="{A46AA986-2692-4929-9684-0C159E25476F}" type="presParOf" srcId="{848E30E4-7AFC-403C-8268-EDFA4A822837}" destId="{E39CF899-983A-4B90-8DF0-F6A289177B7A}" srcOrd="0" destOrd="0" presId="urn:microsoft.com/office/officeart/2005/8/layout/radial1"/>
    <dgm:cxn modelId="{BE841FB3-7FB3-4ACA-A680-CA6C36B63BF0}" type="presParOf" srcId="{6ABBB1EC-9BA7-4F78-A50F-C9A7C615377F}" destId="{75557FE3-C2B4-4B4F-82FF-0C44766405CB}" srcOrd="8" destOrd="0" presId="urn:microsoft.com/office/officeart/2005/8/layout/radial1"/>
    <dgm:cxn modelId="{958F0295-5B58-4F60-886E-7C145A2885BE}" type="presParOf" srcId="{6ABBB1EC-9BA7-4F78-A50F-C9A7C615377F}" destId="{8565BD12-1527-4FDB-A474-6624178A1BF1}" srcOrd="9" destOrd="0" presId="urn:microsoft.com/office/officeart/2005/8/layout/radial1"/>
    <dgm:cxn modelId="{BB8F8ED0-B332-4710-A2F3-2BFB38699110}" type="presParOf" srcId="{8565BD12-1527-4FDB-A474-6624178A1BF1}" destId="{1DFA07A8-BC40-45D0-A30B-33CE64776DB5}" srcOrd="0" destOrd="0" presId="urn:microsoft.com/office/officeart/2005/8/layout/radial1"/>
    <dgm:cxn modelId="{B596DF99-8C27-4DB3-9E34-9211F12AA273}" type="presParOf" srcId="{6ABBB1EC-9BA7-4F78-A50F-C9A7C615377F}" destId="{374AC5BA-D46F-4CB9-B03B-59DD61E3E6C3}" srcOrd="10" destOrd="0" presId="urn:microsoft.com/office/officeart/2005/8/layout/radial1"/>
    <dgm:cxn modelId="{64758EFE-36F8-4C5A-B40D-73AE1D9AA5FB}" type="presParOf" srcId="{6ABBB1EC-9BA7-4F78-A50F-C9A7C615377F}" destId="{B4C49887-C8D5-49DF-8CC6-390239A963D7}" srcOrd="11" destOrd="0" presId="urn:microsoft.com/office/officeart/2005/8/layout/radial1"/>
    <dgm:cxn modelId="{1CE7DE69-28BA-4BB9-803F-C7A542ADF2AE}" type="presParOf" srcId="{B4C49887-C8D5-49DF-8CC6-390239A963D7}" destId="{9E984DF3-BBE8-4A02-A57B-AAB81FA29CD1}" srcOrd="0" destOrd="0" presId="urn:microsoft.com/office/officeart/2005/8/layout/radial1"/>
    <dgm:cxn modelId="{2D9412C9-6DD6-4DFB-BF84-D969004DE411}" type="presParOf" srcId="{6ABBB1EC-9BA7-4F78-A50F-C9A7C615377F}" destId="{B6F4D72E-6A4C-4663-85A6-0F8755CD93C0}" srcOrd="12"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69E7A5-D6C4-4654-ADEA-FA522270BB50}" type="doc">
      <dgm:prSet loTypeId="urn:microsoft.com/office/officeart/2005/8/layout/hProcess11" loCatId="process" qsTypeId="urn:microsoft.com/office/officeart/2005/8/quickstyle/simple2" qsCatId="simple" csTypeId="urn:microsoft.com/office/officeart/2005/8/colors/accent1_2" csCatId="accent1" phldr="1"/>
      <dgm:spPr/>
      <dgm:t>
        <a:bodyPr/>
        <a:lstStyle/>
        <a:p>
          <a:endParaRPr lang="fr-FR"/>
        </a:p>
      </dgm:t>
    </dgm:pt>
    <dgm:pt modelId="{B5763FFE-4BEA-4311-8C0A-E1F6DF3F742C}">
      <dgm:prSet phldrT="[Texte]" custT="1"/>
      <dgm:spPr/>
      <dgm:t>
        <a:bodyPr/>
        <a:lstStyle/>
        <a:p>
          <a:r>
            <a:rPr lang="fr-FR" sz="2400" dirty="0" smtClean="0"/>
            <a:t>Favoritisme</a:t>
          </a:r>
          <a:endParaRPr lang="fr-FR" sz="2800" dirty="0"/>
        </a:p>
      </dgm:t>
    </dgm:pt>
    <dgm:pt modelId="{F1F18548-1FAD-481C-8A42-9E6AD90D20E6}" type="parTrans" cxnId="{20E68053-9DE9-4AF5-A001-B8B86D304B00}">
      <dgm:prSet/>
      <dgm:spPr/>
      <dgm:t>
        <a:bodyPr/>
        <a:lstStyle/>
        <a:p>
          <a:endParaRPr lang="fr-FR"/>
        </a:p>
      </dgm:t>
    </dgm:pt>
    <dgm:pt modelId="{72C8A59D-BFFA-4DB9-B0A3-84AEF42EEE85}" type="sibTrans" cxnId="{20E68053-9DE9-4AF5-A001-B8B86D304B00}">
      <dgm:prSet/>
      <dgm:spPr/>
      <dgm:t>
        <a:bodyPr/>
        <a:lstStyle/>
        <a:p>
          <a:endParaRPr lang="fr-FR"/>
        </a:p>
      </dgm:t>
    </dgm:pt>
    <dgm:pt modelId="{3FEB768D-D536-41BC-A0C4-F5CC8A300B8F}">
      <dgm:prSet phldrT="[Texte]" custT="1"/>
      <dgm:spPr/>
      <dgm:t>
        <a:bodyPr/>
        <a:lstStyle/>
        <a:p>
          <a:pPr algn="l">
            <a:spcAft>
              <a:spcPts val="600"/>
            </a:spcAft>
          </a:pPr>
          <a:r>
            <a:rPr lang="fr-FR" sz="2400" dirty="0" smtClean="0"/>
            <a:t>Prise illégale d’intérêts</a:t>
          </a:r>
        </a:p>
        <a:p>
          <a:pPr algn="l">
            <a:spcAft>
              <a:spcPts val="600"/>
            </a:spcAft>
          </a:pPr>
          <a:r>
            <a:rPr lang="fr-FR" sz="2400" dirty="0" smtClean="0"/>
            <a:t>Concussion</a:t>
          </a:r>
          <a:endParaRPr lang="fr-FR" sz="2400" dirty="0"/>
        </a:p>
      </dgm:t>
    </dgm:pt>
    <dgm:pt modelId="{D7C92325-43E9-4E7D-B583-1CDFDA479F3D}" type="parTrans" cxnId="{995FCEE1-A1C7-42C0-86E6-77629F12AD18}">
      <dgm:prSet/>
      <dgm:spPr/>
      <dgm:t>
        <a:bodyPr/>
        <a:lstStyle/>
        <a:p>
          <a:endParaRPr lang="fr-FR"/>
        </a:p>
      </dgm:t>
    </dgm:pt>
    <dgm:pt modelId="{6ACF5E62-D18C-488B-A0BF-C34105064854}" type="sibTrans" cxnId="{995FCEE1-A1C7-42C0-86E6-77629F12AD18}">
      <dgm:prSet/>
      <dgm:spPr/>
      <dgm:t>
        <a:bodyPr/>
        <a:lstStyle/>
        <a:p>
          <a:endParaRPr lang="fr-FR"/>
        </a:p>
      </dgm:t>
    </dgm:pt>
    <dgm:pt modelId="{1FF6DDCD-2A45-4D8A-B994-6067583B85B7}">
      <dgm:prSet phldrT="[Texte]" custT="1"/>
      <dgm:spPr/>
      <dgm:t>
        <a:bodyPr/>
        <a:lstStyle/>
        <a:p>
          <a:pPr algn="l">
            <a:spcAft>
              <a:spcPts val="600"/>
            </a:spcAft>
          </a:pPr>
          <a:r>
            <a:rPr lang="fr-FR" sz="2400" dirty="0" smtClean="0"/>
            <a:t>Corruption</a:t>
          </a:r>
        </a:p>
        <a:p>
          <a:pPr algn="l">
            <a:spcAft>
              <a:spcPts val="600"/>
            </a:spcAft>
          </a:pPr>
          <a:r>
            <a:rPr lang="fr-FR" sz="2400" dirty="0" smtClean="0"/>
            <a:t>Trafic d’influence</a:t>
          </a:r>
        </a:p>
        <a:p>
          <a:pPr algn="l">
            <a:spcAft>
              <a:spcPts val="600"/>
            </a:spcAft>
          </a:pPr>
          <a:r>
            <a:rPr lang="fr-FR" sz="2400" dirty="0" smtClean="0"/>
            <a:t>Détournement de fonds publics</a:t>
          </a:r>
        </a:p>
      </dgm:t>
    </dgm:pt>
    <dgm:pt modelId="{0FC9A947-B391-417C-9606-24B79F1B324A}" type="parTrans" cxnId="{FF280A8C-3D34-4FD1-8A7D-5E61811A04A1}">
      <dgm:prSet/>
      <dgm:spPr/>
      <dgm:t>
        <a:bodyPr/>
        <a:lstStyle/>
        <a:p>
          <a:endParaRPr lang="fr-FR"/>
        </a:p>
      </dgm:t>
    </dgm:pt>
    <dgm:pt modelId="{9153A525-8479-4EFB-96EB-A7B3A7C7169E}" type="sibTrans" cxnId="{FF280A8C-3D34-4FD1-8A7D-5E61811A04A1}">
      <dgm:prSet/>
      <dgm:spPr/>
      <dgm:t>
        <a:bodyPr/>
        <a:lstStyle/>
        <a:p>
          <a:endParaRPr lang="fr-FR"/>
        </a:p>
      </dgm:t>
    </dgm:pt>
    <dgm:pt modelId="{0CFAD8EF-3762-4489-AE1D-A9672261AE75}" type="pres">
      <dgm:prSet presAssocID="{4F69E7A5-D6C4-4654-ADEA-FA522270BB50}" presName="Name0" presStyleCnt="0">
        <dgm:presLayoutVars>
          <dgm:dir/>
          <dgm:resizeHandles val="exact"/>
        </dgm:presLayoutVars>
      </dgm:prSet>
      <dgm:spPr/>
      <dgm:t>
        <a:bodyPr/>
        <a:lstStyle/>
        <a:p>
          <a:endParaRPr lang="fr-FR"/>
        </a:p>
      </dgm:t>
    </dgm:pt>
    <dgm:pt modelId="{3CEF1F0F-9CAB-4BC4-8D6C-8D3537322CA4}" type="pres">
      <dgm:prSet presAssocID="{4F69E7A5-D6C4-4654-ADEA-FA522270BB50}" presName="arrow" presStyleLbl="bgShp" presStyleIdx="0" presStyleCnt="1" custScaleY="42436"/>
      <dgm:spPr/>
    </dgm:pt>
    <dgm:pt modelId="{3BF20871-A8D1-47DD-873D-EA39B62BA1DD}" type="pres">
      <dgm:prSet presAssocID="{4F69E7A5-D6C4-4654-ADEA-FA522270BB50}" presName="points" presStyleCnt="0"/>
      <dgm:spPr/>
    </dgm:pt>
    <dgm:pt modelId="{B5FB04A7-7806-4AAD-92D4-A031CDE77904}" type="pres">
      <dgm:prSet presAssocID="{B5763FFE-4BEA-4311-8C0A-E1F6DF3F742C}" presName="compositeA" presStyleCnt="0"/>
      <dgm:spPr/>
    </dgm:pt>
    <dgm:pt modelId="{16C7DB29-A78E-4F5C-8FCF-A23B35C1D4E9}" type="pres">
      <dgm:prSet presAssocID="{B5763FFE-4BEA-4311-8C0A-E1F6DF3F742C}" presName="textA" presStyleLbl="revTx" presStyleIdx="0" presStyleCnt="3" custScaleY="54600" custLinFactNeighborX="12247" custLinFactNeighborY="-12428">
        <dgm:presLayoutVars>
          <dgm:bulletEnabled val="1"/>
        </dgm:presLayoutVars>
      </dgm:prSet>
      <dgm:spPr/>
      <dgm:t>
        <a:bodyPr/>
        <a:lstStyle/>
        <a:p>
          <a:endParaRPr lang="fr-FR"/>
        </a:p>
      </dgm:t>
    </dgm:pt>
    <dgm:pt modelId="{C8B2A949-CA45-4298-82D7-BC99027F05C9}" type="pres">
      <dgm:prSet presAssocID="{B5763FFE-4BEA-4311-8C0A-E1F6DF3F742C}" presName="circleA" presStyleLbl="node1" presStyleIdx="0" presStyleCnt="3" custScaleX="458910" custScaleY="454258" custLinFactNeighborX="48429" custLinFactNeighborY="35390"/>
      <dgm:spPr>
        <a:solidFill>
          <a:schemeClr val="accent2">
            <a:lumMod val="60000"/>
            <a:lumOff val="40000"/>
          </a:schemeClr>
        </a:solidFill>
      </dgm:spPr>
    </dgm:pt>
    <dgm:pt modelId="{447B1184-0932-41F5-BD73-5315051F4A2F}" type="pres">
      <dgm:prSet presAssocID="{B5763FFE-4BEA-4311-8C0A-E1F6DF3F742C}" presName="spaceA" presStyleCnt="0"/>
      <dgm:spPr/>
    </dgm:pt>
    <dgm:pt modelId="{8D16B892-E9F7-4536-A38F-B5CC69DC8CED}" type="pres">
      <dgm:prSet presAssocID="{72C8A59D-BFFA-4DB9-B0A3-84AEF42EEE85}" presName="space" presStyleCnt="0"/>
      <dgm:spPr/>
    </dgm:pt>
    <dgm:pt modelId="{F3204C6D-27CF-4C99-9B4B-7CA7949EBA6E}" type="pres">
      <dgm:prSet presAssocID="{3FEB768D-D536-41BC-A0C4-F5CC8A300B8F}" presName="compositeB" presStyleCnt="0"/>
      <dgm:spPr/>
    </dgm:pt>
    <dgm:pt modelId="{584FFE57-3A14-4418-BC62-0173A759D83D}" type="pres">
      <dgm:prSet presAssocID="{3FEB768D-D536-41BC-A0C4-F5CC8A300B8F}" presName="textB" presStyleLbl="revTx" presStyleIdx="1" presStyleCnt="3" custScaleX="152997" custScaleY="52216" custLinFactY="-81907" custLinFactNeighborX="20033" custLinFactNeighborY="-100000">
        <dgm:presLayoutVars>
          <dgm:bulletEnabled val="1"/>
        </dgm:presLayoutVars>
      </dgm:prSet>
      <dgm:spPr/>
      <dgm:t>
        <a:bodyPr/>
        <a:lstStyle/>
        <a:p>
          <a:endParaRPr lang="fr-FR"/>
        </a:p>
      </dgm:t>
    </dgm:pt>
    <dgm:pt modelId="{753DCC0E-328C-455A-8E39-BF950883981B}" type="pres">
      <dgm:prSet presAssocID="{3FEB768D-D536-41BC-A0C4-F5CC8A300B8F}" presName="circleB" presStyleLbl="node1" presStyleIdx="1" presStyleCnt="3" custScaleX="470365" custScaleY="447364" custLinFactNeighborX="44703" custLinFactNeighborY="-74507"/>
      <dgm:spPr>
        <a:solidFill>
          <a:schemeClr val="accent1">
            <a:lumMod val="75000"/>
          </a:schemeClr>
        </a:solidFill>
      </dgm:spPr>
    </dgm:pt>
    <dgm:pt modelId="{D965972E-AE16-4A65-916E-E52E9112B809}" type="pres">
      <dgm:prSet presAssocID="{3FEB768D-D536-41BC-A0C4-F5CC8A300B8F}" presName="spaceB" presStyleCnt="0"/>
      <dgm:spPr/>
    </dgm:pt>
    <dgm:pt modelId="{A009C996-04CB-469F-9F41-0C5A1C6A30B2}" type="pres">
      <dgm:prSet presAssocID="{6ACF5E62-D18C-488B-A0BF-C34105064854}" presName="space" presStyleCnt="0"/>
      <dgm:spPr/>
    </dgm:pt>
    <dgm:pt modelId="{EA43EAE4-0814-49EC-B9FE-88DCF61DC295}" type="pres">
      <dgm:prSet presAssocID="{1FF6DDCD-2A45-4D8A-B994-6067583B85B7}" presName="compositeA" presStyleCnt="0"/>
      <dgm:spPr/>
    </dgm:pt>
    <dgm:pt modelId="{D2D05693-C211-4726-8923-281BC7E3E798}" type="pres">
      <dgm:prSet presAssocID="{1FF6DDCD-2A45-4D8A-B994-6067583B85B7}" presName="textA" presStyleLbl="revTx" presStyleIdx="2" presStyleCnt="3" custScaleX="125531" custScaleY="55531" custLinFactNeighborX="13470" custLinFactNeighborY="-14470">
        <dgm:presLayoutVars>
          <dgm:bulletEnabled val="1"/>
        </dgm:presLayoutVars>
      </dgm:prSet>
      <dgm:spPr/>
      <dgm:t>
        <a:bodyPr/>
        <a:lstStyle/>
        <a:p>
          <a:endParaRPr lang="fr-FR"/>
        </a:p>
      </dgm:t>
    </dgm:pt>
    <dgm:pt modelId="{5547E953-94DB-4705-BD81-B47CF57E45A9}" type="pres">
      <dgm:prSet presAssocID="{1FF6DDCD-2A45-4D8A-B994-6067583B85B7}" presName="circleA" presStyleLbl="node1" presStyleIdx="2" presStyleCnt="3" custScaleX="468259" custScaleY="433770"/>
      <dgm:spPr>
        <a:solidFill>
          <a:schemeClr val="accent2">
            <a:lumMod val="50000"/>
          </a:schemeClr>
        </a:solidFill>
      </dgm:spPr>
      <dgm:t>
        <a:bodyPr/>
        <a:lstStyle/>
        <a:p>
          <a:endParaRPr lang="fr-FR"/>
        </a:p>
      </dgm:t>
    </dgm:pt>
    <dgm:pt modelId="{562B6312-CD3F-4185-BD07-78D280EF0E6B}" type="pres">
      <dgm:prSet presAssocID="{1FF6DDCD-2A45-4D8A-B994-6067583B85B7}" presName="spaceA" presStyleCnt="0"/>
      <dgm:spPr/>
    </dgm:pt>
  </dgm:ptLst>
  <dgm:cxnLst>
    <dgm:cxn modelId="{454F76AB-00CF-42B0-A97B-538BED88C63E}" type="presOf" srcId="{3FEB768D-D536-41BC-A0C4-F5CC8A300B8F}" destId="{584FFE57-3A14-4418-BC62-0173A759D83D}" srcOrd="0" destOrd="0" presId="urn:microsoft.com/office/officeart/2005/8/layout/hProcess11"/>
    <dgm:cxn modelId="{995FCEE1-A1C7-42C0-86E6-77629F12AD18}" srcId="{4F69E7A5-D6C4-4654-ADEA-FA522270BB50}" destId="{3FEB768D-D536-41BC-A0C4-F5CC8A300B8F}" srcOrd="1" destOrd="0" parTransId="{D7C92325-43E9-4E7D-B583-1CDFDA479F3D}" sibTransId="{6ACF5E62-D18C-488B-A0BF-C34105064854}"/>
    <dgm:cxn modelId="{FF280A8C-3D34-4FD1-8A7D-5E61811A04A1}" srcId="{4F69E7A5-D6C4-4654-ADEA-FA522270BB50}" destId="{1FF6DDCD-2A45-4D8A-B994-6067583B85B7}" srcOrd="2" destOrd="0" parTransId="{0FC9A947-B391-417C-9606-24B79F1B324A}" sibTransId="{9153A525-8479-4EFB-96EB-A7B3A7C7169E}"/>
    <dgm:cxn modelId="{1BEB9431-D04E-47F6-8F43-7B1843ADA5AA}" type="presOf" srcId="{1FF6DDCD-2A45-4D8A-B994-6067583B85B7}" destId="{D2D05693-C211-4726-8923-281BC7E3E798}" srcOrd="0" destOrd="0" presId="urn:microsoft.com/office/officeart/2005/8/layout/hProcess11"/>
    <dgm:cxn modelId="{20E68053-9DE9-4AF5-A001-B8B86D304B00}" srcId="{4F69E7A5-D6C4-4654-ADEA-FA522270BB50}" destId="{B5763FFE-4BEA-4311-8C0A-E1F6DF3F742C}" srcOrd="0" destOrd="0" parTransId="{F1F18548-1FAD-481C-8A42-9E6AD90D20E6}" sibTransId="{72C8A59D-BFFA-4DB9-B0A3-84AEF42EEE85}"/>
    <dgm:cxn modelId="{E550DA5B-57B8-4FF0-A1EB-856DA4858195}" type="presOf" srcId="{B5763FFE-4BEA-4311-8C0A-E1F6DF3F742C}" destId="{16C7DB29-A78E-4F5C-8FCF-A23B35C1D4E9}" srcOrd="0" destOrd="0" presId="urn:microsoft.com/office/officeart/2005/8/layout/hProcess11"/>
    <dgm:cxn modelId="{6CAF3A68-FA94-4D6F-B0B1-75A371E4898E}" type="presOf" srcId="{4F69E7A5-D6C4-4654-ADEA-FA522270BB50}" destId="{0CFAD8EF-3762-4489-AE1D-A9672261AE75}" srcOrd="0" destOrd="0" presId="urn:microsoft.com/office/officeart/2005/8/layout/hProcess11"/>
    <dgm:cxn modelId="{BC8FDE24-96C2-46D1-B20F-E4A90B1E2F82}" type="presParOf" srcId="{0CFAD8EF-3762-4489-AE1D-A9672261AE75}" destId="{3CEF1F0F-9CAB-4BC4-8D6C-8D3537322CA4}" srcOrd="0" destOrd="0" presId="urn:microsoft.com/office/officeart/2005/8/layout/hProcess11"/>
    <dgm:cxn modelId="{2331CA14-2BC2-43C9-9D02-7BF25F7B8DC6}" type="presParOf" srcId="{0CFAD8EF-3762-4489-AE1D-A9672261AE75}" destId="{3BF20871-A8D1-47DD-873D-EA39B62BA1DD}" srcOrd="1" destOrd="0" presId="urn:microsoft.com/office/officeart/2005/8/layout/hProcess11"/>
    <dgm:cxn modelId="{B2A2E03B-3B8A-4BB5-9156-AC320C775C5D}" type="presParOf" srcId="{3BF20871-A8D1-47DD-873D-EA39B62BA1DD}" destId="{B5FB04A7-7806-4AAD-92D4-A031CDE77904}" srcOrd="0" destOrd="0" presId="urn:microsoft.com/office/officeart/2005/8/layout/hProcess11"/>
    <dgm:cxn modelId="{1EEE8279-14A9-4A53-B895-534FCC5F2A31}" type="presParOf" srcId="{B5FB04A7-7806-4AAD-92D4-A031CDE77904}" destId="{16C7DB29-A78E-4F5C-8FCF-A23B35C1D4E9}" srcOrd="0" destOrd="0" presId="urn:microsoft.com/office/officeart/2005/8/layout/hProcess11"/>
    <dgm:cxn modelId="{D591FA91-D217-428E-88F0-E62E5C1B6D88}" type="presParOf" srcId="{B5FB04A7-7806-4AAD-92D4-A031CDE77904}" destId="{C8B2A949-CA45-4298-82D7-BC99027F05C9}" srcOrd="1" destOrd="0" presId="urn:microsoft.com/office/officeart/2005/8/layout/hProcess11"/>
    <dgm:cxn modelId="{6EA65499-11A6-43F6-8530-FD9A5F7667F6}" type="presParOf" srcId="{B5FB04A7-7806-4AAD-92D4-A031CDE77904}" destId="{447B1184-0932-41F5-BD73-5315051F4A2F}" srcOrd="2" destOrd="0" presId="urn:microsoft.com/office/officeart/2005/8/layout/hProcess11"/>
    <dgm:cxn modelId="{5E92C269-C502-45D2-8D6A-2F03F13367E9}" type="presParOf" srcId="{3BF20871-A8D1-47DD-873D-EA39B62BA1DD}" destId="{8D16B892-E9F7-4536-A38F-B5CC69DC8CED}" srcOrd="1" destOrd="0" presId="urn:microsoft.com/office/officeart/2005/8/layout/hProcess11"/>
    <dgm:cxn modelId="{1C07EB38-EDAD-4CC5-B32C-C582FBE201AD}" type="presParOf" srcId="{3BF20871-A8D1-47DD-873D-EA39B62BA1DD}" destId="{F3204C6D-27CF-4C99-9B4B-7CA7949EBA6E}" srcOrd="2" destOrd="0" presId="urn:microsoft.com/office/officeart/2005/8/layout/hProcess11"/>
    <dgm:cxn modelId="{29A5DB51-946C-42FD-8086-0A64C8AF6599}" type="presParOf" srcId="{F3204C6D-27CF-4C99-9B4B-7CA7949EBA6E}" destId="{584FFE57-3A14-4418-BC62-0173A759D83D}" srcOrd="0" destOrd="0" presId="urn:microsoft.com/office/officeart/2005/8/layout/hProcess11"/>
    <dgm:cxn modelId="{49124DE0-A7FC-48E4-8B63-08B11ADDB15D}" type="presParOf" srcId="{F3204C6D-27CF-4C99-9B4B-7CA7949EBA6E}" destId="{753DCC0E-328C-455A-8E39-BF950883981B}" srcOrd="1" destOrd="0" presId="urn:microsoft.com/office/officeart/2005/8/layout/hProcess11"/>
    <dgm:cxn modelId="{791B575D-D9CE-4D43-BD8C-34853624CBAF}" type="presParOf" srcId="{F3204C6D-27CF-4C99-9B4B-7CA7949EBA6E}" destId="{D965972E-AE16-4A65-916E-E52E9112B809}" srcOrd="2" destOrd="0" presId="urn:microsoft.com/office/officeart/2005/8/layout/hProcess11"/>
    <dgm:cxn modelId="{6FC33E22-064E-4168-910E-A250079A488F}" type="presParOf" srcId="{3BF20871-A8D1-47DD-873D-EA39B62BA1DD}" destId="{A009C996-04CB-469F-9F41-0C5A1C6A30B2}" srcOrd="3" destOrd="0" presId="urn:microsoft.com/office/officeart/2005/8/layout/hProcess11"/>
    <dgm:cxn modelId="{AA1AFE81-A38C-4A17-85C7-52FDA6A10216}" type="presParOf" srcId="{3BF20871-A8D1-47DD-873D-EA39B62BA1DD}" destId="{EA43EAE4-0814-49EC-B9FE-88DCF61DC295}" srcOrd="4" destOrd="0" presId="urn:microsoft.com/office/officeart/2005/8/layout/hProcess11"/>
    <dgm:cxn modelId="{B433C190-99E5-472A-BE3C-7D29760B97BC}" type="presParOf" srcId="{EA43EAE4-0814-49EC-B9FE-88DCF61DC295}" destId="{D2D05693-C211-4726-8923-281BC7E3E798}" srcOrd="0" destOrd="0" presId="urn:microsoft.com/office/officeart/2005/8/layout/hProcess11"/>
    <dgm:cxn modelId="{EB199045-446F-4AEB-A3DB-DCBDD74B14DA}" type="presParOf" srcId="{EA43EAE4-0814-49EC-B9FE-88DCF61DC295}" destId="{5547E953-94DB-4705-BD81-B47CF57E45A9}" srcOrd="1" destOrd="0" presId="urn:microsoft.com/office/officeart/2005/8/layout/hProcess11"/>
    <dgm:cxn modelId="{73200B1D-1EBB-4388-933B-AC7541089B49}" type="presParOf" srcId="{EA43EAE4-0814-49EC-B9FE-88DCF61DC295}" destId="{562B6312-CD3F-4185-BD07-78D280EF0E6B}"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9650DD-DED9-4A6B-99F6-71E252EE4DF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fr-FR"/>
        </a:p>
      </dgm:t>
    </dgm:pt>
    <dgm:pt modelId="{84C28387-11EF-4142-AC40-CD3C20E3BCA5}">
      <dgm:prSet phldrT="[Texte]" custT="1"/>
      <dgm:spPr/>
      <dgm:t>
        <a:bodyPr/>
        <a:lstStyle/>
        <a:p>
          <a:r>
            <a:rPr lang="fr-FR" sz="1700" b="1" dirty="0" smtClean="0">
              <a:latin typeface="+mj-lt"/>
            </a:rPr>
            <a:t>Déontologie</a:t>
          </a:r>
          <a:endParaRPr lang="fr-FR" sz="1700" b="1" dirty="0">
            <a:latin typeface="+mj-lt"/>
          </a:endParaRPr>
        </a:p>
      </dgm:t>
    </dgm:pt>
    <dgm:pt modelId="{41AB0BFC-62AA-4888-AACF-777EA93EA218}" type="parTrans" cxnId="{101F0340-DD6A-47F3-B95E-8056624C5740}">
      <dgm:prSet/>
      <dgm:spPr/>
      <dgm:t>
        <a:bodyPr/>
        <a:lstStyle/>
        <a:p>
          <a:endParaRPr lang="fr-FR"/>
        </a:p>
      </dgm:t>
    </dgm:pt>
    <dgm:pt modelId="{9802A89A-9FC8-4A5D-A8DB-BB989F9BDAE3}" type="sibTrans" cxnId="{101F0340-DD6A-47F3-B95E-8056624C5740}">
      <dgm:prSet/>
      <dgm:spPr/>
      <dgm:t>
        <a:bodyPr/>
        <a:lstStyle/>
        <a:p>
          <a:endParaRPr lang="fr-FR"/>
        </a:p>
      </dgm:t>
    </dgm:pt>
    <dgm:pt modelId="{AE23B717-AD78-447D-8513-8952CD8C4BA4}">
      <dgm:prSet phldrT="[Texte]"/>
      <dgm:spPr/>
      <dgm:t>
        <a:bodyPr/>
        <a:lstStyle/>
        <a:p>
          <a:r>
            <a:rPr lang="fr-FR" b="1" dirty="0" smtClean="0">
              <a:latin typeface="+mj-lt"/>
            </a:rPr>
            <a:t>Règles de gestion</a:t>
          </a:r>
          <a:endParaRPr lang="fr-FR" b="1" dirty="0">
            <a:latin typeface="+mj-lt"/>
          </a:endParaRPr>
        </a:p>
      </dgm:t>
    </dgm:pt>
    <dgm:pt modelId="{541053C4-45E2-4A52-BE81-1F8744ED88ED}" type="parTrans" cxnId="{DF0FA4C3-A9AF-4B44-A3C4-CEA344605729}">
      <dgm:prSet/>
      <dgm:spPr/>
      <dgm:t>
        <a:bodyPr/>
        <a:lstStyle/>
        <a:p>
          <a:endParaRPr lang="fr-FR"/>
        </a:p>
      </dgm:t>
    </dgm:pt>
    <dgm:pt modelId="{678AB4A8-0ACC-46BE-8BC4-3F0CFED44573}" type="sibTrans" cxnId="{DF0FA4C3-A9AF-4B44-A3C4-CEA344605729}">
      <dgm:prSet/>
      <dgm:spPr/>
      <dgm:t>
        <a:bodyPr/>
        <a:lstStyle/>
        <a:p>
          <a:endParaRPr lang="fr-FR"/>
        </a:p>
      </dgm:t>
    </dgm:pt>
    <dgm:pt modelId="{14E3FB3C-F1DC-4923-958E-8FAED674CF73}">
      <dgm:prSet/>
      <dgm:spPr/>
      <dgm:t>
        <a:bodyPr/>
        <a:lstStyle/>
        <a:p>
          <a:r>
            <a:rPr lang="fr-FR" b="1" dirty="0" smtClean="0">
              <a:latin typeface="+mj-lt"/>
            </a:rPr>
            <a:t>Les principes de la commande publique</a:t>
          </a:r>
          <a:endParaRPr lang="fr-FR" dirty="0">
            <a:latin typeface="+mj-lt"/>
          </a:endParaRPr>
        </a:p>
      </dgm:t>
    </dgm:pt>
    <dgm:pt modelId="{0AE2A352-7473-4302-8266-53B7D2FA5068}" type="parTrans" cxnId="{335BD0F8-6A3E-4477-8D4A-F31A81F54683}">
      <dgm:prSet/>
      <dgm:spPr/>
      <dgm:t>
        <a:bodyPr/>
        <a:lstStyle/>
        <a:p>
          <a:endParaRPr lang="fr-FR"/>
        </a:p>
      </dgm:t>
    </dgm:pt>
    <dgm:pt modelId="{5472BEFB-67F5-4F03-9DBC-C0DA7171B0E1}" type="sibTrans" cxnId="{335BD0F8-6A3E-4477-8D4A-F31A81F54683}">
      <dgm:prSet/>
      <dgm:spPr/>
      <dgm:t>
        <a:bodyPr/>
        <a:lstStyle/>
        <a:p>
          <a:endParaRPr lang="fr-FR"/>
        </a:p>
      </dgm:t>
    </dgm:pt>
    <dgm:pt modelId="{FFAB8E11-A015-42CC-874E-3E3227E5E224}">
      <dgm:prSet phldrT="[Texte]"/>
      <dgm:spPr/>
      <dgm:t>
        <a:bodyPr/>
        <a:lstStyle/>
        <a:p>
          <a:r>
            <a:rPr lang="fr-FR" b="1" dirty="0" smtClean="0">
              <a:latin typeface="+mj-lt"/>
            </a:rPr>
            <a:t>Contrôle interne</a:t>
          </a:r>
          <a:endParaRPr lang="fr-FR" b="1" dirty="0">
            <a:latin typeface="+mj-lt"/>
          </a:endParaRPr>
        </a:p>
      </dgm:t>
    </dgm:pt>
    <dgm:pt modelId="{4EE12DFF-3764-4EC5-805B-C5BEED857C88}" type="parTrans" cxnId="{E4D91677-37A1-4450-96DE-960F934A380F}">
      <dgm:prSet/>
      <dgm:spPr/>
      <dgm:t>
        <a:bodyPr/>
        <a:lstStyle/>
        <a:p>
          <a:endParaRPr lang="fr-FR"/>
        </a:p>
      </dgm:t>
    </dgm:pt>
    <dgm:pt modelId="{9CA54DA1-BA3C-4923-A051-37FFE3C64B58}" type="sibTrans" cxnId="{E4D91677-37A1-4450-96DE-960F934A380F}">
      <dgm:prSet/>
      <dgm:spPr/>
      <dgm:t>
        <a:bodyPr/>
        <a:lstStyle/>
        <a:p>
          <a:endParaRPr lang="fr-FR"/>
        </a:p>
      </dgm:t>
    </dgm:pt>
    <dgm:pt modelId="{17B63819-EFFC-4711-B1F9-4F7867474268}">
      <dgm:prSet/>
      <dgm:spPr/>
      <dgm:t>
        <a:bodyPr/>
        <a:lstStyle/>
        <a:p>
          <a:r>
            <a:rPr lang="fr-FR" b="1" dirty="0" smtClean="0">
              <a:latin typeface="+mj-lt"/>
            </a:rPr>
            <a:t>La régularité des délégations de signature </a:t>
          </a:r>
          <a:endParaRPr lang="fr-FR" b="1" dirty="0">
            <a:latin typeface="+mj-lt"/>
          </a:endParaRPr>
        </a:p>
      </dgm:t>
    </dgm:pt>
    <dgm:pt modelId="{74B23FAC-9AB9-4700-921E-B5C8066D9731}" type="parTrans" cxnId="{B7821B3A-DB17-4396-8793-4404700C5E6E}">
      <dgm:prSet/>
      <dgm:spPr/>
      <dgm:t>
        <a:bodyPr/>
        <a:lstStyle/>
        <a:p>
          <a:endParaRPr lang="fr-FR"/>
        </a:p>
      </dgm:t>
    </dgm:pt>
    <dgm:pt modelId="{DBBD6CCA-F13F-43B8-859E-7A1724A35E98}" type="sibTrans" cxnId="{B7821B3A-DB17-4396-8793-4404700C5E6E}">
      <dgm:prSet/>
      <dgm:spPr/>
      <dgm:t>
        <a:bodyPr/>
        <a:lstStyle/>
        <a:p>
          <a:endParaRPr lang="fr-FR"/>
        </a:p>
      </dgm:t>
    </dgm:pt>
    <dgm:pt modelId="{CCB022BA-F40E-41AB-9DCF-154235B52E91}">
      <dgm:prSet/>
      <dgm:spPr/>
      <dgm:t>
        <a:bodyPr/>
        <a:lstStyle/>
        <a:p>
          <a:r>
            <a:rPr lang="fr-FR" b="1" dirty="0" smtClean="0">
              <a:latin typeface="+mj-lt"/>
            </a:rPr>
            <a:t>Les procédures de contrôle interne comptable</a:t>
          </a:r>
          <a:endParaRPr lang="fr-FR" b="1" dirty="0">
            <a:latin typeface="+mj-lt"/>
          </a:endParaRPr>
        </a:p>
      </dgm:t>
    </dgm:pt>
    <dgm:pt modelId="{78808125-C843-48D3-9B4D-557E01A11E07}" type="parTrans" cxnId="{3D7ABEF4-E6F2-4455-9F66-CF759A7062A8}">
      <dgm:prSet/>
      <dgm:spPr/>
      <dgm:t>
        <a:bodyPr/>
        <a:lstStyle/>
        <a:p>
          <a:endParaRPr lang="fr-FR"/>
        </a:p>
      </dgm:t>
    </dgm:pt>
    <dgm:pt modelId="{49466EBC-6BB6-400A-A51F-42446A0AEDF5}" type="sibTrans" cxnId="{3D7ABEF4-E6F2-4455-9F66-CF759A7062A8}">
      <dgm:prSet/>
      <dgm:spPr/>
      <dgm:t>
        <a:bodyPr/>
        <a:lstStyle/>
        <a:p>
          <a:endParaRPr lang="fr-FR"/>
        </a:p>
      </dgm:t>
    </dgm:pt>
    <dgm:pt modelId="{E573EACD-F8E5-497C-9E6B-963D35FAA7BC}">
      <dgm:prSet/>
      <dgm:spPr/>
      <dgm:t>
        <a:bodyPr/>
        <a:lstStyle/>
        <a:p>
          <a:r>
            <a:rPr lang="fr-FR" b="1" dirty="0" smtClean="0">
              <a:latin typeface="+mj-lt"/>
            </a:rPr>
            <a:t>L’article 40 du code de procédure pénale</a:t>
          </a:r>
          <a:endParaRPr lang="fr-FR" b="1" dirty="0">
            <a:latin typeface="+mj-lt"/>
          </a:endParaRPr>
        </a:p>
      </dgm:t>
    </dgm:pt>
    <dgm:pt modelId="{AF3D0881-3168-4EE5-AC15-4CE4B98A81F3}" type="parTrans" cxnId="{DA2186A5-F62A-4B40-91F0-9EF82E8D3A88}">
      <dgm:prSet/>
      <dgm:spPr/>
      <dgm:t>
        <a:bodyPr/>
        <a:lstStyle/>
        <a:p>
          <a:endParaRPr lang="fr-FR"/>
        </a:p>
      </dgm:t>
    </dgm:pt>
    <dgm:pt modelId="{4296016C-5C75-4EA9-B081-88CC80EF084B}" type="sibTrans" cxnId="{DA2186A5-F62A-4B40-91F0-9EF82E8D3A88}">
      <dgm:prSet/>
      <dgm:spPr/>
      <dgm:t>
        <a:bodyPr/>
        <a:lstStyle/>
        <a:p>
          <a:endParaRPr lang="fr-FR"/>
        </a:p>
      </dgm:t>
    </dgm:pt>
    <dgm:pt modelId="{A98AAB82-EFE5-41D6-AE4D-E0E0D030E4FA}">
      <dgm:prSet/>
      <dgm:spPr/>
      <dgm:t>
        <a:bodyPr/>
        <a:lstStyle/>
        <a:p>
          <a:r>
            <a:rPr lang="fr-FR" b="1" dirty="0" smtClean="0">
              <a:latin typeface="+mj-lt"/>
            </a:rPr>
            <a:t>Outils de détection</a:t>
          </a:r>
          <a:endParaRPr lang="fr-FR" b="1" dirty="0">
            <a:latin typeface="+mj-lt"/>
          </a:endParaRPr>
        </a:p>
      </dgm:t>
    </dgm:pt>
    <dgm:pt modelId="{1DFF04A7-403E-4045-B77E-320B929ADAC5}" type="sibTrans" cxnId="{245178E0-4160-4631-8F68-0A358A076F52}">
      <dgm:prSet/>
      <dgm:spPr/>
      <dgm:t>
        <a:bodyPr/>
        <a:lstStyle/>
        <a:p>
          <a:endParaRPr lang="fr-FR"/>
        </a:p>
      </dgm:t>
    </dgm:pt>
    <dgm:pt modelId="{F9A4ABF1-AA74-4861-BF35-E9D5A30B0FD1}" type="parTrans" cxnId="{245178E0-4160-4631-8F68-0A358A076F52}">
      <dgm:prSet/>
      <dgm:spPr/>
      <dgm:t>
        <a:bodyPr/>
        <a:lstStyle/>
        <a:p>
          <a:endParaRPr lang="fr-FR"/>
        </a:p>
      </dgm:t>
    </dgm:pt>
    <dgm:pt modelId="{F2BD9FE8-1AB3-4C3B-A19E-82DB9378BD39}">
      <dgm:prSet/>
      <dgm:spPr/>
      <dgm:t>
        <a:bodyPr/>
        <a:lstStyle/>
        <a:p>
          <a:r>
            <a:rPr lang="fr-FR" b="1" dirty="0" smtClean="0">
              <a:latin typeface="+mj-lt"/>
            </a:rPr>
            <a:t>Le dispositif d’alerte et de protection des lanceurs d’alerte</a:t>
          </a:r>
          <a:endParaRPr lang="fr-FR" b="1" dirty="0">
            <a:latin typeface="+mj-lt"/>
          </a:endParaRPr>
        </a:p>
      </dgm:t>
    </dgm:pt>
    <dgm:pt modelId="{77689EDB-646D-44F4-A330-73AD6EBFA362}" type="parTrans" cxnId="{6A1E6020-28BA-4A52-9E01-3642B1DA824F}">
      <dgm:prSet/>
      <dgm:spPr/>
      <dgm:t>
        <a:bodyPr/>
        <a:lstStyle/>
        <a:p>
          <a:endParaRPr lang="fr-FR"/>
        </a:p>
      </dgm:t>
    </dgm:pt>
    <dgm:pt modelId="{3CEF6DD5-2A9C-4311-BC4C-36C68ACDE178}" type="sibTrans" cxnId="{6A1E6020-28BA-4A52-9E01-3642B1DA824F}">
      <dgm:prSet/>
      <dgm:spPr/>
      <dgm:t>
        <a:bodyPr/>
        <a:lstStyle/>
        <a:p>
          <a:endParaRPr lang="fr-FR"/>
        </a:p>
      </dgm:t>
    </dgm:pt>
    <dgm:pt modelId="{E5BE24FF-76DF-4958-8BC3-05C3053CB836}">
      <dgm:prSet/>
      <dgm:spPr/>
      <dgm:t>
        <a:bodyPr/>
        <a:lstStyle/>
        <a:p>
          <a:r>
            <a:rPr lang="fr-FR" b="1" dirty="0" smtClean="0">
              <a:latin typeface="+mj-lt"/>
            </a:rPr>
            <a:t>Le contrôle interne des activités opérationnelles sensibles</a:t>
          </a:r>
          <a:endParaRPr lang="fr-FR" b="1" dirty="0">
            <a:latin typeface="+mj-lt"/>
          </a:endParaRPr>
        </a:p>
      </dgm:t>
    </dgm:pt>
    <dgm:pt modelId="{9BDF6ABB-674D-482E-9702-18CD8D2AB563}" type="parTrans" cxnId="{F44FBA64-26A2-41F4-A876-48CF1A84CEA2}">
      <dgm:prSet/>
      <dgm:spPr/>
      <dgm:t>
        <a:bodyPr/>
        <a:lstStyle/>
        <a:p>
          <a:endParaRPr lang="fr-FR"/>
        </a:p>
      </dgm:t>
    </dgm:pt>
    <dgm:pt modelId="{F1E0F4AA-97BF-4D63-B345-5A9D8EC5DDA1}" type="sibTrans" cxnId="{F44FBA64-26A2-41F4-A876-48CF1A84CEA2}">
      <dgm:prSet/>
      <dgm:spPr/>
      <dgm:t>
        <a:bodyPr/>
        <a:lstStyle/>
        <a:p>
          <a:endParaRPr lang="fr-FR"/>
        </a:p>
      </dgm:t>
    </dgm:pt>
    <dgm:pt modelId="{FD41B5A7-7934-40A1-A86E-09236D1D7915}">
      <dgm:prSet/>
      <dgm:spPr/>
      <dgm:t>
        <a:bodyPr/>
        <a:lstStyle/>
        <a:p>
          <a:r>
            <a:rPr lang="fr-FR" b="1" dirty="0" smtClean="0">
              <a:latin typeface="+mj-lt"/>
            </a:rPr>
            <a:t>L’ouverture des données publiques</a:t>
          </a:r>
          <a:endParaRPr lang="fr-FR" b="1" dirty="0">
            <a:latin typeface="+mj-lt"/>
          </a:endParaRPr>
        </a:p>
      </dgm:t>
    </dgm:pt>
    <dgm:pt modelId="{208FEF5C-24EE-40CF-A36B-D55A55258C63}" type="parTrans" cxnId="{2F155EEB-A69D-4FB7-8274-9CC75564906F}">
      <dgm:prSet/>
      <dgm:spPr/>
      <dgm:t>
        <a:bodyPr/>
        <a:lstStyle/>
        <a:p>
          <a:endParaRPr lang="fr-FR"/>
        </a:p>
      </dgm:t>
    </dgm:pt>
    <dgm:pt modelId="{CA31C50A-178A-48CD-A6D5-9DBE0929F140}" type="sibTrans" cxnId="{2F155EEB-A69D-4FB7-8274-9CC75564906F}">
      <dgm:prSet/>
      <dgm:spPr/>
      <dgm:t>
        <a:bodyPr/>
        <a:lstStyle/>
        <a:p>
          <a:endParaRPr lang="fr-FR"/>
        </a:p>
      </dgm:t>
    </dgm:pt>
    <dgm:pt modelId="{7C710D02-996F-4D0C-AA59-B50C1EEA527A}">
      <dgm:prSet/>
      <dgm:spPr/>
      <dgm:t>
        <a:bodyPr/>
        <a:lstStyle/>
        <a:p>
          <a:endParaRPr lang="fr-FR" b="1" dirty="0">
            <a:latin typeface="+mj-lt"/>
          </a:endParaRPr>
        </a:p>
      </dgm:t>
    </dgm:pt>
    <dgm:pt modelId="{412A6698-6D37-438A-A1E7-ADCA17B00821}" type="parTrans" cxnId="{A724AF65-6834-45D8-BAAF-1888EC004D19}">
      <dgm:prSet/>
      <dgm:spPr/>
      <dgm:t>
        <a:bodyPr/>
        <a:lstStyle/>
        <a:p>
          <a:endParaRPr lang="fr-FR"/>
        </a:p>
      </dgm:t>
    </dgm:pt>
    <dgm:pt modelId="{866B7D26-3352-4E03-945E-996493866ACA}" type="sibTrans" cxnId="{A724AF65-6834-45D8-BAAF-1888EC004D19}">
      <dgm:prSet/>
      <dgm:spPr/>
      <dgm:t>
        <a:bodyPr/>
        <a:lstStyle/>
        <a:p>
          <a:endParaRPr lang="fr-FR"/>
        </a:p>
      </dgm:t>
    </dgm:pt>
    <dgm:pt modelId="{8448435B-6D52-43C0-9F53-656B138296E5}">
      <dgm:prSet/>
      <dgm:spPr/>
      <dgm:t>
        <a:bodyPr/>
        <a:lstStyle/>
        <a:p>
          <a:r>
            <a:rPr lang="fr-FR" b="1" dirty="0" smtClean="0">
              <a:latin typeface="+mj-lt"/>
            </a:rPr>
            <a:t>La séparation de l’ordonnateur et du comptable</a:t>
          </a:r>
          <a:endParaRPr lang="fr-FR" b="1" dirty="0">
            <a:latin typeface="+mj-lt"/>
          </a:endParaRPr>
        </a:p>
      </dgm:t>
    </dgm:pt>
    <dgm:pt modelId="{10F1A0D9-0463-4510-AB2C-D9A5C1C59651}" type="parTrans" cxnId="{3B10264F-3FD2-4FF2-A80D-5DFB77DA5495}">
      <dgm:prSet/>
      <dgm:spPr/>
      <dgm:t>
        <a:bodyPr/>
        <a:lstStyle/>
        <a:p>
          <a:endParaRPr lang="fr-FR"/>
        </a:p>
      </dgm:t>
    </dgm:pt>
    <dgm:pt modelId="{1D0D2BC4-E0D7-493E-A660-BE1F0615EC83}" type="sibTrans" cxnId="{3B10264F-3FD2-4FF2-A80D-5DFB77DA5495}">
      <dgm:prSet/>
      <dgm:spPr/>
      <dgm:t>
        <a:bodyPr/>
        <a:lstStyle/>
        <a:p>
          <a:endParaRPr lang="fr-FR"/>
        </a:p>
      </dgm:t>
    </dgm:pt>
    <dgm:pt modelId="{296904D1-62BE-44C5-ADC8-9AEEC7B27A4B}">
      <dgm:prSet/>
      <dgm:spPr/>
      <dgm:t>
        <a:bodyPr/>
        <a:lstStyle/>
        <a:p>
          <a:r>
            <a:rPr lang="fr-FR" b="1" dirty="0" smtClean="0">
              <a:latin typeface="+mj-lt"/>
            </a:rPr>
            <a:t>La publicité des bénéficiaires de subventions à compter de 23 000€</a:t>
          </a:r>
          <a:endParaRPr lang="fr-FR" b="1" dirty="0">
            <a:latin typeface="+mj-lt"/>
          </a:endParaRPr>
        </a:p>
      </dgm:t>
    </dgm:pt>
    <dgm:pt modelId="{74284432-12FE-4CDB-B249-E5CB75AB3073}" type="sibTrans" cxnId="{97B6A41A-AD24-428A-A7BB-2263640E5A4C}">
      <dgm:prSet/>
      <dgm:spPr/>
      <dgm:t>
        <a:bodyPr/>
        <a:lstStyle/>
        <a:p>
          <a:endParaRPr lang="fr-FR"/>
        </a:p>
      </dgm:t>
    </dgm:pt>
    <dgm:pt modelId="{6812E463-945B-48F3-9B00-9B6B6A6DA5EA}" type="parTrans" cxnId="{97B6A41A-AD24-428A-A7BB-2263640E5A4C}">
      <dgm:prSet/>
      <dgm:spPr/>
      <dgm:t>
        <a:bodyPr/>
        <a:lstStyle/>
        <a:p>
          <a:endParaRPr lang="fr-FR"/>
        </a:p>
      </dgm:t>
    </dgm:pt>
    <dgm:pt modelId="{CC8646A9-D2B1-4608-A9D6-4D170D59044E}">
      <dgm:prSet/>
      <dgm:spPr/>
      <dgm:t>
        <a:bodyPr/>
        <a:lstStyle/>
        <a:p>
          <a:r>
            <a:rPr lang="fr-FR" b="1" dirty="0" smtClean="0">
              <a:latin typeface="+mj-lt"/>
            </a:rPr>
            <a:t>Les obligations de déclaration de situation patrimoniale</a:t>
          </a:r>
          <a:endParaRPr lang="fr-FR" b="1" dirty="0">
            <a:latin typeface="+mj-lt"/>
          </a:endParaRPr>
        </a:p>
      </dgm:t>
    </dgm:pt>
    <dgm:pt modelId="{700926DD-481F-4296-B369-519DCCB3E3EC}" type="parTrans" cxnId="{BCF1F41F-6322-4BD0-BE32-D89C670616B5}">
      <dgm:prSet/>
      <dgm:spPr/>
      <dgm:t>
        <a:bodyPr/>
        <a:lstStyle/>
        <a:p>
          <a:endParaRPr lang="fr-FR"/>
        </a:p>
      </dgm:t>
    </dgm:pt>
    <dgm:pt modelId="{BEEF1D62-E0C2-4A51-A43C-BFFE160EE32C}" type="sibTrans" cxnId="{BCF1F41F-6322-4BD0-BE32-D89C670616B5}">
      <dgm:prSet/>
      <dgm:spPr/>
      <dgm:t>
        <a:bodyPr/>
        <a:lstStyle/>
        <a:p>
          <a:endParaRPr lang="fr-FR"/>
        </a:p>
      </dgm:t>
    </dgm:pt>
    <dgm:pt modelId="{B4A31360-F705-46BA-9F5D-0555953A7A14}">
      <dgm:prSet custT="1"/>
      <dgm:spPr/>
      <dgm:t>
        <a:bodyPr/>
        <a:lstStyle/>
        <a:p>
          <a:r>
            <a:rPr lang="fr-FR" sz="1400" b="1" dirty="0" smtClean="0">
              <a:latin typeface="+mj-lt"/>
            </a:rPr>
            <a:t>L’obligation de faire cesser les situations de conflits d’intérêts</a:t>
          </a:r>
          <a:endParaRPr lang="fr-FR" sz="1400" b="1" dirty="0">
            <a:latin typeface="+mj-lt"/>
          </a:endParaRPr>
        </a:p>
      </dgm:t>
    </dgm:pt>
    <dgm:pt modelId="{F5C76FA2-1634-4301-806B-B592FE1C8FED}" type="sibTrans" cxnId="{B74CBF5A-C1D3-4361-8FC4-D2C3E4DAB541}">
      <dgm:prSet/>
      <dgm:spPr/>
      <dgm:t>
        <a:bodyPr/>
        <a:lstStyle/>
        <a:p>
          <a:endParaRPr lang="fr-FR"/>
        </a:p>
      </dgm:t>
    </dgm:pt>
    <dgm:pt modelId="{F93B8098-3B52-40C2-B90D-3033D9E6ABB8}" type="parTrans" cxnId="{B74CBF5A-C1D3-4361-8FC4-D2C3E4DAB541}">
      <dgm:prSet/>
      <dgm:spPr/>
      <dgm:t>
        <a:bodyPr/>
        <a:lstStyle/>
        <a:p>
          <a:endParaRPr lang="fr-FR"/>
        </a:p>
      </dgm:t>
    </dgm:pt>
    <dgm:pt modelId="{DC3142A7-47B9-4E7E-A88D-1920379F550F}">
      <dgm:prSet custT="1"/>
      <dgm:spPr/>
      <dgm:t>
        <a:bodyPr/>
        <a:lstStyle/>
        <a:p>
          <a:r>
            <a:rPr lang="fr-FR" sz="1400" b="1" dirty="0" smtClean="0">
              <a:latin typeface="+mj-lt"/>
            </a:rPr>
            <a:t>Les règles sur le cumul d’activités</a:t>
          </a:r>
          <a:endParaRPr lang="fr-FR" sz="1400" b="1" dirty="0">
            <a:latin typeface="+mj-lt"/>
          </a:endParaRPr>
        </a:p>
      </dgm:t>
    </dgm:pt>
    <dgm:pt modelId="{22366A96-D946-43EF-B8AE-1F2B65108DA2}" type="sibTrans" cxnId="{C19872BF-72F5-4A61-9CEB-ADA28C396925}">
      <dgm:prSet/>
      <dgm:spPr/>
      <dgm:t>
        <a:bodyPr/>
        <a:lstStyle/>
        <a:p>
          <a:endParaRPr lang="fr-FR"/>
        </a:p>
      </dgm:t>
    </dgm:pt>
    <dgm:pt modelId="{60FA58E7-2A55-4FF9-90D9-E897BD555912}" type="parTrans" cxnId="{C19872BF-72F5-4A61-9CEB-ADA28C396925}">
      <dgm:prSet/>
      <dgm:spPr/>
      <dgm:t>
        <a:bodyPr/>
        <a:lstStyle/>
        <a:p>
          <a:endParaRPr lang="fr-FR"/>
        </a:p>
      </dgm:t>
    </dgm:pt>
    <dgm:pt modelId="{04A183D7-D037-400E-9FDF-CE8107D4AF78}">
      <dgm:prSet custT="1"/>
      <dgm:spPr/>
      <dgm:t>
        <a:bodyPr/>
        <a:lstStyle/>
        <a:p>
          <a:r>
            <a:rPr lang="fr-FR" sz="1400" b="1" dirty="0" smtClean="0">
              <a:latin typeface="+mj-lt"/>
            </a:rPr>
            <a:t>Les obligations de déport, de retrait </a:t>
          </a:r>
          <a:endParaRPr lang="fr-FR" sz="1400" b="1" dirty="0">
            <a:latin typeface="+mj-lt"/>
          </a:endParaRPr>
        </a:p>
      </dgm:t>
    </dgm:pt>
    <dgm:pt modelId="{70033729-414B-4E35-B63B-36F5AD8D8A44}" type="sibTrans" cxnId="{44C1F24A-E19E-4F42-9BF8-D6A64E797280}">
      <dgm:prSet/>
      <dgm:spPr/>
      <dgm:t>
        <a:bodyPr/>
        <a:lstStyle/>
        <a:p>
          <a:endParaRPr lang="fr-FR"/>
        </a:p>
      </dgm:t>
    </dgm:pt>
    <dgm:pt modelId="{6662B55A-4DB4-47B0-A815-010CFD916800}" type="parTrans" cxnId="{44C1F24A-E19E-4F42-9BF8-D6A64E797280}">
      <dgm:prSet/>
      <dgm:spPr/>
      <dgm:t>
        <a:bodyPr/>
        <a:lstStyle/>
        <a:p>
          <a:endParaRPr lang="fr-FR"/>
        </a:p>
      </dgm:t>
    </dgm:pt>
    <dgm:pt modelId="{612E38D0-3A81-4517-B16A-FBE67F822CBE}">
      <dgm:prSet custT="1"/>
      <dgm:spPr/>
      <dgm:t>
        <a:bodyPr/>
        <a:lstStyle/>
        <a:p>
          <a:r>
            <a:rPr lang="fr-FR" sz="1400" b="1" dirty="0" smtClean="0">
              <a:latin typeface="+mj-lt"/>
            </a:rPr>
            <a:t>Les obligations de déclaration d’intérêts</a:t>
          </a:r>
          <a:endParaRPr lang="fr-FR" sz="1400" b="1" dirty="0">
            <a:latin typeface="+mj-lt"/>
          </a:endParaRPr>
        </a:p>
      </dgm:t>
    </dgm:pt>
    <dgm:pt modelId="{FCB4AB2F-5553-4E65-934D-5E3C8120974B}" type="sibTrans" cxnId="{B070133A-3E2F-4596-8A71-D7D68E0288A2}">
      <dgm:prSet/>
      <dgm:spPr/>
      <dgm:t>
        <a:bodyPr/>
        <a:lstStyle/>
        <a:p>
          <a:endParaRPr lang="fr-FR"/>
        </a:p>
      </dgm:t>
    </dgm:pt>
    <dgm:pt modelId="{D7801B33-5F4F-4B54-BA51-C89F56326057}" type="parTrans" cxnId="{B070133A-3E2F-4596-8A71-D7D68E0288A2}">
      <dgm:prSet/>
      <dgm:spPr/>
      <dgm:t>
        <a:bodyPr/>
        <a:lstStyle/>
        <a:p>
          <a:endParaRPr lang="fr-FR"/>
        </a:p>
      </dgm:t>
    </dgm:pt>
    <dgm:pt modelId="{81DFB1C0-1BC3-4510-8072-534A98E7DA13}">
      <dgm:prSet custT="1"/>
      <dgm:spPr/>
      <dgm:t>
        <a:bodyPr/>
        <a:lstStyle/>
        <a:p>
          <a:r>
            <a:rPr lang="fr-FR" sz="1400" b="1" dirty="0" smtClean="0">
              <a:latin typeface="+mj-lt"/>
            </a:rPr>
            <a:t>Les collèges de déontologie / les référents déontologues</a:t>
          </a:r>
          <a:endParaRPr lang="fr-FR" sz="1400" dirty="0">
            <a:latin typeface="+mj-lt"/>
          </a:endParaRPr>
        </a:p>
      </dgm:t>
    </dgm:pt>
    <dgm:pt modelId="{2D9731D9-A354-4740-9053-4FE7E9965BC4}" type="sibTrans" cxnId="{B3AF4CB6-4EAE-486A-A481-C998BC7755B1}">
      <dgm:prSet/>
      <dgm:spPr/>
      <dgm:t>
        <a:bodyPr/>
        <a:lstStyle/>
        <a:p>
          <a:endParaRPr lang="fr-FR"/>
        </a:p>
      </dgm:t>
    </dgm:pt>
    <dgm:pt modelId="{4CDCAC0E-AF5D-47CA-8BCE-75796A19E314}" type="parTrans" cxnId="{B3AF4CB6-4EAE-486A-A481-C998BC7755B1}">
      <dgm:prSet/>
      <dgm:spPr/>
      <dgm:t>
        <a:bodyPr/>
        <a:lstStyle/>
        <a:p>
          <a:endParaRPr lang="fr-FR"/>
        </a:p>
      </dgm:t>
    </dgm:pt>
    <dgm:pt modelId="{59E65B97-73B6-4353-9945-30855C516BB2}" type="pres">
      <dgm:prSet presAssocID="{449650DD-DED9-4A6B-99F6-71E252EE4DF0}" presName="Name0" presStyleCnt="0">
        <dgm:presLayoutVars>
          <dgm:dir/>
          <dgm:animLvl val="lvl"/>
          <dgm:resizeHandles val="exact"/>
        </dgm:presLayoutVars>
      </dgm:prSet>
      <dgm:spPr/>
      <dgm:t>
        <a:bodyPr/>
        <a:lstStyle/>
        <a:p>
          <a:endParaRPr lang="fr-FR"/>
        </a:p>
      </dgm:t>
    </dgm:pt>
    <dgm:pt modelId="{1DF79E70-F039-49BD-A611-71AB9C123D72}" type="pres">
      <dgm:prSet presAssocID="{84C28387-11EF-4142-AC40-CD3C20E3BCA5}" presName="composite" presStyleCnt="0"/>
      <dgm:spPr/>
    </dgm:pt>
    <dgm:pt modelId="{EF436B41-7980-4448-80D0-3C7B55181617}" type="pres">
      <dgm:prSet presAssocID="{84C28387-11EF-4142-AC40-CD3C20E3BCA5}" presName="parTx" presStyleLbl="alignNode1" presStyleIdx="0" presStyleCnt="4" custLinFactNeighborX="-585" custLinFactNeighborY="-24393">
        <dgm:presLayoutVars>
          <dgm:chMax val="0"/>
          <dgm:chPref val="0"/>
          <dgm:bulletEnabled val="1"/>
        </dgm:presLayoutVars>
      </dgm:prSet>
      <dgm:spPr/>
      <dgm:t>
        <a:bodyPr/>
        <a:lstStyle/>
        <a:p>
          <a:endParaRPr lang="fr-FR"/>
        </a:p>
      </dgm:t>
    </dgm:pt>
    <dgm:pt modelId="{D154F896-2CDC-4F30-AA2F-5840B829E8F1}" type="pres">
      <dgm:prSet presAssocID="{84C28387-11EF-4142-AC40-CD3C20E3BCA5}" presName="desTx" presStyleLbl="alignAccFollowNode1" presStyleIdx="0" presStyleCnt="4" custScaleY="111127" custLinFactNeighborX="-166" custLinFactNeighborY="1007">
        <dgm:presLayoutVars>
          <dgm:bulletEnabled val="1"/>
        </dgm:presLayoutVars>
      </dgm:prSet>
      <dgm:spPr/>
      <dgm:t>
        <a:bodyPr/>
        <a:lstStyle/>
        <a:p>
          <a:endParaRPr lang="fr-FR"/>
        </a:p>
      </dgm:t>
    </dgm:pt>
    <dgm:pt modelId="{5F2073EA-662B-4740-877B-0F4AF0B58A59}" type="pres">
      <dgm:prSet presAssocID="{9802A89A-9FC8-4A5D-A8DB-BB989F9BDAE3}" presName="space" presStyleCnt="0"/>
      <dgm:spPr/>
    </dgm:pt>
    <dgm:pt modelId="{7FD5D2DB-6596-4616-8095-2007145A615F}" type="pres">
      <dgm:prSet presAssocID="{AE23B717-AD78-447D-8513-8952CD8C4BA4}" presName="composite" presStyleCnt="0"/>
      <dgm:spPr/>
    </dgm:pt>
    <dgm:pt modelId="{237B7B1D-83D0-40EC-B14A-68A98293763B}" type="pres">
      <dgm:prSet presAssocID="{AE23B717-AD78-447D-8513-8952CD8C4BA4}" presName="parTx" presStyleLbl="alignNode1" presStyleIdx="1" presStyleCnt="4" custLinFactNeighborY="-54056">
        <dgm:presLayoutVars>
          <dgm:chMax val="0"/>
          <dgm:chPref val="0"/>
          <dgm:bulletEnabled val="1"/>
        </dgm:presLayoutVars>
      </dgm:prSet>
      <dgm:spPr/>
      <dgm:t>
        <a:bodyPr/>
        <a:lstStyle/>
        <a:p>
          <a:endParaRPr lang="fr-FR"/>
        </a:p>
      </dgm:t>
    </dgm:pt>
    <dgm:pt modelId="{7EF32CFA-B7E2-4266-A312-B5D5E8AC3DF2}" type="pres">
      <dgm:prSet presAssocID="{AE23B717-AD78-447D-8513-8952CD8C4BA4}" presName="desTx" presStyleLbl="alignAccFollowNode1" presStyleIdx="1" presStyleCnt="4" custScaleY="109962" custLinFactNeighborY="2203">
        <dgm:presLayoutVars>
          <dgm:bulletEnabled val="1"/>
        </dgm:presLayoutVars>
      </dgm:prSet>
      <dgm:spPr/>
      <dgm:t>
        <a:bodyPr/>
        <a:lstStyle/>
        <a:p>
          <a:endParaRPr lang="fr-FR"/>
        </a:p>
      </dgm:t>
    </dgm:pt>
    <dgm:pt modelId="{862AA0CB-630E-4D25-A9F8-48B4E9970571}" type="pres">
      <dgm:prSet presAssocID="{678AB4A8-0ACC-46BE-8BC4-3F0CFED44573}" presName="space" presStyleCnt="0"/>
      <dgm:spPr/>
    </dgm:pt>
    <dgm:pt modelId="{BEDAD457-9E9B-4720-8CC2-1A676623AE1B}" type="pres">
      <dgm:prSet presAssocID="{FFAB8E11-A015-42CC-874E-3E3227E5E224}" presName="composite" presStyleCnt="0"/>
      <dgm:spPr/>
    </dgm:pt>
    <dgm:pt modelId="{54E8B251-093C-402A-8F06-FAB669DC7001}" type="pres">
      <dgm:prSet presAssocID="{FFAB8E11-A015-42CC-874E-3E3227E5E224}" presName="parTx" presStyleLbl="alignNode1" presStyleIdx="2" presStyleCnt="4" custLinFactNeighborY="-51329">
        <dgm:presLayoutVars>
          <dgm:chMax val="0"/>
          <dgm:chPref val="0"/>
          <dgm:bulletEnabled val="1"/>
        </dgm:presLayoutVars>
      </dgm:prSet>
      <dgm:spPr/>
      <dgm:t>
        <a:bodyPr/>
        <a:lstStyle/>
        <a:p>
          <a:endParaRPr lang="fr-FR"/>
        </a:p>
      </dgm:t>
    </dgm:pt>
    <dgm:pt modelId="{444FF1A2-56EE-4B43-8428-CAED94433B13}" type="pres">
      <dgm:prSet presAssocID="{FFAB8E11-A015-42CC-874E-3E3227E5E224}" presName="desTx" presStyleLbl="alignAccFollowNode1" presStyleIdx="2" presStyleCnt="4" custScaleY="108888" custLinFactNeighborY="2183">
        <dgm:presLayoutVars>
          <dgm:bulletEnabled val="1"/>
        </dgm:presLayoutVars>
      </dgm:prSet>
      <dgm:spPr/>
      <dgm:t>
        <a:bodyPr/>
        <a:lstStyle/>
        <a:p>
          <a:endParaRPr lang="fr-FR"/>
        </a:p>
      </dgm:t>
    </dgm:pt>
    <dgm:pt modelId="{B4E32F0C-3D80-4562-ADF0-451567BA297B}" type="pres">
      <dgm:prSet presAssocID="{9CA54DA1-BA3C-4923-A051-37FFE3C64B58}" presName="space" presStyleCnt="0"/>
      <dgm:spPr/>
    </dgm:pt>
    <dgm:pt modelId="{9278A629-5914-4072-A408-ADB175F186F6}" type="pres">
      <dgm:prSet presAssocID="{A98AAB82-EFE5-41D6-AE4D-E0E0D030E4FA}" presName="composite" presStyleCnt="0"/>
      <dgm:spPr/>
    </dgm:pt>
    <dgm:pt modelId="{E9C8CA07-F16F-4963-8E19-52AA230873B0}" type="pres">
      <dgm:prSet presAssocID="{A98AAB82-EFE5-41D6-AE4D-E0E0D030E4FA}" presName="parTx" presStyleLbl="alignNode1" presStyleIdx="3" presStyleCnt="4" custLinFactNeighborX="166" custLinFactNeighborY="-47060">
        <dgm:presLayoutVars>
          <dgm:chMax val="0"/>
          <dgm:chPref val="0"/>
          <dgm:bulletEnabled val="1"/>
        </dgm:presLayoutVars>
      </dgm:prSet>
      <dgm:spPr/>
      <dgm:t>
        <a:bodyPr/>
        <a:lstStyle/>
        <a:p>
          <a:endParaRPr lang="fr-FR"/>
        </a:p>
      </dgm:t>
    </dgm:pt>
    <dgm:pt modelId="{8788E479-C23B-4E05-869B-8D7BEAD1F819}" type="pres">
      <dgm:prSet presAssocID="{A98AAB82-EFE5-41D6-AE4D-E0E0D030E4FA}" presName="desTx" presStyleLbl="alignAccFollowNode1" presStyleIdx="3" presStyleCnt="4" custScaleY="102434" custLinFactNeighborX="166" custLinFactNeighborY="-1229">
        <dgm:presLayoutVars>
          <dgm:bulletEnabled val="1"/>
        </dgm:presLayoutVars>
      </dgm:prSet>
      <dgm:spPr/>
      <dgm:t>
        <a:bodyPr/>
        <a:lstStyle/>
        <a:p>
          <a:endParaRPr lang="fr-FR"/>
        </a:p>
      </dgm:t>
    </dgm:pt>
  </dgm:ptLst>
  <dgm:cxnLst>
    <dgm:cxn modelId="{E4D91677-37A1-4450-96DE-960F934A380F}" srcId="{449650DD-DED9-4A6B-99F6-71E252EE4DF0}" destId="{FFAB8E11-A015-42CC-874E-3E3227E5E224}" srcOrd="2" destOrd="0" parTransId="{4EE12DFF-3764-4EC5-805B-C5BEED857C88}" sibTransId="{9CA54DA1-BA3C-4923-A051-37FFE3C64B58}"/>
    <dgm:cxn modelId="{DB4A87FC-7169-4E44-8B94-ECC79544FA46}" type="presOf" srcId="{F2BD9FE8-1AB3-4C3B-A19E-82DB9378BD39}" destId="{8788E479-C23B-4E05-869B-8D7BEAD1F819}" srcOrd="0" destOrd="0" presId="urn:microsoft.com/office/officeart/2005/8/layout/hList1"/>
    <dgm:cxn modelId="{E947D0E1-3F74-4F40-BA97-23C2C1472A9B}" type="presOf" srcId="{E573EACD-F8E5-497C-9E6B-963D35FAA7BC}" destId="{8788E479-C23B-4E05-869B-8D7BEAD1F819}" srcOrd="0" destOrd="1" presId="urn:microsoft.com/office/officeart/2005/8/layout/hList1"/>
    <dgm:cxn modelId="{44C1F24A-E19E-4F42-9BF8-D6A64E797280}" srcId="{84C28387-11EF-4142-AC40-CD3C20E3BCA5}" destId="{04A183D7-D037-400E-9FDF-CE8107D4AF78}" srcOrd="2" destOrd="0" parTransId="{6662B55A-4DB4-47B0-A815-010CFD916800}" sibTransId="{70033729-414B-4E35-B63B-36F5AD8D8A44}"/>
    <dgm:cxn modelId="{BCF1F41F-6322-4BD0-BE32-D89C670616B5}" srcId="{A98AAB82-EFE5-41D6-AE4D-E0E0D030E4FA}" destId="{CC8646A9-D2B1-4608-A9D6-4D170D59044E}" srcOrd="3" destOrd="0" parTransId="{700926DD-481F-4296-B369-519DCCB3E3EC}" sibTransId="{BEEF1D62-E0C2-4A51-A43C-BFFE160EE32C}"/>
    <dgm:cxn modelId="{24AD1D98-42DE-46D4-8EFA-9331C50EC685}" type="presOf" srcId="{17B63819-EFFC-4711-B1F9-4F7867474268}" destId="{7EF32CFA-B7E2-4266-A312-B5D5E8AC3DF2}" srcOrd="0" destOrd="2" presId="urn:microsoft.com/office/officeart/2005/8/layout/hList1"/>
    <dgm:cxn modelId="{E529B7B6-D439-47B0-950B-FE921823CB07}" type="presOf" srcId="{296904D1-62BE-44C5-ADC8-9AEEC7B27A4B}" destId="{7EF32CFA-B7E2-4266-A312-B5D5E8AC3DF2}" srcOrd="0" destOrd="3" presId="urn:microsoft.com/office/officeart/2005/8/layout/hList1"/>
    <dgm:cxn modelId="{29E722CD-D61A-4FCA-9032-8D516F2DA57F}" type="presOf" srcId="{E5BE24FF-76DF-4958-8BC3-05C3053CB836}" destId="{444FF1A2-56EE-4B43-8428-CAED94433B13}" srcOrd="0" destOrd="1" presId="urn:microsoft.com/office/officeart/2005/8/layout/hList1"/>
    <dgm:cxn modelId="{2F155EEB-A69D-4FB7-8274-9CC75564906F}" srcId="{A98AAB82-EFE5-41D6-AE4D-E0E0D030E4FA}" destId="{FD41B5A7-7934-40A1-A86E-09236D1D7915}" srcOrd="2" destOrd="0" parTransId="{208FEF5C-24EE-40CF-A36B-D55A55258C63}" sibTransId="{CA31C50A-178A-48CD-A6D5-9DBE0929F140}"/>
    <dgm:cxn modelId="{C19872BF-72F5-4A61-9CEB-ADA28C396925}" srcId="{84C28387-11EF-4142-AC40-CD3C20E3BCA5}" destId="{DC3142A7-47B9-4E7E-A88D-1920379F550F}" srcOrd="3" destOrd="0" parTransId="{60FA58E7-2A55-4FF9-90D9-E897BD555912}" sibTransId="{22366A96-D946-43EF-B8AE-1F2B65108DA2}"/>
    <dgm:cxn modelId="{B5B008AA-6EDA-4DCD-B442-1F9E63A94153}" type="presOf" srcId="{7C710D02-996F-4D0C-AA59-B50C1EEA527A}" destId="{444FF1A2-56EE-4B43-8428-CAED94433B13}" srcOrd="0" destOrd="2" presId="urn:microsoft.com/office/officeart/2005/8/layout/hList1"/>
    <dgm:cxn modelId="{A724AF65-6834-45D8-BAAF-1888EC004D19}" srcId="{FFAB8E11-A015-42CC-874E-3E3227E5E224}" destId="{7C710D02-996F-4D0C-AA59-B50C1EEA527A}" srcOrd="2" destOrd="0" parTransId="{412A6698-6D37-438A-A1E7-ADCA17B00821}" sibTransId="{866B7D26-3352-4E03-945E-996493866ACA}"/>
    <dgm:cxn modelId="{101F0340-DD6A-47F3-B95E-8056624C5740}" srcId="{449650DD-DED9-4A6B-99F6-71E252EE4DF0}" destId="{84C28387-11EF-4142-AC40-CD3C20E3BCA5}" srcOrd="0" destOrd="0" parTransId="{41AB0BFC-62AA-4888-AACF-777EA93EA218}" sibTransId="{9802A89A-9FC8-4A5D-A8DB-BB989F9BDAE3}"/>
    <dgm:cxn modelId="{EBECA3BB-4A49-4651-84CE-83A4FA876263}" type="presOf" srcId="{CCB022BA-F40E-41AB-9DCF-154235B52E91}" destId="{444FF1A2-56EE-4B43-8428-CAED94433B13}" srcOrd="0" destOrd="0" presId="urn:microsoft.com/office/officeart/2005/8/layout/hList1"/>
    <dgm:cxn modelId="{245178E0-4160-4631-8F68-0A358A076F52}" srcId="{449650DD-DED9-4A6B-99F6-71E252EE4DF0}" destId="{A98AAB82-EFE5-41D6-AE4D-E0E0D030E4FA}" srcOrd="3" destOrd="0" parTransId="{F9A4ABF1-AA74-4861-BF35-E9D5A30B0FD1}" sibTransId="{1DFF04A7-403E-4045-B77E-320B929ADAC5}"/>
    <dgm:cxn modelId="{3D7ABEF4-E6F2-4455-9F66-CF759A7062A8}" srcId="{FFAB8E11-A015-42CC-874E-3E3227E5E224}" destId="{CCB022BA-F40E-41AB-9DCF-154235B52E91}" srcOrd="0" destOrd="0" parTransId="{78808125-C843-48D3-9B4D-557E01A11E07}" sibTransId="{49466EBC-6BB6-400A-A51F-42446A0AEDF5}"/>
    <dgm:cxn modelId="{6E6A2221-0286-4AF4-B613-A5A429B4CB3D}" type="presOf" srcId="{449650DD-DED9-4A6B-99F6-71E252EE4DF0}" destId="{59E65B97-73B6-4353-9945-30855C516BB2}" srcOrd="0" destOrd="0" presId="urn:microsoft.com/office/officeart/2005/8/layout/hList1"/>
    <dgm:cxn modelId="{DA2186A5-F62A-4B40-91F0-9EF82E8D3A88}" srcId="{A98AAB82-EFE5-41D6-AE4D-E0E0D030E4FA}" destId="{E573EACD-F8E5-497C-9E6B-963D35FAA7BC}" srcOrd="1" destOrd="0" parTransId="{AF3D0881-3168-4EE5-AC15-4CE4B98A81F3}" sibTransId="{4296016C-5C75-4EA9-B081-88CC80EF084B}"/>
    <dgm:cxn modelId="{514F9818-72F0-45C8-A2CC-B1D3CA100F12}" type="presOf" srcId="{8448435B-6D52-43C0-9F53-656B138296E5}" destId="{7EF32CFA-B7E2-4266-A312-B5D5E8AC3DF2}" srcOrd="0" destOrd="0" presId="urn:microsoft.com/office/officeart/2005/8/layout/hList1"/>
    <dgm:cxn modelId="{251BA0B1-DE33-4BD2-81F8-234392790F92}" type="presOf" srcId="{A98AAB82-EFE5-41D6-AE4D-E0E0D030E4FA}" destId="{E9C8CA07-F16F-4963-8E19-52AA230873B0}" srcOrd="0" destOrd="0" presId="urn:microsoft.com/office/officeart/2005/8/layout/hList1"/>
    <dgm:cxn modelId="{B3AF4CB6-4EAE-486A-A481-C998BC7755B1}" srcId="{84C28387-11EF-4142-AC40-CD3C20E3BCA5}" destId="{81DFB1C0-1BC3-4510-8072-534A98E7DA13}" srcOrd="0" destOrd="0" parTransId="{4CDCAC0E-AF5D-47CA-8BCE-75796A19E314}" sibTransId="{2D9731D9-A354-4740-9053-4FE7E9965BC4}"/>
    <dgm:cxn modelId="{97B6A41A-AD24-428A-A7BB-2263640E5A4C}" srcId="{AE23B717-AD78-447D-8513-8952CD8C4BA4}" destId="{296904D1-62BE-44C5-ADC8-9AEEC7B27A4B}" srcOrd="3" destOrd="0" parTransId="{6812E463-945B-48F3-9B00-9B6B6A6DA5EA}" sibTransId="{74284432-12FE-4CDB-B249-E5CB75AB3073}"/>
    <dgm:cxn modelId="{C074AFCC-AF8E-4B97-B99A-AE274796536F}" type="presOf" srcId="{612E38D0-3A81-4517-B16A-FBE67F822CBE}" destId="{D154F896-2CDC-4F30-AA2F-5840B829E8F1}" srcOrd="0" destOrd="1" presId="urn:microsoft.com/office/officeart/2005/8/layout/hList1"/>
    <dgm:cxn modelId="{CA130BF1-7F88-4AFA-A4D6-5C026B188D31}" type="presOf" srcId="{DC3142A7-47B9-4E7E-A88D-1920379F550F}" destId="{D154F896-2CDC-4F30-AA2F-5840B829E8F1}" srcOrd="0" destOrd="3" presId="urn:microsoft.com/office/officeart/2005/8/layout/hList1"/>
    <dgm:cxn modelId="{93D52ABA-439A-4572-9042-1B218B3AD998}" type="presOf" srcId="{04A183D7-D037-400E-9FDF-CE8107D4AF78}" destId="{D154F896-2CDC-4F30-AA2F-5840B829E8F1}" srcOrd="0" destOrd="2" presId="urn:microsoft.com/office/officeart/2005/8/layout/hList1"/>
    <dgm:cxn modelId="{F44FBA64-26A2-41F4-A876-48CF1A84CEA2}" srcId="{FFAB8E11-A015-42CC-874E-3E3227E5E224}" destId="{E5BE24FF-76DF-4958-8BC3-05C3053CB836}" srcOrd="1" destOrd="0" parTransId="{9BDF6ABB-674D-482E-9702-18CD8D2AB563}" sibTransId="{F1E0F4AA-97BF-4D63-B345-5A9D8EC5DDA1}"/>
    <dgm:cxn modelId="{029F192C-5597-4166-A100-9DDCD0E567B2}" type="presOf" srcId="{FFAB8E11-A015-42CC-874E-3E3227E5E224}" destId="{54E8B251-093C-402A-8F06-FAB669DC7001}" srcOrd="0" destOrd="0" presId="urn:microsoft.com/office/officeart/2005/8/layout/hList1"/>
    <dgm:cxn modelId="{25C8CEE4-AB61-4E71-83E9-47AC8384A141}" type="presOf" srcId="{CC8646A9-D2B1-4608-A9D6-4D170D59044E}" destId="{8788E479-C23B-4E05-869B-8D7BEAD1F819}" srcOrd="0" destOrd="3" presId="urn:microsoft.com/office/officeart/2005/8/layout/hList1"/>
    <dgm:cxn modelId="{3B10264F-3FD2-4FF2-A80D-5DFB77DA5495}" srcId="{AE23B717-AD78-447D-8513-8952CD8C4BA4}" destId="{8448435B-6D52-43C0-9F53-656B138296E5}" srcOrd="0" destOrd="0" parTransId="{10F1A0D9-0463-4510-AB2C-D9A5C1C59651}" sibTransId="{1D0D2BC4-E0D7-493E-A660-BE1F0615EC83}"/>
    <dgm:cxn modelId="{F90BB9FA-BBA3-49D6-8157-C3E478C19834}" type="presOf" srcId="{81DFB1C0-1BC3-4510-8072-534A98E7DA13}" destId="{D154F896-2CDC-4F30-AA2F-5840B829E8F1}" srcOrd="0" destOrd="0" presId="urn:microsoft.com/office/officeart/2005/8/layout/hList1"/>
    <dgm:cxn modelId="{6A1E6020-28BA-4A52-9E01-3642B1DA824F}" srcId="{A98AAB82-EFE5-41D6-AE4D-E0E0D030E4FA}" destId="{F2BD9FE8-1AB3-4C3B-A19E-82DB9378BD39}" srcOrd="0" destOrd="0" parTransId="{77689EDB-646D-44F4-A330-73AD6EBFA362}" sibTransId="{3CEF6DD5-2A9C-4311-BC4C-36C68ACDE178}"/>
    <dgm:cxn modelId="{B7821B3A-DB17-4396-8793-4404700C5E6E}" srcId="{AE23B717-AD78-447D-8513-8952CD8C4BA4}" destId="{17B63819-EFFC-4711-B1F9-4F7867474268}" srcOrd="2" destOrd="0" parTransId="{74B23FAC-9AB9-4700-921E-B5C8066D9731}" sibTransId="{DBBD6CCA-F13F-43B8-859E-7A1724A35E98}"/>
    <dgm:cxn modelId="{FD401247-3988-40E7-85EF-7FB1843510DA}" type="presOf" srcId="{84C28387-11EF-4142-AC40-CD3C20E3BCA5}" destId="{EF436B41-7980-4448-80D0-3C7B55181617}" srcOrd="0" destOrd="0" presId="urn:microsoft.com/office/officeart/2005/8/layout/hList1"/>
    <dgm:cxn modelId="{902A3C02-16A3-4531-8D03-AE3B9D29D303}" type="presOf" srcId="{AE23B717-AD78-447D-8513-8952CD8C4BA4}" destId="{237B7B1D-83D0-40EC-B14A-68A98293763B}" srcOrd="0" destOrd="0" presId="urn:microsoft.com/office/officeart/2005/8/layout/hList1"/>
    <dgm:cxn modelId="{225D36E8-5661-43E7-8B06-69E694713B60}" type="presOf" srcId="{B4A31360-F705-46BA-9F5D-0555953A7A14}" destId="{D154F896-2CDC-4F30-AA2F-5840B829E8F1}" srcOrd="0" destOrd="4" presId="urn:microsoft.com/office/officeart/2005/8/layout/hList1"/>
    <dgm:cxn modelId="{4D2E2399-016D-473D-925D-80645CC2DD6E}" type="presOf" srcId="{14E3FB3C-F1DC-4923-958E-8FAED674CF73}" destId="{7EF32CFA-B7E2-4266-A312-B5D5E8AC3DF2}" srcOrd="0" destOrd="1" presId="urn:microsoft.com/office/officeart/2005/8/layout/hList1"/>
    <dgm:cxn modelId="{B070133A-3E2F-4596-8A71-D7D68E0288A2}" srcId="{84C28387-11EF-4142-AC40-CD3C20E3BCA5}" destId="{612E38D0-3A81-4517-B16A-FBE67F822CBE}" srcOrd="1" destOrd="0" parTransId="{D7801B33-5F4F-4B54-BA51-C89F56326057}" sibTransId="{FCB4AB2F-5553-4E65-934D-5E3C8120974B}"/>
    <dgm:cxn modelId="{B74CBF5A-C1D3-4361-8FC4-D2C3E4DAB541}" srcId="{84C28387-11EF-4142-AC40-CD3C20E3BCA5}" destId="{B4A31360-F705-46BA-9F5D-0555953A7A14}" srcOrd="4" destOrd="0" parTransId="{F93B8098-3B52-40C2-B90D-3033D9E6ABB8}" sibTransId="{F5C76FA2-1634-4301-806B-B592FE1C8FED}"/>
    <dgm:cxn modelId="{DF0FA4C3-A9AF-4B44-A3C4-CEA344605729}" srcId="{449650DD-DED9-4A6B-99F6-71E252EE4DF0}" destId="{AE23B717-AD78-447D-8513-8952CD8C4BA4}" srcOrd="1" destOrd="0" parTransId="{541053C4-45E2-4A52-BE81-1F8744ED88ED}" sibTransId="{678AB4A8-0ACC-46BE-8BC4-3F0CFED44573}"/>
    <dgm:cxn modelId="{5F60982B-4108-4C9B-98BC-4A431F3544A5}" type="presOf" srcId="{FD41B5A7-7934-40A1-A86E-09236D1D7915}" destId="{8788E479-C23B-4E05-869B-8D7BEAD1F819}" srcOrd="0" destOrd="2" presId="urn:microsoft.com/office/officeart/2005/8/layout/hList1"/>
    <dgm:cxn modelId="{335BD0F8-6A3E-4477-8D4A-F31A81F54683}" srcId="{AE23B717-AD78-447D-8513-8952CD8C4BA4}" destId="{14E3FB3C-F1DC-4923-958E-8FAED674CF73}" srcOrd="1" destOrd="0" parTransId="{0AE2A352-7473-4302-8266-53B7D2FA5068}" sibTransId="{5472BEFB-67F5-4F03-9DBC-C0DA7171B0E1}"/>
    <dgm:cxn modelId="{1524B5E7-5C27-4B5D-B480-D6952F1DB8CF}" type="presParOf" srcId="{59E65B97-73B6-4353-9945-30855C516BB2}" destId="{1DF79E70-F039-49BD-A611-71AB9C123D72}" srcOrd="0" destOrd="0" presId="urn:microsoft.com/office/officeart/2005/8/layout/hList1"/>
    <dgm:cxn modelId="{574E5BA0-76C0-4D16-9D2A-4049BBDB90C3}" type="presParOf" srcId="{1DF79E70-F039-49BD-A611-71AB9C123D72}" destId="{EF436B41-7980-4448-80D0-3C7B55181617}" srcOrd="0" destOrd="0" presId="urn:microsoft.com/office/officeart/2005/8/layout/hList1"/>
    <dgm:cxn modelId="{F49EC1DD-FA77-4BC6-B8C3-B1501237E10F}" type="presParOf" srcId="{1DF79E70-F039-49BD-A611-71AB9C123D72}" destId="{D154F896-2CDC-4F30-AA2F-5840B829E8F1}" srcOrd="1" destOrd="0" presId="urn:microsoft.com/office/officeart/2005/8/layout/hList1"/>
    <dgm:cxn modelId="{51994EB2-85ED-44CC-9AFD-A257C2BAD9FB}" type="presParOf" srcId="{59E65B97-73B6-4353-9945-30855C516BB2}" destId="{5F2073EA-662B-4740-877B-0F4AF0B58A59}" srcOrd="1" destOrd="0" presId="urn:microsoft.com/office/officeart/2005/8/layout/hList1"/>
    <dgm:cxn modelId="{CE24DE00-F8BC-4048-AB8B-08D238221EB3}" type="presParOf" srcId="{59E65B97-73B6-4353-9945-30855C516BB2}" destId="{7FD5D2DB-6596-4616-8095-2007145A615F}" srcOrd="2" destOrd="0" presId="urn:microsoft.com/office/officeart/2005/8/layout/hList1"/>
    <dgm:cxn modelId="{F75A908B-CF60-430F-B561-B21895C0753B}" type="presParOf" srcId="{7FD5D2DB-6596-4616-8095-2007145A615F}" destId="{237B7B1D-83D0-40EC-B14A-68A98293763B}" srcOrd="0" destOrd="0" presId="urn:microsoft.com/office/officeart/2005/8/layout/hList1"/>
    <dgm:cxn modelId="{9FFAE508-6D1A-40FA-90BB-6DFB59224E6B}" type="presParOf" srcId="{7FD5D2DB-6596-4616-8095-2007145A615F}" destId="{7EF32CFA-B7E2-4266-A312-B5D5E8AC3DF2}" srcOrd="1" destOrd="0" presId="urn:microsoft.com/office/officeart/2005/8/layout/hList1"/>
    <dgm:cxn modelId="{976D1CCF-071D-4FA9-ACE9-166AB6179758}" type="presParOf" srcId="{59E65B97-73B6-4353-9945-30855C516BB2}" destId="{862AA0CB-630E-4D25-A9F8-48B4E9970571}" srcOrd="3" destOrd="0" presId="urn:microsoft.com/office/officeart/2005/8/layout/hList1"/>
    <dgm:cxn modelId="{1A2099AE-04D2-4310-9F3D-52207E38741D}" type="presParOf" srcId="{59E65B97-73B6-4353-9945-30855C516BB2}" destId="{BEDAD457-9E9B-4720-8CC2-1A676623AE1B}" srcOrd="4" destOrd="0" presId="urn:microsoft.com/office/officeart/2005/8/layout/hList1"/>
    <dgm:cxn modelId="{CDEE0784-E2AF-4C70-8B50-DA12C51835B0}" type="presParOf" srcId="{BEDAD457-9E9B-4720-8CC2-1A676623AE1B}" destId="{54E8B251-093C-402A-8F06-FAB669DC7001}" srcOrd="0" destOrd="0" presId="urn:microsoft.com/office/officeart/2005/8/layout/hList1"/>
    <dgm:cxn modelId="{8C01A1B9-B77E-494E-B9D8-E3A3780269ED}" type="presParOf" srcId="{BEDAD457-9E9B-4720-8CC2-1A676623AE1B}" destId="{444FF1A2-56EE-4B43-8428-CAED94433B13}" srcOrd="1" destOrd="0" presId="urn:microsoft.com/office/officeart/2005/8/layout/hList1"/>
    <dgm:cxn modelId="{19262692-041B-47B3-A5A4-5294E3297E4A}" type="presParOf" srcId="{59E65B97-73B6-4353-9945-30855C516BB2}" destId="{B4E32F0C-3D80-4562-ADF0-451567BA297B}" srcOrd="5" destOrd="0" presId="urn:microsoft.com/office/officeart/2005/8/layout/hList1"/>
    <dgm:cxn modelId="{BBFE5EAB-917B-46C1-BFED-8FC8AFEBE2A8}" type="presParOf" srcId="{59E65B97-73B6-4353-9945-30855C516BB2}" destId="{9278A629-5914-4072-A408-ADB175F186F6}" srcOrd="6" destOrd="0" presId="urn:microsoft.com/office/officeart/2005/8/layout/hList1"/>
    <dgm:cxn modelId="{A00644E6-253B-4E43-B68A-6B500FBF65C4}" type="presParOf" srcId="{9278A629-5914-4072-A408-ADB175F186F6}" destId="{E9C8CA07-F16F-4963-8E19-52AA230873B0}" srcOrd="0" destOrd="0" presId="urn:microsoft.com/office/officeart/2005/8/layout/hList1"/>
    <dgm:cxn modelId="{BC79D1D4-6F9B-43E5-B6D7-D5DAD1737A46}" type="presParOf" srcId="{9278A629-5914-4072-A408-ADB175F186F6}" destId="{8788E479-C23B-4E05-869B-8D7BEAD1F81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5E789E-62DE-4BCB-9340-227016EDDED4}" type="doc">
      <dgm:prSet loTypeId="urn:microsoft.com/office/officeart/2005/8/layout/chevron1" loCatId="process" qsTypeId="urn:microsoft.com/office/officeart/2005/8/quickstyle/simple1" qsCatId="simple" csTypeId="urn:microsoft.com/office/officeart/2005/8/colors/accent1_2" csCatId="accent1" phldr="1"/>
      <dgm:spPr/>
    </dgm:pt>
    <dgm:pt modelId="{8A027E55-7B25-4B6C-8F8A-5C9E9B451CC5}">
      <dgm:prSet phldrT="[Texte]"/>
      <dgm:spPr/>
      <dgm:t>
        <a:bodyPr/>
        <a:lstStyle/>
        <a:p>
          <a:r>
            <a:rPr lang="fr-FR" dirty="0" smtClean="0"/>
            <a:t>Déclaration des droits de l’homme et du citoyen</a:t>
          </a:r>
          <a:endParaRPr lang="fr-FR" dirty="0"/>
        </a:p>
      </dgm:t>
    </dgm:pt>
    <dgm:pt modelId="{E5131D8B-1C14-4762-9DC4-18CC3C57A499}" type="parTrans" cxnId="{DCD52112-9903-4BCC-B9FF-FA0ABB3358CA}">
      <dgm:prSet/>
      <dgm:spPr/>
      <dgm:t>
        <a:bodyPr/>
        <a:lstStyle/>
        <a:p>
          <a:endParaRPr lang="fr-FR"/>
        </a:p>
      </dgm:t>
    </dgm:pt>
    <dgm:pt modelId="{57A875BB-5E92-4FC8-93FD-3874D3F277FA}" type="sibTrans" cxnId="{DCD52112-9903-4BCC-B9FF-FA0ABB3358CA}">
      <dgm:prSet/>
      <dgm:spPr/>
      <dgm:t>
        <a:bodyPr/>
        <a:lstStyle/>
        <a:p>
          <a:endParaRPr lang="fr-FR"/>
        </a:p>
      </dgm:t>
    </dgm:pt>
    <dgm:pt modelId="{5A8AB9B7-58F3-4831-A47F-633E279C4341}">
      <dgm:prSet phldrT="[Texte]"/>
      <dgm:spPr/>
      <dgm:t>
        <a:bodyPr/>
        <a:lstStyle/>
        <a:p>
          <a:r>
            <a:rPr lang="fr-FR" dirty="0" smtClean="0"/>
            <a:t>Détournement de fonds publics</a:t>
          </a:r>
          <a:endParaRPr lang="fr-FR" dirty="0"/>
        </a:p>
      </dgm:t>
    </dgm:pt>
    <dgm:pt modelId="{E68B92C2-FF41-4DD6-9E4C-873BE9582603}" type="parTrans" cxnId="{CF2FCB03-CA44-4F23-8034-A0BCF791DC73}">
      <dgm:prSet/>
      <dgm:spPr/>
      <dgm:t>
        <a:bodyPr/>
        <a:lstStyle/>
        <a:p>
          <a:endParaRPr lang="fr-FR"/>
        </a:p>
      </dgm:t>
    </dgm:pt>
    <dgm:pt modelId="{A030FB19-FA6C-4967-8C38-E3E7B5DB9F27}" type="sibTrans" cxnId="{CF2FCB03-CA44-4F23-8034-A0BCF791DC73}">
      <dgm:prSet/>
      <dgm:spPr/>
      <dgm:t>
        <a:bodyPr/>
        <a:lstStyle/>
        <a:p>
          <a:endParaRPr lang="fr-FR"/>
        </a:p>
      </dgm:t>
    </dgm:pt>
    <dgm:pt modelId="{4C5E229A-BD31-4EA1-BCE6-5D991148F8DA}">
      <dgm:prSet phldrT="[Texte]"/>
      <dgm:spPr/>
      <dgm:t>
        <a:bodyPr/>
        <a:lstStyle/>
        <a:p>
          <a:r>
            <a:rPr lang="fr-FR" dirty="0" smtClean="0"/>
            <a:t>Corruption</a:t>
          </a:r>
          <a:endParaRPr lang="fr-FR" dirty="0"/>
        </a:p>
      </dgm:t>
    </dgm:pt>
    <dgm:pt modelId="{5AEB14AF-5CBE-44B9-9364-DE86CEB68CDA}" type="parTrans" cxnId="{AAD4045B-FE23-46C4-8808-912F0BB0C680}">
      <dgm:prSet/>
      <dgm:spPr/>
      <dgm:t>
        <a:bodyPr/>
        <a:lstStyle/>
        <a:p>
          <a:endParaRPr lang="fr-FR"/>
        </a:p>
      </dgm:t>
    </dgm:pt>
    <dgm:pt modelId="{1B59ACA3-F385-476B-BD85-4913F4DDF949}" type="sibTrans" cxnId="{AAD4045B-FE23-46C4-8808-912F0BB0C680}">
      <dgm:prSet/>
      <dgm:spPr/>
      <dgm:t>
        <a:bodyPr/>
        <a:lstStyle/>
        <a:p>
          <a:endParaRPr lang="fr-FR"/>
        </a:p>
      </dgm:t>
    </dgm:pt>
    <dgm:pt modelId="{840E5175-DDFB-4F9B-B812-9E4E6881C685}">
      <dgm:prSet phldrT="[Texte]"/>
      <dgm:spPr/>
      <dgm:t>
        <a:bodyPr/>
        <a:lstStyle/>
        <a:p>
          <a:r>
            <a:rPr lang="fr-FR" dirty="0" smtClean="0"/>
            <a:t>Prise illégale  d’intérêts</a:t>
          </a:r>
          <a:endParaRPr lang="fr-FR" dirty="0"/>
        </a:p>
      </dgm:t>
    </dgm:pt>
    <dgm:pt modelId="{9B073AF1-67FA-4C81-A00E-5952A3E9B559}" type="parTrans" cxnId="{5F706BC7-2D0E-4AE2-8BA1-62F1EEF33589}">
      <dgm:prSet/>
      <dgm:spPr/>
      <dgm:t>
        <a:bodyPr/>
        <a:lstStyle/>
        <a:p>
          <a:endParaRPr lang="fr-FR"/>
        </a:p>
      </dgm:t>
    </dgm:pt>
    <dgm:pt modelId="{39692F4C-2F09-45E2-9663-E269F8611FAF}" type="sibTrans" cxnId="{5F706BC7-2D0E-4AE2-8BA1-62F1EEF33589}">
      <dgm:prSet/>
      <dgm:spPr/>
      <dgm:t>
        <a:bodyPr/>
        <a:lstStyle/>
        <a:p>
          <a:endParaRPr lang="fr-FR"/>
        </a:p>
      </dgm:t>
    </dgm:pt>
    <dgm:pt modelId="{98E18EF7-4920-4B4C-9A6A-16EEF6D5C3AE}" type="pres">
      <dgm:prSet presAssocID="{DE5E789E-62DE-4BCB-9340-227016EDDED4}" presName="Name0" presStyleCnt="0">
        <dgm:presLayoutVars>
          <dgm:dir/>
          <dgm:animLvl val="lvl"/>
          <dgm:resizeHandles val="exact"/>
        </dgm:presLayoutVars>
      </dgm:prSet>
      <dgm:spPr/>
    </dgm:pt>
    <dgm:pt modelId="{82D5CEA6-6D8C-43F7-A524-623ED0B60D0E}" type="pres">
      <dgm:prSet presAssocID="{8A027E55-7B25-4B6C-8F8A-5C9E9B451CC5}" presName="parTxOnly" presStyleLbl="node1" presStyleIdx="0" presStyleCnt="4">
        <dgm:presLayoutVars>
          <dgm:chMax val="0"/>
          <dgm:chPref val="0"/>
          <dgm:bulletEnabled val="1"/>
        </dgm:presLayoutVars>
      </dgm:prSet>
      <dgm:spPr/>
      <dgm:t>
        <a:bodyPr/>
        <a:lstStyle/>
        <a:p>
          <a:endParaRPr lang="fr-FR"/>
        </a:p>
      </dgm:t>
    </dgm:pt>
    <dgm:pt modelId="{E089B5D6-1A92-465A-984B-EDB2ABFD1BED}" type="pres">
      <dgm:prSet presAssocID="{57A875BB-5E92-4FC8-93FD-3874D3F277FA}" presName="parTxOnlySpace" presStyleCnt="0"/>
      <dgm:spPr/>
    </dgm:pt>
    <dgm:pt modelId="{885729E3-7F0E-44C5-A49D-6ADF8EEC058A}" type="pres">
      <dgm:prSet presAssocID="{5A8AB9B7-58F3-4831-A47F-633E279C4341}" presName="parTxOnly" presStyleLbl="node1" presStyleIdx="1" presStyleCnt="4">
        <dgm:presLayoutVars>
          <dgm:chMax val="0"/>
          <dgm:chPref val="0"/>
          <dgm:bulletEnabled val="1"/>
        </dgm:presLayoutVars>
      </dgm:prSet>
      <dgm:spPr/>
      <dgm:t>
        <a:bodyPr/>
        <a:lstStyle/>
        <a:p>
          <a:endParaRPr lang="fr-FR"/>
        </a:p>
      </dgm:t>
    </dgm:pt>
    <dgm:pt modelId="{689D5350-D979-45AC-9733-652EB8948BA8}" type="pres">
      <dgm:prSet presAssocID="{A030FB19-FA6C-4967-8C38-E3E7B5DB9F27}" presName="parTxOnlySpace" presStyleCnt="0"/>
      <dgm:spPr/>
    </dgm:pt>
    <dgm:pt modelId="{5556ABC7-150C-4AE2-9BB4-B45AE4CBDEB2}" type="pres">
      <dgm:prSet presAssocID="{4C5E229A-BD31-4EA1-BCE6-5D991148F8DA}" presName="parTxOnly" presStyleLbl="node1" presStyleIdx="2" presStyleCnt="4">
        <dgm:presLayoutVars>
          <dgm:chMax val="0"/>
          <dgm:chPref val="0"/>
          <dgm:bulletEnabled val="1"/>
        </dgm:presLayoutVars>
      </dgm:prSet>
      <dgm:spPr/>
      <dgm:t>
        <a:bodyPr/>
        <a:lstStyle/>
        <a:p>
          <a:endParaRPr lang="fr-FR"/>
        </a:p>
      </dgm:t>
    </dgm:pt>
    <dgm:pt modelId="{97DFCF42-0D84-4B1A-AE85-CC27EC9C7B86}" type="pres">
      <dgm:prSet presAssocID="{1B59ACA3-F385-476B-BD85-4913F4DDF949}" presName="parTxOnlySpace" presStyleCnt="0"/>
      <dgm:spPr/>
    </dgm:pt>
    <dgm:pt modelId="{A684E163-EEC0-49C5-A6C9-31235B5CAD52}" type="pres">
      <dgm:prSet presAssocID="{840E5175-DDFB-4F9B-B812-9E4E6881C685}" presName="parTxOnly" presStyleLbl="node1" presStyleIdx="3" presStyleCnt="4">
        <dgm:presLayoutVars>
          <dgm:chMax val="0"/>
          <dgm:chPref val="0"/>
          <dgm:bulletEnabled val="1"/>
        </dgm:presLayoutVars>
      </dgm:prSet>
      <dgm:spPr/>
      <dgm:t>
        <a:bodyPr/>
        <a:lstStyle/>
        <a:p>
          <a:endParaRPr lang="fr-FR"/>
        </a:p>
      </dgm:t>
    </dgm:pt>
  </dgm:ptLst>
  <dgm:cxnLst>
    <dgm:cxn modelId="{583755DC-1E90-4B5F-A192-BD0552949607}" type="presOf" srcId="{DE5E789E-62DE-4BCB-9340-227016EDDED4}" destId="{98E18EF7-4920-4B4C-9A6A-16EEF6D5C3AE}" srcOrd="0" destOrd="0" presId="urn:microsoft.com/office/officeart/2005/8/layout/chevron1"/>
    <dgm:cxn modelId="{F5092842-AA7A-4EE7-9814-71007950BD83}" type="presOf" srcId="{4C5E229A-BD31-4EA1-BCE6-5D991148F8DA}" destId="{5556ABC7-150C-4AE2-9BB4-B45AE4CBDEB2}" srcOrd="0" destOrd="0" presId="urn:microsoft.com/office/officeart/2005/8/layout/chevron1"/>
    <dgm:cxn modelId="{DCD52112-9903-4BCC-B9FF-FA0ABB3358CA}" srcId="{DE5E789E-62DE-4BCB-9340-227016EDDED4}" destId="{8A027E55-7B25-4B6C-8F8A-5C9E9B451CC5}" srcOrd="0" destOrd="0" parTransId="{E5131D8B-1C14-4762-9DC4-18CC3C57A499}" sibTransId="{57A875BB-5E92-4FC8-93FD-3874D3F277FA}"/>
    <dgm:cxn modelId="{CF2FCB03-CA44-4F23-8034-A0BCF791DC73}" srcId="{DE5E789E-62DE-4BCB-9340-227016EDDED4}" destId="{5A8AB9B7-58F3-4831-A47F-633E279C4341}" srcOrd="1" destOrd="0" parTransId="{E68B92C2-FF41-4DD6-9E4C-873BE9582603}" sibTransId="{A030FB19-FA6C-4967-8C38-E3E7B5DB9F27}"/>
    <dgm:cxn modelId="{AAD4045B-FE23-46C4-8808-912F0BB0C680}" srcId="{DE5E789E-62DE-4BCB-9340-227016EDDED4}" destId="{4C5E229A-BD31-4EA1-BCE6-5D991148F8DA}" srcOrd="2" destOrd="0" parTransId="{5AEB14AF-5CBE-44B9-9364-DE86CEB68CDA}" sibTransId="{1B59ACA3-F385-476B-BD85-4913F4DDF949}"/>
    <dgm:cxn modelId="{8E164D35-2EDC-4AD2-817D-1A067B661A95}" type="presOf" srcId="{8A027E55-7B25-4B6C-8F8A-5C9E9B451CC5}" destId="{82D5CEA6-6D8C-43F7-A524-623ED0B60D0E}" srcOrd="0" destOrd="0" presId="urn:microsoft.com/office/officeart/2005/8/layout/chevron1"/>
    <dgm:cxn modelId="{5F706BC7-2D0E-4AE2-8BA1-62F1EEF33589}" srcId="{DE5E789E-62DE-4BCB-9340-227016EDDED4}" destId="{840E5175-DDFB-4F9B-B812-9E4E6881C685}" srcOrd="3" destOrd="0" parTransId="{9B073AF1-67FA-4C81-A00E-5952A3E9B559}" sibTransId="{39692F4C-2F09-45E2-9663-E269F8611FAF}"/>
    <dgm:cxn modelId="{8E498615-87BB-4C30-AF01-0FD8615ABE94}" type="presOf" srcId="{840E5175-DDFB-4F9B-B812-9E4E6881C685}" destId="{A684E163-EEC0-49C5-A6C9-31235B5CAD52}" srcOrd="0" destOrd="0" presId="urn:microsoft.com/office/officeart/2005/8/layout/chevron1"/>
    <dgm:cxn modelId="{682AF880-4CA0-4ABE-AD7B-8C6C6C8D61F6}" type="presOf" srcId="{5A8AB9B7-58F3-4831-A47F-633E279C4341}" destId="{885729E3-7F0E-44C5-A49D-6ADF8EEC058A}" srcOrd="0" destOrd="0" presId="urn:microsoft.com/office/officeart/2005/8/layout/chevron1"/>
    <dgm:cxn modelId="{4A6D1F2A-E956-4B67-BA58-3A05E6C836ED}" type="presParOf" srcId="{98E18EF7-4920-4B4C-9A6A-16EEF6D5C3AE}" destId="{82D5CEA6-6D8C-43F7-A524-623ED0B60D0E}" srcOrd="0" destOrd="0" presId="urn:microsoft.com/office/officeart/2005/8/layout/chevron1"/>
    <dgm:cxn modelId="{892E863D-DFDC-46F0-92FE-8065FBECFDD7}" type="presParOf" srcId="{98E18EF7-4920-4B4C-9A6A-16EEF6D5C3AE}" destId="{E089B5D6-1A92-465A-984B-EDB2ABFD1BED}" srcOrd="1" destOrd="0" presId="urn:microsoft.com/office/officeart/2005/8/layout/chevron1"/>
    <dgm:cxn modelId="{234D0EDE-1BBB-47E7-894B-643C66982BB1}" type="presParOf" srcId="{98E18EF7-4920-4B4C-9A6A-16EEF6D5C3AE}" destId="{885729E3-7F0E-44C5-A49D-6ADF8EEC058A}" srcOrd="2" destOrd="0" presId="urn:microsoft.com/office/officeart/2005/8/layout/chevron1"/>
    <dgm:cxn modelId="{D30A698F-79CD-42C1-A0DC-885F4496DB1E}" type="presParOf" srcId="{98E18EF7-4920-4B4C-9A6A-16EEF6D5C3AE}" destId="{689D5350-D979-45AC-9733-652EB8948BA8}" srcOrd="3" destOrd="0" presId="urn:microsoft.com/office/officeart/2005/8/layout/chevron1"/>
    <dgm:cxn modelId="{99FD3CAD-F38D-4B3A-88F4-F2F3AA1A8BE5}" type="presParOf" srcId="{98E18EF7-4920-4B4C-9A6A-16EEF6D5C3AE}" destId="{5556ABC7-150C-4AE2-9BB4-B45AE4CBDEB2}" srcOrd="4" destOrd="0" presId="urn:microsoft.com/office/officeart/2005/8/layout/chevron1"/>
    <dgm:cxn modelId="{C623F672-1D55-4686-90F1-14E29D5A6DD0}" type="presParOf" srcId="{98E18EF7-4920-4B4C-9A6A-16EEF6D5C3AE}" destId="{97DFCF42-0D84-4B1A-AE85-CC27EC9C7B86}" srcOrd="5" destOrd="0" presId="urn:microsoft.com/office/officeart/2005/8/layout/chevron1"/>
    <dgm:cxn modelId="{965B8410-4402-4018-86A3-AC3E9CCEDA80}" type="presParOf" srcId="{98E18EF7-4920-4B4C-9A6A-16EEF6D5C3AE}" destId="{A684E163-EEC0-49C5-A6C9-31235B5CAD52}"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5E789E-62DE-4BCB-9340-227016EDDED4}"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fr-FR"/>
        </a:p>
      </dgm:t>
    </dgm:pt>
    <dgm:pt modelId="{8A027E55-7B25-4B6C-8F8A-5C9E9B451CC5}">
      <dgm:prSet phldrT="[Texte]"/>
      <dgm:spPr>
        <a:solidFill>
          <a:srgbClr val="92D050"/>
        </a:solidFill>
      </dgm:spPr>
      <dgm:t>
        <a:bodyPr/>
        <a:lstStyle/>
        <a:p>
          <a:r>
            <a:rPr lang="fr-FR" dirty="0" smtClean="0"/>
            <a:t>Statut général de la fonction publique</a:t>
          </a:r>
          <a:endParaRPr lang="fr-FR" dirty="0"/>
        </a:p>
      </dgm:t>
    </dgm:pt>
    <dgm:pt modelId="{E5131D8B-1C14-4762-9DC4-18CC3C57A499}" type="parTrans" cxnId="{DCD52112-9903-4BCC-B9FF-FA0ABB3358CA}">
      <dgm:prSet/>
      <dgm:spPr/>
      <dgm:t>
        <a:bodyPr/>
        <a:lstStyle/>
        <a:p>
          <a:endParaRPr lang="fr-FR"/>
        </a:p>
      </dgm:t>
    </dgm:pt>
    <dgm:pt modelId="{57A875BB-5E92-4FC8-93FD-3874D3F277FA}" type="sibTrans" cxnId="{DCD52112-9903-4BCC-B9FF-FA0ABB3358CA}">
      <dgm:prSet/>
      <dgm:spPr/>
      <dgm:t>
        <a:bodyPr/>
        <a:lstStyle/>
        <a:p>
          <a:endParaRPr lang="fr-FR"/>
        </a:p>
      </dgm:t>
    </dgm:pt>
    <dgm:pt modelId="{5A8AB9B7-58F3-4831-A47F-633E279C4341}">
      <dgm:prSet phldrT="[Texte]"/>
      <dgm:spPr>
        <a:solidFill>
          <a:srgbClr val="92D050"/>
        </a:solidFill>
      </dgm:spPr>
      <dgm:t>
        <a:bodyPr/>
        <a:lstStyle/>
        <a:p>
          <a:r>
            <a:rPr lang="fr-FR" dirty="0" smtClean="0"/>
            <a:t>Création de la CNCCFP</a:t>
          </a:r>
          <a:endParaRPr lang="fr-FR" dirty="0"/>
        </a:p>
      </dgm:t>
    </dgm:pt>
    <dgm:pt modelId="{E68B92C2-FF41-4DD6-9E4C-873BE9582603}" type="parTrans" cxnId="{CF2FCB03-CA44-4F23-8034-A0BCF791DC73}">
      <dgm:prSet/>
      <dgm:spPr/>
      <dgm:t>
        <a:bodyPr/>
        <a:lstStyle/>
        <a:p>
          <a:endParaRPr lang="fr-FR"/>
        </a:p>
      </dgm:t>
    </dgm:pt>
    <dgm:pt modelId="{A030FB19-FA6C-4967-8C38-E3E7B5DB9F27}" type="sibTrans" cxnId="{CF2FCB03-CA44-4F23-8034-A0BCF791DC73}">
      <dgm:prSet/>
      <dgm:spPr/>
      <dgm:t>
        <a:bodyPr/>
        <a:lstStyle/>
        <a:p>
          <a:endParaRPr lang="fr-FR"/>
        </a:p>
      </dgm:t>
    </dgm:pt>
    <dgm:pt modelId="{840E5175-DDFB-4F9B-B812-9E4E6881C685}">
      <dgm:prSet phldrT="[Texte]"/>
      <dgm:spPr>
        <a:solidFill>
          <a:srgbClr val="92D050"/>
        </a:solidFill>
      </dgm:spPr>
      <dgm:t>
        <a:bodyPr/>
        <a:lstStyle/>
        <a:p>
          <a:r>
            <a:rPr lang="fr-FR" dirty="0" smtClean="0"/>
            <a:t>Convention des Nations-Unies contre la corruption</a:t>
          </a:r>
          <a:endParaRPr lang="fr-FR" dirty="0"/>
        </a:p>
      </dgm:t>
    </dgm:pt>
    <dgm:pt modelId="{9B073AF1-67FA-4C81-A00E-5952A3E9B559}" type="parTrans" cxnId="{5F706BC7-2D0E-4AE2-8BA1-62F1EEF33589}">
      <dgm:prSet/>
      <dgm:spPr/>
      <dgm:t>
        <a:bodyPr/>
        <a:lstStyle/>
        <a:p>
          <a:endParaRPr lang="fr-FR"/>
        </a:p>
      </dgm:t>
    </dgm:pt>
    <dgm:pt modelId="{39692F4C-2F09-45E2-9663-E269F8611FAF}" type="sibTrans" cxnId="{5F706BC7-2D0E-4AE2-8BA1-62F1EEF33589}">
      <dgm:prSet/>
      <dgm:spPr/>
      <dgm:t>
        <a:bodyPr/>
        <a:lstStyle/>
        <a:p>
          <a:endParaRPr lang="fr-FR"/>
        </a:p>
      </dgm:t>
    </dgm:pt>
    <dgm:pt modelId="{40BACCBC-11A9-4DCC-99C5-5031D6D04E82}">
      <dgm:prSet phldrT="[Texte]"/>
      <dgm:spPr>
        <a:solidFill>
          <a:srgbClr val="92D050"/>
        </a:solidFill>
      </dgm:spPr>
      <dgm:t>
        <a:bodyPr/>
        <a:lstStyle/>
        <a:p>
          <a:r>
            <a:rPr lang="fr-FR" dirty="0" smtClean="0"/>
            <a:t>Convention de l’OCDE</a:t>
          </a:r>
          <a:endParaRPr lang="fr-FR" dirty="0"/>
        </a:p>
      </dgm:t>
    </dgm:pt>
    <dgm:pt modelId="{5A68BE15-050F-4748-8156-8F4BB7D5B3F7}" type="parTrans" cxnId="{75BFC50A-453D-44AC-A4CD-914827F0CB74}">
      <dgm:prSet/>
      <dgm:spPr/>
      <dgm:t>
        <a:bodyPr/>
        <a:lstStyle/>
        <a:p>
          <a:endParaRPr lang="fr-FR"/>
        </a:p>
      </dgm:t>
    </dgm:pt>
    <dgm:pt modelId="{CF3F093E-1587-4DE4-B13E-FA4606994409}" type="sibTrans" cxnId="{75BFC50A-453D-44AC-A4CD-914827F0CB74}">
      <dgm:prSet/>
      <dgm:spPr/>
      <dgm:t>
        <a:bodyPr/>
        <a:lstStyle/>
        <a:p>
          <a:endParaRPr lang="fr-FR"/>
        </a:p>
      </dgm:t>
    </dgm:pt>
    <dgm:pt modelId="{E9DF020B-A4A5-4CCE-91EC-7216D205DCDA}">
      <dgm:prSet phldrT="[Texte]"/>
      <dgm:spPr>
        <a:solidFill>
          <a:srgbClr val="92D050"/>
        </a:solidFill>
      </dgm:spPr>
      <dgm:t>
        <a:bodyPr/>
        <a:lstStyle/>
        <a:p>
          <a:r>
            <a:rPr lang="fr-FR" dirty="0" smtClean="0"/>
            <a:t>Loi « Sapin I »</a:t>
          </a:r>
          <a:endParaRPr lang="fr-FR" dirty="0"/>
        </a:p>
      </dgm:t>
    </dgm:pt>
    <dgm:pt modelId="{14FAB489-8551-48E0-A386-2ACC74042B34}" type="parTrans" cxnId="{2EF5DDCB-C924-4057-8B2D-9A67D5B501F0}">
      <dgm:prSet/>
      <dgm:spPr/>
      <dgm:t>
        <a:bodyPr/>
        <a:lstStyle/>
        <a:p>
          <a:endParaRPr lang="fr-FR"/>
        </a:p>
      </dgm:t>
    </dgm:pt>
    <dgm:pt modelId="{FE7FEC30-5FCA-4FF9-B385-FA5B5E3DF865}" type="sibTrans" cxnId="{2EF5DDCB-C924-4057-8B2D-9A67D5B501F0}">
      <dgm:prSet/>
      <dgm:spPr/>
      <dgm:t>
        <a:bodyPr/>
        <a:lstStyle/>
        <a:p>
          <a:endParaRPr lang="fr-FR"/>
        </a:p>
      </dgm:t>
    </dgm:pt>
    <dgm:pt modelId="{98E18EF7-4920-4B4C-9A6A-16EEF6D5C3AE}" type="pres">
      <dgm:prSet presAssocID="{DE5E789E-62DE-4BCB-9340-227016EDDED4}" presName="Name0" presStyleCnt="0">
        <dgm:presLayoutVars>
          <dgm:dir/>
          <dgm:animLvl val="lvl"/>
          <dgm:resizeHandles val="exact"/>
        </dgm:presLayoutVars>
      </dgm:prSet>
      <dgm:spPr/>
      <dgm:t>
        <a:bodyPr/>
        <a:lstStyle/>
        <a:p>
          <a:endParaRPr lang="fr-FR"/>
        </a:p>
      </dgm:t>
    </dgm:pt>
    <dgm:pt modelId="{82D5CEA6-6D8C-43F7-A524-623ED0B60D0E}" type="pres">
      <dgm:prSet presAssocID="{8A027E55-7B25-4B6C-8F8A-5C9E9B451CC5}" presName="parTxOnly" presStyleLbl="node1" presStyleIdx="0" presStyleCnt="5">
        <dgm:presLayoutVars>
          <dgm:chMax val="0"/>
          <dgm:chPref val="0"/>
          <dgm:bulletEnabled val="1"/>
        </dgm:presLayoutVars>
      </dgm:prSet>
      <dgm:spPr/>
      <dgm:t>
        <a:bodyPr/>
        <a:lstStyle/>
        <a:p>
          <a:endParaRPr lang="fr-FR"/>
        </a:p>
      </dgm:t>
    </dgm:pt>
    <dgm:pt modelId="{E089B5D6-1A92-465A-984B-EDB2ABFD1BED}" type="pres">
      <dgm:prSet presAssocID="{57A875BB-5E92-4FC8-93FD-3874D3F277FA}" presName="parTxOnlySpace" presStyleCnt="0"/>
      <dgm:spPr/>
    </dgm:pt>
    <dgm:pt modelId="{885729E3-7F0E-44C5-A49D-6ADF8EEC058A}" type="pres">
      <dgm:prSet presAssocID="{5A8AB9B7-58F3-4831-A47F-633E279C4341}" presName="parTxOnly" presStyleLbl="node1" presStyleIdx="1" presStyleCnt="5">
        <dgm:presLayoutVars>
          <dgm:chMax val="0"/>
          <dgm:chPref val="0"/>
          <dgm:bulletEnabled val="1"/>
        </dgm:presLayoutVars>
      </dgm:prSet>
      <dgm:spPr/>
      <dgm:t>
        <a:bodyPr/>
        <a:lstStyle/>
        <a:p>
          <a:endParaRPr lang="fr-FR"/>
        </a:p>
      </dgm:t>
    </dgm:pt>
    <dgm:pt modelId="{689D5350-D979-45AC-9733-652EB8948BA8}" type="pres">
      <dgm:prSet presAssocID="{A030FB19-FA6C-4967-8C38-E3E7B5DB9F27}" presName="parTxOnlySpace" presStyleCnt="0"/>
      <dgm:spPr/>
    </dgm:pt>
    <dgm:pt modelId="{308B2DC8-87B1-491D-8CE3-24EB70CF6342}" type="pres">
      <dgm:prSet presAssocID="{E9DF020B-A4A5-4CCE-91EC-7216D205DCDA}" presName="parTxOnly" presStyleLbl="node1" presStyleIdx="2" presStyleCnt="5">
        <dgm:presLayoutVars>
          <dgm:chMax val="0"/>
          <dgm:chPref val="0"/>
          <dgm:bulletEnabled val="1"/>
        </dgm:presLayoutVars>
      </dgm:prSet>
      <dgm:spPr/>
      <dgm:t>
        <a:bodyPr/>
        <a:lstStyle/>
        <a:p>
          <a:endParaRPr lang="fr-FR"/>
        </a:p>
      </dgm:t>
    </dgm:pt>
    <dgm:pt modelId="{14A9CC84-DCBD-4EA0-86E1-F398B1B46FAC}" type="pres">
      <dgm:prSet presAssocID="{FE7FEC30-5FCA-4FF9-B385-FA5B5E3DF865}" presName="parTxOnlySpace" presStyleCnt="0"/>
      <dgm:spPr/>
    </dgm:pt>
    <dgm:pt modelId="{8DCE0A0B-FACA-4FE0-925F-A417A8488935}" type="pres">
      <dgm:prSet presAssocID="{40BACCBC-11A9-4DCC-99C5-5031D6D04E82}" presName="parTxOnly" presStyleLbl="node1" presStyleIdx="3" presStyleCnt="5">
        <dgm:presLayoutVars>
          <dgm:chMax val="0"/>
          <dgm:chPref val="0"/>
          <dgm:bulletEnabled val="1"/>
        </dgm:presLayoutVars>
      </dgm:prSet>
      <dgm:spPr/>
      <dgm:t>
        <a:bodyPr/>
        <a:lstStyle/>
        <a:p>
          <a:endParaRPr lang="fr-FR"/>
        </a:p>
      </dgm:t>
    </dgm:pt>
    <dgm:pt modelId="{2C010465-1AC2-4EA2-95E5-F8706EBAFDDE}" type="pres">
      <dgm:prSet presAssocID="{CF3F093E-1587-4DE4-B13E-FA4606994409}" presName="parTxOnlySpace" presStyleCnt="0"/>
      <dgm:spPr/>
    </dgm:pt>
    <dgm:pt modelId="{A684E163-EEC0-49C5-A6C9-31235B5CAD52}" type="pres">
      <dgm:prSet presAssocID="{840E5175-DDFB-4F9B-B812-9E4E6881C685}" presName="parTxOnly" presStyleLbl="node1" presStyleIdx="4" presStyleCnt="5">
        <dgm:presLayoutVars>
          <dgm:chMax val="0"/>
          <dgm:chPref val="0"/>
          <dgm:bulletEnabled val="1"/>
        </dgm:presLayoutVars>
      </dgm:prSet>
      <dgm:spPr/>
      <dgm:t>
        <a:bodyPr/>
        <a:lstStyle/>
        <a:p>
          <a:endParaRPr lang="fr-FR"/>
        </a:p>
      </dgm:t>
    </dgm:pt>
  </dgm:ptLst>
  <dgm:cxnLst>
    <dgm:cxn modelId="{75BFC50A-453D-44AC-A4CD-914827F0CB74}" srcId="{DE5E789E-62DE-4BCB-9340-227016EDDED4}" destId="{40BACCBC-11A9-4DCC-99C5-5031D6D04E82}" srcOrd="3" destOrd="0" parTransId="{5A68BE15-050F-4748-8156-8F4BB7D5B3F7}" sibTransId="{CF3F093E-1587-4DE4-B13E-FA4606994409}"/>
    <dgm:cxn modelId="{D70079A6-48AC-48BE-9C25-DBA3CBC05177}" type="presOf" srcId="{840E5175-DDFB-4F9B-B812-9E4E6881C685}" destId="{A684E163-EEC0-49C5-A6C9-31235B5CAD52}" srcOrd="0" destOrd="0" presId="urn:microsoft.com/office/officeart/2005/8/layout/chevron1"/>
    <dgm:cxn modelId="{0D80587D-95E9-4593-8964-3A63629E31EC}" type="presOf" srcId="{8A027E55-7B25-4B6C-8F8A-5C9E9B451CC5}" destId="{82D5CEA6-6D8C-43F7-A524-623ED0B60D0E}" srcOrd="0" destOrd="0" presId="urn:microsoft.com/office/officeart/2005/8/layout/chevron1"/>
    <dgm:cxn modelId="{3C4407ED-E582-49F3-8AA8-8CBF21391B48}" type="presOf" srcId="{DE5E789E-62DE-4BCB-9340-227016EDDED4}" destId="{98E18EF7-4920-4B4C-9A6A-16EEF6D5C3AE}" srcOrd="0" destOrd="0" presId="urn:microsoft.com/office/officeart/2005/8/layout/chevron1"/>
    <dgm:cxn modelId="{5F706BC7-2D0E-4AE2-8BA1-62F1EEF33589}" srcId="{DE5E789E-62DE-4BCB-9340-227016EDDED4}" destId="{840E5175-DDFB-4F9B-B812-9E4E6881C685}" srcOrd="4" destOrd="0" parTransId="{9B073AF1-67FA-4C81-A00E-5952A3E9B559}" sibTransId="{39692F4C-2F09-45E2-9663-E269F8611FAF}"/>
    <dgm:cxn modelId="{244906F2-4A0B-4E20-A19B-78578B1627E1}" type="presOf" srcId="{E9DF020B-A4A5-4CCE-91EC-7216D205DCDA}" destId="{308B2DC8-87B1-491D-8CE3-24EB70CF6342}" srcOrd="0" destOrd="0" presId="urn:microsoft.com/office/officeart/2005/8/layout/chevron1"/>
    <dgm:cxn modelId="{F01225DD-C0D4-456F-9A5A-857A9C88926A}" type="presOf" srcId="{40BACCBC-11A9-4DCC-99C5-5031D6D04E82}" destId="{8DCE0A0B-FACA-4FE0-925F-A417A8488935}" srcOrd="0" destOrd="0" presId="urn:microsoft.com/office/officeart/2005/8/layout/chevron1"/>
    <dgm:cxn modelId="{CF2FCB03-CA44-4F23-8034-A0BCF791DC73}" srcId="{DE5E789E-62DE-4BCB-9340-227016EDDED4}" destId="{5A8AB9B7-58F3-4831-A47F-633E279C4341}" srcOrd="1" destOrd="0" parTransId="{E68B92C2-FF41-4DD6-9E4C-873BE9582603}" sibTransId="{A030FB19-FA6C-4967-8C38-E3E7B5DB9F27}"/>
    <dgm:cxn modelId="{6B53DE5B-E07E-44B8-BD3B-0101BCC9C85B}" type="presOf" srcId="{5A8AB9B7-58F3-4831-A47F-633E279C4341}" destId="{885729E3-7F0E-44C5-A49D-6ADF8EEC058A}" srcOrd="0" destOrd="0" presId="urn:microsoft.com/office/officeart/2005/8/layout/chevron1"/>
    <dgm:cxn modelId="{2EF5DDCB-C924-4057-8B2D-9A67D5B501F0}" srcId="{DE5E789E-62DE-4BCB-9340-227016EDDED4}" destId="{E9DF020B-A4A5-4CCE-91EC-7216D205DCDA}" srcOrd="2" destOrd="0" parTransId="{14FAB489-8551-48E0-A386-2ACC74042B34}" sibTransId="{FE7FEC30-5FCA-4FF9-B385-FA5B5E3DF865}"/>
    <dgm:cxn modelId="{DCD52112-9903-4BCC-B9FF-FA0ABB3358CA}" srcId="{DE5E789E-62DE-4BCB-9340-227016EDDED4}" destId="{8A027E55-7B25-4B6C-8F8A-5C9E9B451CC5}" srcOrd="0" destOrd="0" parTransId="{E5131D8B-1C14-4762-9DC4-18CC3C57A499}" sibTransId="{57A875BB-5E92-4FC8-93FD-3874D3F277FA}"/>
    <dgm:cxn modelId="{6F488922-53A9-44E2-9508-DE0F8534BA0F}" type="presParOf" srcId="{98E18EF7-4920-4B4C-9A6A-16EEF6D5C3AE}" destId="{82D5CEA6-6D8C-43F7-A524-623ED0B60D0E}" srcOrd="0" destOrd="0" presId="urn:microsoft.com/office/officeart/2005/8/layout/chevron1"/>
    <dgm:cxn modelId="{95FFB6D9-5FBE-4457-BB27-B3B69FCB9609}" type="presParOf" srcId="{98E18EF7-4920-4B4C-9A6A-16EEF6D5C3AE}" destId="{E089B5D6-1A92-465A-984B-EDB2ABFD1BED}" srcOrd="1" destOrd="0" presId="urn:microsoft.com/office/officeart/2005/8/layout/chevron1"/>
    <dgm:cxn modelId="{2943D1DB-C41E-42BB-BF29-141215D25A17}" type="presParOf" srcId="{98E18EF7-4920-4B4C-9A6A-16EEF6D5C3AE}" destId="{885729E3-7F0E-44C5-A49D-6ADF8EEC058A}" srcOrd="2" destOrd="0" presId="urn:microsoft.com/office/officeart/2005/8/layout/chevron1"/>
    <dgm:cxn modelId="{9887A3C4-549B-4DCD-B903-C798429A2B0B}" type="presParOf" srcId="{98E18EF7-4920-4B4C-9A6A-16EEF6D5C3AE}" destId="{689D5350-D979-45AC-9733-652EB8948BA8}" srcOrd="3" destOrd="0" presId="urn:microsoft.com/office/officeart/2005/8/layout/chevron1"/>
    <dgm:cxn modelId="{59B1E0E7-B671-4FDD-A255-458BE5CE1628}" type="presParOf" srcId="{98E18EF7-4920-4B4C-9A6A-16EEF6D5C3AE}" destId="{308B2DC8-87B1-491D-8CE3-24EB70CF6342}" srcOrd="4" destOrd="0" presId="urn:microsoft.com/office/officeart/2005/8/layout/chevron1"/>
    <dgm:cxn modelId="{BE7D4762-D1A3-41F5-B94F-AFF29779315F}" type="presParOf" srcId="{98E18EF7-4920-4B4C-9A6A-16EEF6D5C3AE}" destId="{14A9CC84-DCBD-4EA0-86E1-F398B1B46FAC}" srcOrd="5" destOrd="0" presId="urn:microsoft.com/office/officeart/2005/8/layout/chevron1"/>
    <dgm:cxn modelId="{5071DE74-A130-4FE3-8775-6CBC94E29155}" type="presParOf" srcId="{98E18EF7-4920-4B4C-9A6A-16EEF6D5C3AE}" destId="{8DCE0A0B-FACA-4FE0-925F-A417A8488935}" srcOrd="6" destOrd="0" presId="urn:microsoft.com/office/officeart/2005/8/layout/chevron1"/>
    <dgm:cxn modelId="{8640318C-8B95-40F3-BCB7-983223733929}" type="presParOf" srcId="{98E18EF7-4920-4B4C-9A6A-16EEF6D5C3AE}" destId="{2C010465-1AC2-4EA2-95E5-F8706EBAFDDE}" srcOrd="7" destOrd="0" presId="urn:microsoft.com/office/officeart/2005/8/layout/chevron1"/>
    <dgm:cxn modelId="{31BACAFB-1CBB-470E-B3B6-20F57F31193D}" type="presParOf" srcId="{98E18EF7-4920-4B4C-9A6A-16EEF6D5C3AE}" destId="{A684E163-EEC0-49C5-A6C9-31235B5CAD52}"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5E789E-62DE-4BCB-9340-227016EDDED4}" type="doc">
      <dgm:prSet loTypeId="urn:microsoft.com/office/officeart/2005/8/layout/chevron1" loCatId="process" qsTypeId="urn:microsoft.com/office/officeart/2005/8/quickstyle/simple1" qsCatId="simple" csTypeId="urn:microsoft.com/office/officeart/2005/8/colors/accent1_2" csCatId="accent1" phldr="1"/>
      <dgm:spPr/>
    </dgm:pt>
    <dgm:pt modelId="{5A8AB9B7-58F3-4831-A47F-633E279C4341}">
      <dgm:prSet phldrT="[Texte]"/>
      <dgm:spPr>
        <a:solidFill>
          <a:srgbClr val="FFC000"/>
        </a:solidFill>
      </dgm:spPr>
      <dgm:t>
        <a:bodyPr/>
        <a:lstStyle/>
        <a:p>
          <a:r>
            <a:rPr lang="fr-FR" dirty="0" smtClean="0"/>
            <a:t>Loi Déontologie</a:t>
          </a:r>
          <a:endParaRPr lang="fr-FR" dirty="0"/>
        </a:p>
      </dgm:t>
    </dgm:pt>
    <dgm:pt modelId="{E68B92C2-FF41-4DD6-9E4C-873BE9582603}" type="parTrans" cxnId="{CF2FCB03-CA44-4F23-8034-A0BCF791DC73}">
      <dgm:prSet/>
      <dgm:spPr/>
      <dgm:t>
        <a:bodyPr/>
        <a:lstStyle/>
        <a:p>
          <a:endParaRPr lang="fr-FR"/>
        </a:p>
      </dgm:t>
    </dgm:pt>
    <dgm:pt modelId="{A030FB19-FA6C-4967-8C38-E3E7B5DB9F27}" type="sibTrans" cxnId="{CF2FCB03-CA44-4F23-8034-A0BCF791DC73}">
      <dgm:prSet/>
      <dgm:spPr/>
      <dgm:t>
        <a:bodyPr/>
        <a:lstStyle/>
        <a:p>
          <a:endParaRPr lang="fr-FR"/>
        </a:p>
      </dgm:t>
    </dgm:pt>
    <dgm:pt modelId="{4C5E229A-BD31-4EA1-BCE6-5D991148F8DA}">
      <dgm:prSet phldrT="[Texte]"/>
      <dgm:spPr>
        <a:solidFill>
          <a:srgbClr val="FFC000"/>
        </a:solidFill>
      </dgm:spPr>
      <dgm:t>
        <a:bodyPr/>
        <a:lstStyle/>
        <a:p>
          <a:r>
            <a:rPr lang="fr-FR" dirty="0" smtClean="0"/>
            <a:t>Loi « Sapin II »</a:t>
          </a:r>
        </a:p>
        <a:p>
          <a:r>
            <a:rPr lang="fr-FR" dirty="0" smtClean="0"/>
            <a:t>Création AFA</a:t>
          </a:r>
          <a:endParaRPr lang="fr-FR" dirty="0"/>
        </a:p>
      </dgm:t>
    </dgm:pt>
    <dgm:pt modelId="{5AEB14AF-5CBE-44B9-9364-DE86CEB68CDA}" type="parTrans" cxnId="{AAD4045B-FE23-46C4-8808-912F0BB0C680}">
      <dgm:prSet/>
      <dgm:spPr/>
      <dgm:t>
        <a:bodyPr/>
        <a:lstStyle/>
        <a:p>
          <a:endParaRPr lang="fr-FR"/>
        </a:p>
      </dgm:t>
    </dgm:pt>
    <dgm:pt modelId="{1B59ACA3-F385-476B-BD85-4913F4DDF949}" type="sibTrans" cxnId="{AAD4045B-FE23-46C4-8808-912F0BB0C680}">
      <dgm:prSet/>
      <dgm:spPr/>
      <dgm:t>
        <a:bodyPr/>
        <a:lstStyle/>
        <a:p>
          <a:endParaRPr lang="fr-FR"/>
        </a:p>
      </dgm:t>
    </dgm:pt>
    <dgm:pt modelId="{840E5175-DDFB-4F9B-B812-9E4E6881C685}">
      <dgm:prSet phldrT="[Texte]"/>
      <dgm:spPr>
        <a:solidFill>
          <a:srgbClr val="FFC000"/>
        </a:solidFill>
      </dgm:spPr>
      <dgm:t>
        <a:bodyPr/>
        <a:lstStyle/>
        <a:p>
          <a:r>
            <a:rPr lang="fr-FR" dirty="0" smtClean="0"/>
            <a:t>Loi Transformation fonction publique</a:t>
          </a:r>
          <a:endParaRPr lang="fr-FR" dirty="0"/>
        </a:p>
      </dgm:t>
    </dgm:pt>
    <dgm:pt modelId="{9B073AF1-67FA-4C81-A00E-5952A3E9B559}" type="parTrans" cxnId="{5F706BC7-2D0E-4AE2-8BA1-62F1EEF33589}">
      <dgm:prSet/>
      <dgm:spPr/>
      <dgm:t>
        <a:bodyPr/>
        <a:lstStyle/>
        <a:p>
          <a:endParaRPr lang="fr-FR"/>
        </a:p>
      </dgm:t>
    </dgm:pt>
    <dgm:pt modelId="{39692F4C-2F09-45E2-9663-E269F8611FAF}" type="sibTrans" cxnId="{5F706BC7-2D0E-4AE2-8BA1-62F1EEF33589}">
      <dgm:prSet/>
      <dgm:spPr/>
      <dgm:t>
        <a:bodyPr/>
        <a:lstStyle/>
        <a:p>
          <a:endParaRPr lang="fr-FR"/>
        </a:p>
      </dgm:t>
    </dgm:pt>
    <dgm:pt modelId="{CABD84AE-5C54-4DA0-8A74-21CC4329F1D7}">
      <dgm:prSet phldrT="[Texte]"/>
      <dgm:spPr>
        <a:solidFill>
          <a:srgbClr val="FFC000"/>
        </a:solidFill>
      </dgm:spPr>
      <dgm:t>
        <a:bodyPr/>
        <a:lstStyle/>
        <a:p>
          <a:r>
            <a:rPr lang="fr-FR" dirty="0" smtClean="0"/>
            <a:t>Loi Transparence de la vie publique </a:t>
          </a:r>
        </a:p>
        <a:p>
          <a:r>
            <a:rPr lang="fr-FR" dirty="0" smtClean="0"/>
            <a:t>Création HATVP</a:t>
          </a:r>
          <a:endParaRPr lang="fr-FR" dirty="0"/>
        </a:p>
      </dgm:t>
    </dgm:pt>
    <dgm:pt modelId="{A2D61A6A-6599-435E-A948-106FA0EC6C69}" type="parTrans" cxnId="{57E19553-A3AE-4F5C-9E5A-B3B7B49591C6}">
      <dgm:prSet/>
      <dgm:spPr/>
      <dgm:t>
        <a:bodyPr/>
        <a:lstStyle/>
        <a:p>
          <a:endParaRPr lang="fr-FR"/>
        </a:p>
      </dgm:t>
    </dgm:pt>
    <dgm:pt modelId="{5DB15FF3-831A-475F-8E25-B300B256B1BF}" type="sibTrans" cxnId="{57E19553-A3AE-4F5C-9E5A-B3B7B49591C6}">
      <dgm:prSet/>
      <dgm:spPr/>
      <dgm:t>
        <a:bodyPr/>
        <a:lstStyle/>
        <a:p>
          <a:endParaRPr lang="fr-FR"/>
        </a:p>
      </dgm:t>
    </dgm:pt>
    <dgm:pt modelId="{C234895B-7EEA-4DAC-BDE5-13505575E53D}">
      <dgm:prSet phldrT="[Texte]"/>
      <dgm:spPr>
        <a:solidFill>
          <a:srgbClr val="FFC000"/>
        </a:solidFill>
      </dgm:spPr>
      <dgm:t>
        <a:bodyPr/>
        <a:lstStyle/>
        <a:p>
          <a:r>
            <a:rPr lang="fr-FR" dirty="0" smtClean="0"/>
            <a:t>Création OCLCIFF</a:t>
          </a:r>
        </a:p>
        <a:p>
          <a:r>
            <a:rPr lang="fr-FR" dirty="0" smtClean="0"/>
            <a:t>Police nationale</a:t>
          </a:r>
          <a:endParaRPr lang="fr-FR" dirty="0"/>
        </a:p>
      </dgm:t>
    </dgm:pt>
    <dgm:pt modelId="{59992EE0-674E-411A-A2B3-E50C8AFFBA3C}" type="parTrans" cxnId="{0BF0A4F9-90DC-4E48-935E-037F98FEA554}">
      <dgm:prSet/>
      <dgm:spPr/>
      <dgm:t>
        <a:bodyPr/>
        <a:lstStyle/>
        <a:p>
          <a:endParaRPr lang="fr-FR"/>
        </a:p>
      </dgm:t>
    </dgm:pt>
    <dgm:pt modelId="{3E985031-0318-452C-BD3E-746EB6D1ED56}" type="sibTrans" cxnId="{0BF0A4F9-90DC-4E48-935E-037F98FEA554}">
      <dgm:prSet/>
      <dgm:spPr/>
      <dgm:t>
        <a:bodyPr/>
        <a:lstStyle/>
        <a:p>
          <a:endParaRPr lang="fr-FR"/>
        </a:p>
      </dgm:t>
    </dgm:pt>
    <dgm:pt modelId="{F7E835CC-0F5E-44FB-B8E7-0171618636F7}">
      <dgm:prSet phldrT="[Texte]"/>
      <dgm:spPr>
        <a:solidFill>
          <a:srgbClr val="FFC000"/>
        </a:solidFill>
      </dgm:spPr>
      <dgm:t>
        <a:bodyPr/>
        <a:lstStyle/>
        <a:p>
          <a:r>
            <a:rPr lang="fr-FR" dirty="0" smtClean="0"/>
            <a:t>Création </a:t>
          </a:r>
        </a:p>
        <a:p>
          <a:r>
            <a:rPr lang="fr-FR" dirty="0" smtClean="0"/>
            <a:t>Parquet national financier</a:t>
          </a:r>
          <a:endParaRPr lang="fr-FR" dirty="0"/>
        </a:p>
      </dgm:t>
    </dgm:pt>
    <dgm:pt modelId="{31F3DFB3-20C4-44E4-96AB-6D9A707E79D8}" type="parTrans" cxnId="{3BDB7A5B-B28F-4855-9C64-98CACD0ED134}">
      <dgm:prSet/>
      <dgm:spPr/>
      <dgm:t>
        <a:bodyPr/>
        <a:lstStyle/>
        <a:p>
          <a:endParaRPr lang="fr-FR"/>
        </a:p>
      </dgm:t>
    </dgm:pt>
    <dgm:pt modelId="{0D963126-D31B-4960-9302-32D2E8090833}" type="sibTrans" cxnId="{3BDB7A5B-B28F-4855-9C64-98CACD0ED134}">
      <dgm:prSet/>
      <dgm:spPr/>
      <dgm:t>
        <a:bodyPr/>
        <a:lstStyle/>
        <a:p>
          <a:endParaRPr lang="fr-FR"/>
        </a:p>
      </dgm:t>
    </dgm:pt>
    <dgm:pt modelId="{A1A3603F-BF01-4648-991C-56AB1CD2FF3E}">
      <dgm:prSet phldrT="[Texte]"/>
      <dgm:spPr>
        <a:solidFill>
          <a:srgbClr val="FFC000"/>
        </a:solidFill>
      </dgm:spPr>
      <dgm:t>
        <a:bodyPr/>
        <a:lstStyle/>
        <a:p>
          <a:r>
            <a:rPr lang="fr-FR" dirty="0" smtClean="0"/>
            <a:t>Loi pour la confiance dans la vie politique</a:t>
          </a:r>
          <a:endParaRPr lang="fr-FR" dirty="0"/>
        </a:p>
      </dgm:t>
    </dgm:pt>
    <dgm:pt modelId="{C0DCD188-4F44-42A4-9409-0445F57679F7}" type="parTrans" cxnId="{857F680D-B820-4F5F-AC2E-81B19048211C}">
      <dgm:prSet/>
      <dgm:spPr/>
      <dgm:t>
        <a:bodyPr/>
        <a:lstStyle/>
        <a:p>
          <a:endParaRPr lang="fr-FR"/>
        </a:p>
      </dgm:t>
    </dgm:pt>
    <dgm:pt modelId="{ECF16FD8-691C-4954-9E1B-DB30A378179A}" type="sibTrans" cxnId="{857F680D-B820-4F5F-AC2E-81B19048211C}">
      <dgm:prSet/>
      <dgm:spPr/>
      <dgm:t>
        <a:bodyPr/>
        <a:lstStyle/>
        <a:p>
          <a:endParaRPr lang="fr-FR"/>
        </a:p>
      </dgm:t>
    </dgm:pt>
    <dgm:pt modelId="{98E18EF7-4920-4B4C-9A6A-16EEF6D5C3AE}" type="pres">
      <dgm:prSet presAssocID="{DE5E789E-62DE-4BCB-9340-227016EDDED4}" presName="Name0" presStyleCnt="0">
        <dgm:presLayoutVars>
          <dgm:dir/>
          <dgm:animLvl val="lvl"/>
          <dgm:resizeHandles val="exact"/>
        </dgm:presLayoutVars>
      </dgm:prSet>
      <dgm:spPr/>
    </dgm:pt>
    <dgm:pt modelId="{F3C1900D-7258-4B63-9463-A982D9F71AFD}" type="pres">
      <dgm:prSet presAssocID="{CABD84AE-5C54-4DA0-8A74-21CC4329F1D7}" presName="parTxOnly" presStyleLbl="node1" presStyleIdx="0" presStyleCnt="7">
        <dgm:presLayoutVars>
          <dgm:chMax val="0"/>
          <dgm:chPref val="0"/>
          <dgm:bulletEnabled val="1"/>
        </dgm:presLayoutVars>
      </dgm:prSet>
      <dgm:spPr/>
      <dgm:t>
        <a:bodyPr/>
        <a:lstStyle/>
        <a:p>
          <a:endParaRPr lang="fr-FR"/>
        </a:p>
      </dgm:t>
    </dgm:pt>
    <dgm:pt modelId="{427F9898-34FE-415F-9EEE-163344CC1DDA}" type="pres">
      <dgm:prSet presAssocID="{5DB15FF3-831A-475F-8E25-B300B256B1BF}" presName="parTxOnlySpace" presStyleCnt="0"/>
      <dgm:spPr/>
    </dgm:pt>
    <dgm:pt modelId="{CBC6C84A-C355-498E-85FA-67F162FED79D}" type="pres">
      <dgm:prSet presAssocID="{C234895B-7EEA-4DAC-BDE5-13505575E53D}" presName="parTxOnly" presStyleLbl="node1" presStyleIdx="1" presStyleCnt="7">
        <dgm:presLayoutVars>
          <dgm:chMax val="0"/>
          <dgm:chPref val="0"/>
          <dgm:bulletEnabled val="1"/>
        </dgm:presLayoutVars>
      </dgm:prSet>
      <dgm:spPr/>
      <dgm:t>
        <a:bodyPr/>
        <a:lstStyle/>
        <a:p>
          <a:endParaRPr lang="fr-FR"/>
        </a:p>
      </dgm:t>
    </dgm:pt>
    <dgm:pt modelId="{F0F7B6BF-41CB-4189-99F3-B4CCCF5C1A4C}" type="pres">
      <dgm:prSet presAssocID="{3E985031-0318-452C-BD3E-746EB6D1ED56}" presName="parTxOnlySpace" presStyleCnt="0"/>
      <dgm:spPr/>
    </dgm:pt>
    <dgm:pt modelId="{EED13B42-912A-4130-B1DA-E92EBC7CD1B9}" type="pres">
      <dgm:prSet presAssocID="{F7E835CC-0F5E-44FB-B8E7-0171618636F7}" presName="parTxOnly" presStyleLbl="node1" presStyleIdx="2" presStyleCnt="7">
        <dgm:presLayoutVars>
          <dgm:chMax val="0"/>
          <dgm:chPref val="0"/>
          <dgm:bulletEnabled val="1"/>
        </dgm:presLayoutVars>
      </dgm:prSet>
      <dgm:spPr/>
      <dgm:t>
        <a:bodyPr/>
        <a:lstStyle/>
        <a:p>
          <a:endParaRPr lang="fr-FR"/>
        </a:p>
      </dgm:t>
    </dgm:pt>
    <dgm:pt modelId="{B534B47F-0B79-456B-9C0F-22CB7100A026}" type="pres">
      <dgm:prSet presAssocID="{0D963126-D31B-4960-9302-32D2E8090833}" presName="parTxOnlySpace" presStyleCnt="0"/>
      <dgm:spPr/>
    </dgm:pt>
    <dgm:pt modelId="{885729E3-7F0E-44C5-A49D-6ADF8EEC058A}" type="pres">
      <dgm:prSet presAssocID="{5A8AB9B7-58F3-4831-A47F-633E279C4341}" presName="parTxOnly" presStyleLbl="node1" presStyleIdx="3" presStyleCnt="7">
        <dgm:presLayoutVars>
          <dgm:chMax val="0"/>
          <dgm:chPref val="0"/>
          <dgm:bulletEnabled val="1"/>
        </dgm:presLayoutVars>
      </dgm:prSet>
      <dgm:spPr/>
      <dgm:t>
        <a:bodyPr/>
        <a:lstStyle/>
        <a:p>
          <a:endParaRPr lang="fr-FR"/>
        </a:p>
      </dgm:t>
    </dgm:pt>
    <dgm:pt modelId="{689D5350-D979-45AC-9733-652EB8948BA8}" type="pres">
      <dgm:prSet presAssocID="{A030FB19-FA6C-4967-8C38-E3E7B5DB9F27}" presName="parTxOnlySpace" presStyleCnt="0"/>
      <dgm:spPr/>
    </dgm:pt>
    <dgm:pt modelId="{5556ABC7-150C-4AE2-9BB4-B45AE4CBDEB2}" type="pres">
      <dgm:prSet presAssocID="{4C5E229A-BD31-4EA1-BCE6-5D991148F8DA}" presName="parTxOnly" presStyleLbl="node1" presStyleIdx="4" presStyleCnt="7">
        <dgm:presLayoutVars>
          <dgm:chMax val="0"/>
          <dgm:chPref val="0"/>
          <dgm:bulletEnabled val="1"/>
        </dgm:presLayoutVars>
      </dgm:prSet>
      <dgm:spPr/>
      <dgm:t>
        <a:bodyPr/>
        <a:lstStyle/>
        <a:p>
          <a:endParaRPr lang="fr-FR"/>
        </a:p>
      </dgm:t>
    </dgm:pt>
    <dgm:pt modelId="{97DFCF42-0D84-4B1A-AE85-CC27EC9C7B86}" type="pres">
      <dgm:prSet presAssocID="{1B59ACA3-F385-476B-BD85-4913F4DDF949}" presName="parTxOnlySpace" presStyleCnt="0"/>
      <dgm:spPr/>
    </dgm:pt>
    <dgm:pt modelId="{EF49AED5-501A-4A8F-9E94-713161DB0E74}" type="pres">
      <dgm:prSet presAssocID="{A1A3603F-BF01-4648-991C-56AB1CD2FF3E}" presName="parTxOnly" presStyleLbl="node1" presStyleIdx="5" presStyleCnt="7">
        <dgm:presLayoutVars>
          <dgm:chMax val="0"/>
          <dgm:chPref val="0"/>
          <dgm:bulletEnabled val="1"/>
        </dgm:presLayoutVars>
      </dgm:prSet>
      <dgm:spPr/>
      <dgm:t>
        <a:bodyPr/>
        <a:lstStyle/>
        <a:p>
          <a:endParaRPr lang="fr-FR"/>
        </a:p>
      </dgm:t>
    </dgm:pt>
    <dgm:pt modelId="{4B988F22-69FB-4FB1-B41B-6108C2804896}" type="pres">
      <dgm:prSet presAssocID="{ECF16FD8-691C-4954-9E1B-DB30A378179A}" presName="parTxOnlySpace" presStyleCnt="0"/>
      <dgm:spPr/>
    </dgm:pt>
    <dgm:pt modelId="{A684E163-EEC0-49C5-A6C9-31235B5CAD52}" type="pres">
      <dgm:prSet presAssocID="{840E5175-DDFB-4F9B-B812-9E4E6881C685}" presName="parTxOnly" presStyleLbl="node1" presStyleIdx="6" presStyleCnt="7">
        <dgm:presLayoutVars>
          <dgm:chMax val="0"/>
          <dgm:chPref val="0"/>
          <dgm:bulletEnabled val="1"/>
        </dgm:presLayoutVars>
      </dgm:prSet>
      <dgm:spPr/>
      <dgm:t>
        <a:bodyPr/>
        <a:lstStyle/>
        <a:p>
          <a:endParaRPr lang="fr-FR"/>
        </a:p>
      </dgm:t>
    </dgm:pt>
  </dgm:ptLst>
  <dgm:cxnLst>
    <dgm:cxn modelId="{A094606A-707D-422A-ACA1-5864DB6F89DB}" type="presOf" srcId="{C234895B-7EEA-4DAC-BDE5-13505575E53D}" destId="{CBC6C84A-C355-498E-85FA-67F162FED79D}" srcOrd="0" destOrd="0" presId="urn:microsoft.com/office/officeart/2005/8/layout/chevron1"/>
    <dgm:cxn modelId="{AAD4045B-FE23-46C4-8808-912F0BB0C680}" srcId="{DE5E789E-62DE-4BCB-9340-227016EDDED4}" destId="{4C5E229A-BD31-4EA1-BCE6-5D991148F8DA}" srcOrd="4" destOrd="0" parTransId="{5AEB14AF-5CBE-44B9-9364-DE86CEB68CDA}" sibTransId="{1B59ACA3-F385-476B-BD85-4913F4DDF949}"/>
    <dgm:cxn modelId="{8DE916F3-7269-42CF-905B-E30BEEA465F0}" type="presOf" srcId="{4C5E229A-BD31-4EA1-BCE6-5D991148F8DA}" destId="{5556ABC7-150C-4AE2-9BB4-B45AE4CBDEB2}" srcOrd="0" destOrd="0" presId="urn:microsoft.com/office/officeart/2005/8/layout/chevron1"/>
    <dgm:cxn modelId="{98D63FE8-E549-4E02-9BAD-E7636FC77E3E}" type="presOf" srcId="{A1A3603F-BF01-4648-991C-56AB1CD2FF3E}" destId="{EF49AED5-501A-4A8F-9E94-713161DB0E74}" srcOrd="0" destOrd="0" presId="urn:microsoft.com/office/officeart/2005/8/layout/chevron1"/>
    <dgm:cxn modelId="{A3A93BEB-48B1-4471-9D85-AAB64AB7F416}" type="presOf" srcId="{CABD84AE-5C54-4DA0-8A74-21CC4329F1D7}" destId="{F3C1900D-7258-4B63-9463-A982D9F71AFD}" srcOrd="0" destOrd="0" presId="urn:microsoft.com/office/officeart/2005/8/layout/chevron1"/>
    <dgm:cxn modelId="{20D691DF-FF2F-48DC-8730-1126D28C6E44}" type="presOf" srcId="{DE5E789E-62DE-4BCB-9340-227016EDDED4}" destId="{98E18EF7-4920-4B4C-9A6A-16EEF6D5C3AE}" srcOrd="0" destOrd="0" presId="urn:microsoft.com/office/officeart/2005/8/layout/chevron1"/>
    <dgm:cxn modelId="{5F706BC7-2D0E-4AE2-8BA1-62F1EEF33589}" srcId="{DE5E789E-62DE-4BCB-9340-227016EDDED4}" destId="{840E5175-DDFB-4F9B-B812-9E4E6881C685}" srcOrd="6" destOrd="0" parTransId="{9B073AF1-67FA-4C81-A00E-5952A3E9B559}" sibTransId="{39692F4C-2F09-45E2-9663-E269F8611FAF}"/>
    <dgm:cxn modelId="{0BF0A4F9-90DC-4E48-935E-037F98FEA554}" srcId="{DE5E789E-62DE-4BCB-9340-227016EDDED4}" destId="{C234895B-7EEA-4DAC-BDE5-13505575E53D}" srcOrd="1" destOrd="0" parTransId="{59992EE0-674E-411A-A2B3-E50C8AFFBA3C}" sibTransId="{3E985031-0318-452C-BD3E-746EB6D1ED56}"/>
    <dgm:cxn modelId="{CF2FCB03-CA44-4F23-8034-A0BCF791DC73}" srcId="{DE5E789E-62DE-4BCB-9340-227016EDDED4}" destId="{5A8AB9B7-58F3-4831-A47F-633E279C4341}" srcOrd="3" destOrd="0" parTransId="{E68B92C2-FF41-4DD6-9E4C-873BE9582603}" sibTransId="{A030FB19-FA6C-4967-8C38-E3E7B5DB9F27}"/>
    <dgm:cxn modelId="{857F680D-B820-4F5F-AC2E-81B19048211C}" srcId="{DE5E789E-62DE-4BCB-9340-227016EDDED4}" destId="{A1A3603F-BF01-4648-991C-56AB1CD2FF3E}" srcOrd="5" destOrd="0" parTransId="{C0DCD188-4F44-42A4-9409-0445F57679F7}" sibTransId="{ECF16FD8-691C-4954-9E1B-DB30A378179A}"/>
    <dgm:cxn modelId="{B2AC3862-DC3C-4029-9913-AFFFCF6B5C96}" type="presOf" srcId="{5A8AB9B7-58F3-4831-A47F-633E279C4341}" destId="{885729E3-7F0E-44C5-A49D-6ADF8EEC058A}" srcOrd="0" destOrd="0" presId="urn:microsoft.com/office/officeart/2005/8/layout/chevron1"/>
    <dgm:cxn modelId="{D323CEB3-DC2C-488C-98A3-06956C06EC5B}" type="presOf" srcId="{F7E835CC-0F5E-44FB-B8E7-0171618636F7}" destId="{EED13B42-912A-4130-B1DA-E92EBC7CD1B9}" srcOrd="0" destOrd="0" presId="urn:microsoft.com/office/officeart/2005/8/layout/chevron1"/>
    <dgm:cxn modelId="{57E19553-A3AE-4F5C-9E5A-B3B7B49591C6}" srcId="{DE5E789E-62DE-4BCB-9340-227016EDDED4}" destId="{CABD84AE-5C54-4DA0-8A74-21CC4329F1D7}" srcOrd="0" destOrd="0" parTransId="{A2D61A6A-6599-435E-A948-106FA0EC6C69}" sibTransId="{5DB15FF3-831A-475F-8E25-B300B256B1BF}"/>
    <dgm:cxn modelId="{3BDB7A5B-B28F-4855-9C64-98CACD0ED134}" srcId="{DE5E789E-62DE-4BCB-9340-227016EDDED4}" destId="{F7E835CC-0F5E-44FB-B8E7-0171618636F7}" srcOrd="2" destOrd="0" parTransId="{31F3DFB3-20C4-44E4-96AB-6D9A707E79D8}" sibTransId="{0D963126-D31B-4960-9302-32D2E8090833}"/>
    <dgm:cxn modelId="{2386AF88-80EF-469A-9136-2DD183D383D6}" type="presOf" srcId="{840E5175-DDFB-4F9B-B812-9E4E6881C685}" destId="{A684E163-EEC0-49C5-A6C9-31235B5CAD52}" srcOrd="0" destOrd="0" presId="urn:microsoft.com/office/officeart/2005/8/layout/chevron1"/>
    <dgm:cxn modelId="{C5DDAB7D-3B6B-45F0-9853-244D1E6C7442}" type="presParOf" srcId="{98E18EF7-4920-4B4C-9A6A-16EEF6D5C3AE}" destId="{F3C1900D-7258-4B63-9463-A982D9F71AFD}" srcOrd="0" destOrd="0" presId="urn:microsoft.com/office/officeart/2005/8/layout/chevron1"/>
    <dgm:cxn modelId="{A056B733-0979-45F5-A557-554FC0F89E36}" type="presParOf" srcId="{98E18EF7-4920-4B4C-9A6A-16EEF6D5C3AE}" destId="{427F9898-34FE-415F-9EEE-163344CC1DDA}" srcOrd="1" destOrd="0" presId="urn:microsoft.com/office/officeart/2005/8/layout/chevron1"/>
    <dgm:cxn modelId="{F1E44C9D-FE67-4CD0-8E3C-595F77BB10E5}" type="presParOf" srcId="{98E18EF7-4920-4B4C-9A6A-16EEF6D5C3AE}" destId="{CBC6C84A-C355-498E-85FA-67F162FED79D}" srcOrd="2" destOrd="0" presId="urn:microsoft.com/office/officeart/2005/8/layout/chevron1"/>
    <dgm:cxn modelId="{0BB69CDD-6B02-419B-AC2D-11C59ACB5881}" type="presParOf" srcId="{98E18EF7-4920-4B4C-9A6A-16EEF6D5C3AE}" destId="{F0F7B6BF-41CB-4189-99F3-B4CCCF5C1A4C}" srcOrd="3" destOrd="0" presId="urn:microsoft.com/office/officeart/2005/8/layout/chevron1"/>
    <dgm:cxn modelId="{3C582DCC-FA4D-4069-872D-3700AF1ED04B}" type="presParOf" srcId="{98E18EF7-4920-4B4C-9A6A-16EEF6D5C3AE}" destId="{EED13B42-912A-4130-B1DA-E92EBC7CD1B9}" srcOrd="4" destOrd="0" presId="urn:microsoft.com/office/officeart/2005/8/layout/chevron1"/>
    <dgm:cxn modelId="{6E06F992-A727-4524-B086-CF9BABCED14B}" type="presParOf" srcId="{98E18EF7-4920-4B4C-9A6A-16EEF6D5C3AE}" destId="{B534B47F-0B79-456B-9C0F-22CB7100A026}" srcOrd="5" destOrd="0" presId="urn:microsoft.com/office/officeart/2005/8/layout/chevron1"/>
    <dgm:cxn modelId="{F905792B-5F8A-4E20-A4C0-BF32D0E1F052}" type="presParOf" srcId="{98E18EF7-4920-4B4C-9A6A-16EEF6D5C3AE}" destId="{885729E3-7F0E-44C5-A49D-6ADF8EEC058A}" srcOrd="6" destOrd="0" presId="urn:microsoft.com/office/officeart/2005/8/layout/chevron1"/>
    <dgm:cxn modelId="{9FBE3019-1586-48FD-8CA0-9DF4B1622A77}" type="presParOf" srcId="{98E18EF7-4920-4B4C-9A6A-16EEF6D5C3AE}" destId="{689D5350-D979-45AC-9733-652EB8948BA8}" srcOrd="7" destOrd="0" presId="urn:microsoft.com/office/officeart/2005/8/layout/chevron1"/>
    <dgm:cxn modelId="{7CC72FE0-1372-49DA-A83B-EB4A85FC65A2}" type="presParOf" srcId="{98E18EF7-4920-4B4C-9A6A-16EEF6D5C3AE}" destId="{5556ABC7-150C-4AE2-9BB4-B45AE4CBDEB2}" srcOrd="8" destOrd="0" presId="urn:microsoft.com/office/officeart/2005/8/layout/chevron1"/>
    <dgm:cxn modelId="{ED0EDA9E-4BF9-4093-938A-2579A219FECD}" type="presParOf" srcId="{98E18EF7-4920-4B4C-9A6A-16EEF6D5C3AE}" destId="{97DFCF42-0D84-4B1A-AE85-CC27EC9C7B86}" srcOrd="9" destOrd="0" presId="urn:microsoft.com/office/officeart/2005/8/layout/chevron1"/>
    <dgm:cxn modelId="{E4E2F03A-4AB8-42EE-998C-C65FAC03B85D}" type="presParOf" srcId="{98E18EF7-4920-4B4C-9A6A-16EEF6D5C3AE}" destId="{EF49AED5-501A-4A8F-9E94-713161DB0E74}" srcOrd="10" destOrd="0" presId="urn:microsoft.com/office/officeart/2005/8/layout/chevron1"/>
    <dgm:cxn modelId="{55E4CF20-4B3C-4278-81BC-D086DF355CD2}" type="presParOf" srcId="{98E18EF7-4920-4B4C-9A6A-16EEF6D5C3AE}" destId="{4B988F22-69FB-4FB1-B41B-6108C2804896}" srcOrd="11" destOrd="0" presId="urn:microsoft.com/office/officeart/2005/8/layout/chevron1"/>
    <dgm:cxn modelId="{51C52847-7716-4D80-95E7-F47A92AF36A6}" type="presParOf" srcId="{98E18EF7-4920-4B4C-9A6A-16EEF6D5C3AE}" destId="{A684E163-EEC0-49C5-A6C9-31235B5CAD52}"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7E5B279-367F-4EEE-831B-92C152607534}"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fr-FR"/>
        </a:p>
      </dgm:t>
    </dgm:pt>
    <dgm:pt modelId="{D39E9674-7082-4925-8AB1-7DB4D22CAFDD}">
      <dgm:prSet phldrT="[Texte]" custT="1"/>
      <dgm:spPr/>
      <dgm:t>
        <a:bodyPr/>
        <a:lstStyle/>
        <a:p>
          <a:r>
            <a:rPr lang="fr-FR" sz="1200" dirty="0" smtClean="0"/>
            <a:t>Appui générique (définition du référentiel)</a:t>
          </a:r>
          <a:endParaRPr lang="fr-FR" sz="1200" dirty="0"/>
        </a:p>
      </dgm:t>
    </dgm:pt>
    <dgm:pt modelId="{0A693588-FBDE-4953-AE60-03AA9E05E4E6}" type="parTrans" cxnId="{191F196D-F940-490D-A36A-626AA8AC8EA9}">
      <dgm:prSet/>
      <dgm:spPr/>
      <dgm:t>
        <a:bodyPr/>
        <a:lstStyle/>
        <a:p>
          <a:endParaRPr lang="fr-FR"/>
        </a:p>
      </dgm:t>
    </dgm:pt>
    <dgm:pt modelId="{5C1D58A1-CC68-49C9-BC31-04641CA76002}" type="sibTrans" cxnId="{191F196D-F940-490D-A36A-626AA8AC8EA9}">
      <dgm:prSet/>
      <dgm:spPr/>
      <dgm:t>
        <a:bodyPr/>
        <a:lstStyle/>
        <a:p>
          <a:endParaRPr lang="fr-FR"/>
        </a:p>
      </dgm:t>
    </dgm:pt>
    <dgm:pt modelId="{24C3A0C6-DC80-4359-858F-C310556685EE}">
      <dgm:prSet phldrT="[Texte]" custT="1"/>
      <dgm:spPr/>
      <dgm:t>
        <a:bodyPr/>
        <a:lstStyle/>
        <a:p>
          <a:r>
            <a:rPr lang="fr-FR" sz="1400" dirty="0" smtClean="0"/>
            <a:t>Recommandations</a:t>
          </a:r>
          <a:endParaRPr lang="fr-FR" sz="1400" dirty="0"/>
        </a:p>
      </dgm:t>
    </dgm:pt>
    <dgm:pt modelId="{A34CE1C5-38A3-486E-9678-20B9A7C1F4C4}" type="parTrans" cxnId="{5304B0D7-5D75-4378-9493-8E1D920AE896}">
      <dgm:prSet/>
      <dgm:spPr/>
      <dgm:t>
        <a:bodyPr/>
        <a:lstStyle/>
        <a:p>
          <a:endParaRPr lang="fr-FR"/>
        </a:p>
      </dgm:t>
    </dgm:pt>
    <dgm:pt modelId="{4232DDF2-7053-4E9F-ACE9-8279842C872F}" type="sibTrans" cxnId="{5304B0D7-5D75-4378-9493-8E1D920AE896}">
      <dgm:prSet/>
      <dgm:spPr/>
      <dgm:t>
        <a:bodyPr/>
        <a:lstStyle/>
        <a:p>
          <a:endParaRPr lang="fr-FR"/>
        </a:p>
      </dgm:t>
    </dgm:pt>
    <dgm:pt modelId="{84D6CA71-ED19-4A4A-8DE1-55021091D7E7}">
      <dgm:prSet phldrT="[Texte]" custT="1"/>
      <dgm:spPr/>
      <dgm:t>
        <a:bodyPr/>
        <a:lstStyle/>
        <a:p>
          <a:r>
            <a:rPr lang="fr-FR" sz="1400" dirty="0" smtClean="0"/>
            <a:t>Guides</a:t>
          </a:r>
          <a:endParaRPr lang="fr-FR" sz="1400" dirty="0"/>
        </a:p>
      </dgm:t>
    </dgm:pt>
    <dgm:pt modelId="{D9DF2835-0571-44AE-918F-0FFAB8E5857C}" type="parTrans" cxnId="{3A0AA4F7-E547-4D60-954C-9BF79C221152}">
      <dgm:prSet/>
      <dgm:spPr/>
      <dgm:t>
        <a:bodyPr/>
        <a:lstStyle/>
        <a:p>
          <a:endParaRPr lang="fr-FR"/>
        </a:p>
      </dgm:t>
    </dgm:pt>
    <dgm:pt modelId="{64E85BE3-452E-4826-894A-C4B346EC4A50}" type="sibTrans" cxnId="{3A0AA4F7-E547-4D60-954C-9BF79C221152}">
      <dgm:prSet/>
      <dgm:spPr/>
      <dgm:t>
        <a:bodyPr/>
        <a:lstStyle/>
        <a:p>
          <a:endParaRPr lang="fr-FR"/>
        </a:p>
      </dgm:t>
    </dgm:pt>
    <dgm:pt modelId="{26D125FB-027B-4778-B2DF-6C06CB72B06B}">
      <dgm:prSet phldrT="[Texte]"/>
      <dgm:spPr/>
      <dgm:t>
        <a:bodyPr/>
        <a:lstStyle/>
        <a:p>
          <a:r>
            <a:rPr lang="fr-FR" dirty="0" smtClean="0"/>
            <a:t>Appui spécifique (groupe d’acteurs)</a:t>
          </a:r>
          <a:endParaRPr lang="fr-FR" dirty="0"/>
        </a:p>
      </dgm:t>
    </dgm:pt>
    <dgm:pt modelId="{ABC59501-882C-4DBA-9868-A667FFA88FDD}" type="parTrans" cxnId="{E84574B4-AA1E-415A-9E61-9776653A7E95}">
      <dgm:prSet/>
      <dgm:spPr/>
      <dgm:t>
        <a:bodyPr/>
        <a:lstStyle/>
        <a:p>
          <a:endParaRPr lang="fr-FR"/>
        </a:p>
      </dgm:t>
    </dgm:pt>
    <dgm:pt modelId="{2C03C969-BB0C-4F3C-8DE0-6B7EEE6C720D}" type="sibTrans" cxnId="{E84574B4-AA1E-415A-9E61-9776653A7E95}">
      <dgm:prSet/>
      <dgm:spPr/>
      <dgm:t>
        <a:bodyPr/>
        <a:lstStyle/>
        <a:p>
          <a:endParaRPr lang="fr-FR"/>
        </a:p>
      </dgm:t>
    </dgm:pt>
    <dgm:pt modelId="{2C46D269-5E9B-4B2D-B352-59DA367D0286}">
      <dgm:prSet phldrT="[Texte]" custT="1"/>
      <dgm:spPr/>
      <dgm:t>
        <a:bodyPr/>
        <a:lstStyle/>
        <a:p>
          <a:r>
            <a:rPr lang="fr-FR" sz="1400" dirty="0" smtClean="0"/>
            <a:t>Sensibilisation</a:t>
          </a:r>
          <a:endParaRPr lang="fr-FR" sz="1400" dirty="0"/>
        </a:p>
      </dgm:t>
    </dgm:pt>
    <dgm:pt modelId="{0B6B1671-D06A-45A2-B426-8FDA27B169DD}" type="parTrans" cxnId="{5986BD02-969E-4031-8C3C-72001AD0CCD0}">
      <dgm:prSet/>
      <dgm:spPr/>
      <dgm:t>
        <a:bodyPr/>
        <a:lstStyle/>
        <a:p>
          <a:endParaRPr lang="fr-FR"/>
        </a:p>
      </dgm:t>
    </dgm:pt>
    <dgm:pt modelId="{AB893480-5798-4BDA-A5EE-B5C00363769D}" type="sibTrans" cxnId="{5986BD02-969E-4031-8C3C-72001AD0CCD0}">
      <dgm:prSet/>
      <dgm:spPr/>
      <dgm:t>
        <a:bodyPr/>
        <a:lstStyle/>
        <a:p>
          <a:endParaRPr lang="fr-FR"/>
        </a:p>
      </dgm:t>
    </dgm:pt>
    <dgm:pt modelId="{0C34502F-207C-4E91-962D-2DC7C86A922A}">
      <dgm:prSet phldrT="[Texte]"/>
      <dgm:spPr/>
      <dgm:t>
        <a:bodyPr/>
        <a:lstStyle/>
        <a:p>
          <a:r>
            <a:rPr lang="fr-FR" dirty="0" smtClean="0"/>
            <a:t>Appui individuel</a:t>
          </a:r>
          <a:endParaRPr lang="fr-FR" dirty="0"/>
        </a:p>
      </dgm:t>
    </dgm:pt>
    <dgm:pt modelId="{28417D95-1417-4DFA-AA59-49CD5A153C2C}" type="parTrans" cxnId="{5CEC860B-1885-47B8-BC14-D3B03DC6C8B2}">
      <dgm:prSet/>
      <dgm:spPr/>
      <dgm:t>
        <a:bodyPr/>
        <a:lstStyle/>
        <a:p>
          <a:endParaRPr lang="fr-FR"/>
        </a:p>
      </dgm:t>
    </dgm:pt>
    <dgm:pt modelId="{B4856395-263F-4DC0-9F99-D8F77F731500}" type="sibTrans" cxnId="{5CEC860B-1885-47B8-BC14-D3B03DC6C8B2}">
      <dgm:prSet/>
      <dgm:spPr/>
      <dgm:t>
        <a:bodyPr/>
        <a:lstStyle/>
        <a:p>
          <a:endParaRPr lang="fr-FR"/>
        </a:p>
      </dgm:t>
    </dgm:pt>
    <dgm:pt modelId="{2AE54416-59D9-4AEF-9970-80BD3A909E32}">
      <dgm:prSet phldrT="[Texte]" custT="1"/>
      <dgm:spPr/>
      <dgm:t>
        <a:bodyPr/>
        <a:lstStyle/>
        <a:p>
          <a:pPr algn="l"/>
          <a:r>
            <a:rPr lang="fr-FR" sz="1400" dirty="0" smtClean="0"/>
            <a:t>Accompagnement</a:t>
          </a:r>
          <a:endParaRPr lang="fr-FR" sz="1400" dirty="0"/>
        </a:p>
      </dgm:t>
    </dgm:pt>
    <dgm:pt modelId="{C28955CC-7562-475E-9D59-E772E69244F8}" type="parTrans" cxnId="{DC38E535-8166-40FC-ADB0-FC98EB72F7E5}">
      <dgm:prSet/>
      <dgm:spPr/>
      <dgm:t>
        <a:bodyPr/>
        <a:lstStyle/>
        <a:p>
          <a:endParaRPr lang="fr-FR"/>
        </a:p>
      </dgm:t>
    </dgm:pt>
    <dgm:pt modelId="{EA31CE39-9EEE-4874-9D9E-A2B742F428B0}" type="sibTrans" cxnId="{DC38E535-8166-40FC-ADB0-FC98EB72F7E5}">
      <dgm:prSet/>
      <dgm:spPr/>
      <dgm:t>
        <a:bodyPr/>
        <a:lstStyle/>
        <a:p>
          <a:endParaRPr lang="fr-FR"/>
        </a:p>
      </dgm:t>
    </dgm:pt>
    <dgm:pt modelId="{D9FD010B-DB1A-44B8-B3B1-C7C97CDBA097}">
      <dgm:prSet phldrT="[Texte]" custT="1"/>
      <dgm:spPr/>
      <dgm:t>
        <a:bodyPr/>
        <a:lstStyle/>
        <a:p>
          <a:pPr algn="l"/>
          <a:r>
            <a:rPr lang="fr-FR" sz="1400" dirty="0" smtClean="0"/>
            <a:t>Saisine technique par une administration ou par un particulier</a:t>
          </a:r>
          <a:endParaRPr lang="fr-FR" sz="1400" dirty="0"/>
        </a:p>
      </dgm:t>
    </dgm:pt>
    <dgm:pt modelId="{A56F1B73-2A0A-4B04-84E4-4D353B13EAD3}" type="parTrans" cxnId="{5E88ABF3-E971-465E-B606-CB1D549CF77B}">
      <dgm:prSet/>
      <dgm:spPr/>
      <dgm:t>
        <a:bodyPr/>
        <a:lstStyle/>
        <a:p>
          <a:endParaRPr lang="fr-FR"/>
        </a:p>
      </dgm:t>
    </dgm:pt>
    <dgm:pt modelId="{22B22A15-5B09-43CF-B051-89071C13FF52}" type="sibTrans" cxnId="{5E88ABF3-E971-465E-B606-CB1D549CF77B}">
      <dgm:prSet/>
      <dgm:spPr/>
      <dgm:t>
        <a:bodyPr/>
        <a:lstStyle/>
        <a:p>
          <a:endParaRPr lang="fr-FR"/>
        </a:p>
      </dgm:t>
    </dgm:pt>
    <dgm:pt modelId="{5742B97C-2A64-42EB-86F0-ECD6F3AF4141}">
      <dgm:prSet phldrT="[Texte]" custT="1"/>
      <dgm:spPr/>
      <dgm:t>
        <a:bodyPr/>
        <a:lstStyle/>
        <a:p>
          <a:r>
            <a:rPr lang="fr-FR" sz="1400" dirty="0" smtClean="0"/>
            <a:t>Formation</a:t>
          </a:r>
          <a:endParaRPr lang="fr-FR" sz="1400" dirty="0"/>
        </a:p>
      </dgm:t>
    </dgm:pt>
    <dgm:pt modelId="{D9133439-60EB-4B0F-B55D-379B6B2D8F46}" type="parTrans" cxnId="{DD3DC6EB-8A07-4A3D-A7E4-38BD1AFEED7E}">
      <dgm:prSet/>
      <dgm:spPr/>
      <dgm:t>
        <a:bodyPr/>
        <a:lstStyle/>
        <a:p>
          <a:endParaRPr lang="fr-FR"/>
        </a:p>
      </dgm:t>
    </dgm:pt>
    <dgm:pt modelId="{852C5249-DEF2-403E-836A-73F7E59579A8}" type="sibTrans" cxnId="{DD3DC6EB-8A07-4A3D-A7E4-38BD1AFEED7E}">
      <dgm:prSet/>
      <dgm:spPr/>
      <dgm:t>
        <a:bodyPr/>
        <a:lstStyle/>
        <a:p>
          <a:endParaRPr lang="fr-FR"/>
        </a:p>
      </dgm:t>
    </dgm:pt>
    <dgm:pt modelId="{4D54ACF7-B346-4CD9-B383-B01EF2E5872E}">
      <dgm:prSet phldrT="[Texte]" custT="1"/>
      <dgm:spPr/>
      <dgm:t>
        <a:bodyPr/>
        <a:lstStyle/>
        <a:p>
          <a:r>
            <a:rPr lang="fr-FR" sz="1400" dirty="0" smtClean="0"/>
            <a:t>Travaux techniques communs</a:t>
          </a:r>
          <a:endParaRPr lang="fr-FR" sz="1400" dirty="0"/>
        </a:p>
      </dgm:t>
    </dgm:pt>
    <dgm:pt modelId="{1CB1E20F-00AE-4660-9D09-A809ED62B6A4}" type="parTrans" cxnId="{86A204B1-88CA-4547-BB31-62A25FBF73A6}">
      <dgm:prSet/>
      <dgm:spPr/>
      <dgm:t>
        <a:bodyPr/>
        <a:lstStyle/>
        <a:p>
          <a:endParaRPr lang="fr-FR"/>
        </a:p>
      </dgm:t>
    </dgm:pt>
    <dgm:pt modelId="{2EEFB8CE-8708-466E-BAAE-3CE3592B6E9C}" type="sibTrans" cxnId="{86A204B1-88CA-4547-BB31-62A25FBF73A6}">
      <dgm:prSet/>
      <dgm:spPr/>
      <dgm:t>
        <a:bodyPr/>
        <a:lstStyle/>
        <a:p>
          <a:endParaRPr lang="fr-FR"/>
        </a:p>
      </dgm:t>
    </dgm:pt>
    <dgm:pt modelId="{C08D3D59-C717-442F-A168-4844D6AC98BA}">
      <dgm:prSet phldrT="[Texte]"/>
      <dgm:spPr/>
      <dgm:t>
        <a:bodyPr/>
        <a:lstStyle/>
        <a:p>
          <a:r>
            <a:rPr lang="fr-FR" dirty="0" smtClean="0"/>
            <a:t>Autres missions</a:t>
          </a:r>
          <a:endParaRPr lang="fr-FR" dirty="0"/>
        </a:p>
      </dgm:t>
    </dgm:pt>
    <dgm:pt modelId="{2CDEED52-A62C-493E-BF73-B99817065ECB}" type="parTrans" cxnId="{60DEB4C0-CFCD-4060-9711-6287EAA2BF78}">
      <dgm:prSet/>
      <dgm:spPr/>
      <dgm:t>
        <a:bodyPr/>
        <a:lstStyle/>
        <a:p>
          <a:endParaRPr lang="fr-FR"/>
        </a:p>
      </dgm:t>
    </dgm:pt>
    <dgm:pt modelId="{6D543152-917C-4DAA-91EE-78C7BFFE0556}" type="sibTrans" cxnId="{60DEB4C0-CFCD-4060-9711-6287EAA2BF78}">
      <dgm:prSet/>
      <dgm:spPr/>
      <dgm:t>
        <a:bodyPr/>
        <a:lstStyle/>
        <a:p>
          <a:endParaRPr lang="fr-FR"/>
        </a:p>
      </dgm:t>
    </dgm:pt>
    <dgm:pt modelId="{C803031A-E889-4299-A748-1DBF0D2568F0}">
      <dgm:prSet phldrT="[Texte]" custT="1"/>
      <dgm:spPr/>
      <dgm:t>
        <a:bodyPr/>
        <a:lstStyle/>
        <a:p>
          <a:pPr algn="l"/>
          <a:r>
            <a:rPr lang="fr-FR" sz="1400" dirty="0" smtClean="0"/>
            <a:t>Coordination administrative (plan pluriannuel)</a:t>
          </a:r>
          <a:endParaRPr lang="fr-FR" sz="1400" dirty="0"/>
        </a:p>
      </dgm:t>
    </dgm:pt>
    <dgm:pt modelId="{B9E5BBAD-6911-4AF0-8225-A77AE57E2A3B}" type="parTrans" cxnId="{2D485F8B-97FC-46AD-ACFD-CF20DA24C7A3}">
      <dgm:prSet/>
      <dgm:spPr/>
      <dgm:t>
        <a:bodyPr/>
        <a:lstStyle/>
        <a:p>
          <a:endParaRPr lang="fr-FR"/>
        </a:p>
      </dgm:t>
    </dgm:pt>
    <dgm:pt modelId="{46262AEA-28ED-4DD7-8BD1-88E65A125CFE}" type="sibTrans" cxnId="{2D485F8B-97FC-46AD-ACFD-CF20DA24C7A3}">
      <dgm:prSet/>
      <dgm:spPr/>
      <dgm:t>
        <a:bodyPr/>
        <a:lstStyle/>
        <a:p>
          <a:endParaRPr lang="fr-FR"/>
        </a:p>
      </dgm:t>
    </dgm:pt>
    <dgm:pt modelId="{297031C7-05BF-40A3-A98B-AE25A3374C4F}">
      <dgm:prSet phldrT="[Texte]" custT="1"/>
      <dgm:spPr/>
      <dgm:t>
        <a:bodyPr/>
        <a:lstStyle/>
        <a:p>
          <a:pPr algn="l"/>
          <a:r>
            <a:rPr lang="fr-FR" sz="1400" dirty="0" smtClean="0"/>
            <a:t>Diffusion de l’information</a:t>
          </a:r>
          <a:endParaRPr lang="fr-FR" sz="1400" dirty="0"/>
        </a:p>
      </dgm:t>
    </dgm:pt>
    <dgm:pt modelId="{8BB79366-625C-47F0-95BD-3111996D6512}" type="parTrans" cxnId="{E8612E6D-31B3-4C85-BF64-AE6AC6818805}">
      <dgm:prSet/>
      <dgm:spPr/>
      <dgm:t>
        <a:bodyPr/>
        <a:lstStyle/>
        <a:p>
          <a:endParaRPr lang="fr-FR"/>
        </a:p>
      </dgm:t>
    </dgm:pt>
    <dgm:pt modelId="{5D7EA4B6-17EA-4240-963D-04605A3CF9B4}" type="sibTrans" cxnId="{E8612E6D-31B3-4C85-BF64-AE6AC6818805}">
      <dgm:prSet/>
      <dgm:spPr/>
      <dgm:t>
        <a:bodyPr/>
        <a:lstStyle/>
        <a:p>
          <a:endParaRPr lang="fr-FR"/>
        </a:p>
      </dgm:t>
    </dgm:pt>
    <dgm:pt modelId="{155E5A1F-6515-40F7-A905-708A6F38B9AD}">
      <dgm:prSet phldrT="[Texte]" custT="1"/>
      <dgm:spPr/>
      <dgm:t>
        <a:bodyPr/>
        <a:lstStyle/>
        <a:p>
          <a:pPr algn="l"/>
          <a:r>
            <a:rPr lang="fr-FR" sz="1400" dirty="0" smtClean="0"/>
            <a:t>Saisine par l’autorité judiciaire</a:t>
          </a:r>
          <a:endParaRPr lang="fr-FR" sz="1400" dirty="0"/>
        </a:p>
      </dgm:t>
    </dgm:pt>
    <dgm:pt modelId="{75980BB9-D305-4740-957E-22D07E804A59}" type="parTrans" cxnId="{32488092-124E-4074-948B-2E87EE6DF7FA}">
      <dgm:prSet/>
      <dgm:spPr/>
      <dgm:t>
        <a:bodyPr/>
        <a:lstStyle/>
        <a:p>
          <a:endParaRPr lang="fr-FR"/>
        </a:p>
      </dgm:t>
    </dgm:pt>
    <dgm:pt modelId="{F0814B76-A166-4549-AFDC-AADFCB6AD035}" type="sibTrans" cxnId="{32488092-124E-4074-948B-2E87EE6DF7FA}">
      <dgm:prSet/>
      <dgm:spPr/>
      <dgm:t>
        <a:bodyPr/>
        <a:lstStyle/>
        <a:p>
          <a:endParaRPr lang="fr-FR"/>
        </a:p>
      </dgm:t>
    </dgm:pt>
    <dgm:pt modelId="{CCB29EA3-AA95-4F24-AF52-77841D29965B}">
      <dgm:prSet phldrT="[Texte]" custT="1"/>
      <dgm:spPr/>
      <dgm:t>
        <a:bodyPr/>
        <a:lstStyle/>
        <a:p>
          <a:pPr algn="l"/>
          <a:r>
            <a:rPr lang="fr-FR" sz="1400" dirty="0" smtClean="0"/>
            <a:t>Coopération internationale</a:t>
          </a:r>
          <a:endParaRPr lang="fr-FR" sz="1400" dirty="0"/>
        </a:p>
      </dgm:t>
    </dgm:pt>
    <dgm:pt modelId="{86F27128-02DD-4849-BDB4-DA0827003D49}" type="parTrans" cxnId="{FB0AA507-F327-479A-A5CB-7F2E897A5846}">
      <dgm:prSet/>
      <dgm:spPr/>
      <dgm:t>
        <a:bodyPr/>
        <a:lstStyle/>
        <a:p>
          <a:endParaRPr lang="fr-FR"/>
        </a:p>
      </dgm:t>
    </dgm:pt>
    <dgm:pt modelId="{7EBD7BC7-21A3-4C0F-8D6B-005ECA10CF57}" type="sibTrans" cxnId="{FB0AA507-F327-479A-A5CB-7F2E897A5846}">
      <dgm:prSet/>
      <dgm:spPr/>
      <dgm:t>
        <a:bodyPr/>
        <a:lstStyle/>
        <a:p>
          <a:endParaRPr lang="fr-FR"/>
        </a:p>
      </dgm:t>
    </dgm:pt>
    <dgm:pt modelId="{E13A4F74-67E0-4428-9C3A-DD645EB4BA8F}" type="pres">
      <dgm:prSet presAssocID="{F7E5B279-367F-4EEE-831B-92C152607534}" presName="composite" presStyleCnt="0">
        <dgm:presLayoutVars>
          <dgm:chMax val="5"/>
          <dgm:dir/>
          <dgm:animLvl val="ctr"/>
          <dgm:resizeHandles val="exact"/>
        </dgm:presLayoutVars>
      </dgm:prSet>
      <dgm:spPr/>
      <dgm:t>
        <a:bodyPr/>
        <a:lstStyle/>
        <a:p>
          <a:endParaRPr lang="fr-FR"/>
        </a:p>
      </dgm:t>
    </dgm:pt>
    <dgm:pt modelId="{FF44D01C-6131-4F5A-B976-09D4C7AAA912}" type="pres">
      <dgm:prSet presAssocID="{F7E5B279-367F-4EEE-831B-92C152607534}" presName="cycle" presStyleCnt="0"/>
      <dgm:spPr/>
    </dgm:pt>
    <dgm:pt modelId="{733028B9-D533-41C0-B1B7-02203518C374}" type="pres">
      <dgm:prSet presAssocID="{F7E5B279-367F-4EEE-831B-92C152607534}" presName="centerShape" presStyleCnt="0"/>
      <dgm:spPr/>
    </dgm:pt>
    <dgm:pt modelId="{B885FD59-48AA-47AD-9CFD-1BACD0DF47EE}" type="pres">
      <dgm:prSet presAssocID="{F7E5B279-367F-4EEE-831B-92C152607534}" presName="connSite" presStyleLbl="node1" presStyleIdx="0" presStyleCnt="5"/>
      <dgm:spPr/>
    </dgm:pt>
    <dgm:pt modelId="{315E1525-2F9C-4945-B988-F4B3596D23F1}" type="pres">
      <dgm:prSet presAssocID="{F7E5B279-367F-4EEE-831B-92C152607534}" presName="visible" presStyleLbl="node1" presStyleIdx="0" presStyleCnt="5"/>
      <dgm: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3479" t="20805" r="13479" b="20805"/>
          </a:stretch>
        </a:blipFill>
      </dgm:spPr>
    </dgm:pt>
    <dgm:pt modelId="{02889A9A-E4CC-4E17-BEB1-1BBE648CE88F}" type="pres">
      <dgm:prSet presAssocID="{0A693588-FBDE-4953-AE60-03AA9E05E4E6}" presName="Name25" presStyleLbl="parChTrans1D1" presStyleIdx="0" presStyleCnt="4"/>
      <dgm:spPr/>
      <dgm:t>
        <a:bodyPr/>
        <a:lstStyle/>
        <a:p>
          <a:endParaRPr lang="fr-FR"/>
        </a:p>
      </dgm:t>
    </dgm:pt>
    <dgm:pt modelId="{9ED399E3-6853-4699-A185-A5D21B8E40DD}" type="pres">
      <dgm:prSet presAssocID="{D39E9674-7082-4925-8AB1-7DB4D22CAFDD}" presName="node" presStyleCnt="0"/>
      <dgm:spPr/>
    </dgm:pt>
    <dgm:pt modelId="{D793655B-40E6-4FA4-98F5-B11C9120D6DC}" type="pres">
      <dgm:prSet presAssocID="{D39E9674-7082-4925-8AB1-7DB4D22CAFDD}" presName="parentNode" presStyleLbl="node1" presStyleIdx="1" presStyleCnt="5">
        <dgm:presLayoutVars>
          <dgm:chMax val="1"/>
          <dgm:bulletEnabled val="1"/>
        </dgm:presLayoutVars>
      </dgm:prSet>
      <dgm:spPr/>
      <dgm:t>
        <a:bodyPr/>
        <a:lstStyle/>
        <a:p>
          <a:endParaRPr lang="fr-FR"/>
        </a:p>
      </dgm:t>
    </dgm:pt>
    <dgm:pt modelId="{A4DB967F-CAB9-4FEC-9004-B2D338F81D44}" type="pres">
      <dgm:prSet presAssocID="{D39E9674-7082-4925-8AB1-7DB4D22CAFDD}" presName="childNode" presStyleLbl="revTx" presStyleIdx="0" presStyleCnt="4">
        <dgm:presLayoutVars>
          <dgm:bulletEnabled val="1"/>
        </dgm:presLayoutVars>
      </dgm:prSet>
      <dgm:spPr/>
      <dgm:t>
        <a:bodyPr/>
        <a:lstStyle/>
        <a:p>
          <a:endParaRPr lang="fr-FR"/>
        </a:p>
      </dgm:t>
    </dgm:pt>
    <dgm:pt modelId="{B307B740-114E-45FB-A10E-2B38BC088E83}" type="pres">
      <dgm:prSet presAssocID="{ABC59501-882C-4DBA-9868-A667FFA88FDD}" presName="Name25" presStyleLbl="parChTrans1D1" presStyleIdx="1" presStyleCnt="4"/>
      <dgm:spPr/>
      <dgm:t>
        <a:bodyPr/>
        <a:lstStyle/>
        <a:p>
          <a:endParaRPr lang="fr-FR"/>
        </a:p>
      </dgm:t>
    </dgm:pt>
    <dgm:pt modelId="{59AD339A-7615-4BF7-BFE8-CA903E87BA9A}" type="pres">
      <dgm:prSet presAssocID="{26D125FB-027B-4778-B2DF-6C06CB72B06B}" presName="node" presStyleCnt="0"/>
      <dgm:spPr/>
    </dgm:pt>
    <dgm:pt modelId="{59EC6005-1229-4997-B123-37069DE94D84}" type="pres">
      <dgm:prSet presAssocID="{26D125FB-027B-4778-B2DF-6C06CB72B06B}" presName="parentNode" presStyleLbl="node1" presStyleIdx="2" presStyleCnt="5" custScaleX="100829" custLinFactNeighborY="-12610">
        <dgm:presLayoutVars>
          <dgm:chMax val="1"/>
          <dgm:bulletEnabled val="1"/>
        </dgm:presLayoutVars>
      </dgm:prSet>
      <dgm:spPr/>
      <dgm:t>
        <a:bodyPr/>
        <a:lstStyle/>
        <a:p>
          <a:endParaRPr lang="fr-FR"/>
        </a:p>
      </dgm:t>
    </dgm:pt>
    <dgm:pt modelId="{A298A47D-7A3B-4851-A58A-24BBF61379CB}" type="pres">
      <dgm:prSet presAssocID="{26D125FB-027B-4778-B2DF-6C06CB72B06B}" presName="childNode" presStyleLbl="revTx" presStyleIdx="1" presStyleCnt="4">
        <dgm:presLayoutVars>
          <dgm:bulletEnabled val="1"/>
        </dgm:presLayoutVars>
      </dgm:prSet>
      <dgm:spPr/>
      <dgm:t>
        <a:bodyPr/>
        <a:lstStyle/>
        <a:p>
          <a:endParaRPr lang="fr-FR"/>
        </a:p>
      </dgm:t>
    </dgm:pt>
    <dgm:pt modelId="{6F8E8966-B848-497A-9A1C-C49EF51BD071}" type="pres">
      <dgm:prSet presAssocID="{28417D95-1417-4DFA-AA59-49CD5A153C2C}" presName="Name25" presStyleLbl="parChTrans1D1" presStyleIdx="2" presStyleCnt="4"/>
      <dgm:spPr/>
      <dgm:t>
        <a:bodyPr/>
        <a:lstStyle/>
        <a:p>
          <a:endParaRPr lang="fr-FR"/>
        </a:p>
      </dgm:t>
    </dgm:pt>
    <dgm:pt modelId="{0F52C069-4BE5-4AB9-8B7E-D19588687412}" type="pres">
      <dgm:prSet presAssocID="{0C34502F-207C-4E91-962D-2DC7C86A922A}" presName="node" presStyleCnt="0"/>
      <dgm:spPr/>
    </dgm:pt>
    <dgm:pt modelId="{FEF12EA4-3CF1-4E82-88F0-AE955EAE9FBA}" type="pres">
      <dgm:prSet presAssocID="{0C34502F-207C-4E91-962D-2DC7C86A922A}" presName="parentNode" presStyleLbl="node1" presStyleIdx="3" presStyleCnt="5" custLinFactNeighborX="-2354" custLinFactNeighborY="-32651">
        <dgm:presLayoutVars>
          <dgm:chMax val="1"/>
          <dgm:bulletEnabled val="1"/>
        </dgm:presLayoutVars>
      </dgm:prSet>
      <dgm:spPr/>
      <dgm:t>
        <a:bodyPr/>
        <a:lstStyle/>
        <a:p>
          <a:endParaRPr lang="fr-FR"/>
        </a:p>
      </dgm:t>
    </dgm:pt>
    <dgm:pt modelId="{BB466D72-FE3C-496D-91D6-20A7CED0F4D9}" type="pres">
      <dgm:prSet presAssocID="{0C34502F-207C-4E91-962D-2DC7C86A922A}" presName="childNode" presStyleLbl="revTx" presStyleIdx="2" presStyleCnt="4">
        <dgm:presLayoutVars>
          <dgm:bulletEnabled val="1"/>
        </dgm:presLayoutVars>
      </dgm:prSet>
      <dgm:spPr/>
      <dgm:t>
        <a:bodyPr/>
        <a:lstStyle/>
        <a:p>
          <a:endParaRPr lang="fr-FR"/>
        </a:p>
      </dgm:t>
    </dgm:pt>
    <dgm:pt modelId="{28294EA8-41C1-48FB-A503-E7B34293927E}" type="pres">
      <dgm:prSet presAssocID="{2CDEED52-A62C-493E-BF73-B99817065ECB}" presName="Name25" presStyleLbl="parChTrans1D1" presStyleIdx="3" presStyleCnt="4"/>
      <dgm:spPr/>
      <dgm:t>
        <a:bodyPr/>
        <a:lstStyle/>
        <a:p>
          <a:endParaRPr lang="fr-FR"/>
        </a:p>
      </dgm:t>
    </dgm:pt>
    <dgm:pt modelId="{C4FE304A-433B-4C97-811F-B5269E33DEF0}" type="pres">
      <dgm:prSet presAssocID="{C08D3D59-C717-442F-A168-4844D6AC98BA}" presName="node" presStyleCnt="0"/>
      <dgm:spPr/>
    </dgm:pt>
    <dgm:pt modelId="{235F39E7-2BDE-4C8F-987C-18992E53A5AB}" type="pres">
      <dgm:prSet presAssocID="{C08D3D59-C717-442F-A168-4844D6AC98BA}" presName="parentNode" presStyleLbl="node1" presStyleIdx="4" presStyleCnt="5" custScaleX="91948" custLinFactNeighborX="-4092" custLinFactNeighborY="-14556">
        <dgm:presLayoutVars>
          <dgm:chMax val="1"/>
          <dgm:bulletEnabled val="1"/>
        </dgm:presLayoutVars>
      </dgm:prSet>
      <dgm:spPr/>
      <dgm:t>
        <a:bodyPr/>
        <a:lstStyle/>
        <a:p>
          <a:endParaRPr lang="fr-FR"/>
        </a:p>
      </dgm:t>
    </dgm:pt>
    <dgm:pt modelId="{A566900C-1D93-4400-9891-6023A8C5948C}" type="pres">
      <dgm:prSet presAssocID="{C08D3D59-C717-442F-A168-4844D6AC98BA}" presName="childNode" presStyleLbl="revTx" presStyleIdx="3" presStyleCnt="4">
        <dgm:presLayoutVars>
          <dgm:bulletEnabled val="1"/>
        </dgm:presLayoutVars>
      </dgm:prSet>
      <dgm:spPr/>
      <dgm:t>
        <a:bodyPr/>
        <a:lstStyle/>
        <a:p>
          <a:endParaRPr lang="fr-FR"/>
        </a:p>
      </dgm:t>
    </dgm:pt>
  </dgm:ptLst>
  <dgm:cxnLst>
    <dgm:cxn modelId="{DF5DF9D2-71B7-446D-B400-D989374E56B5}" type="presOf" srcId="{0A693588-FBDE-4953-AE60-03AA9E05E4E6}" destId="{02889A9A-E4CC-4E17-BEB1-1BBE648CE88F}" srcOrd="0" destOrd="0" presId="urn:microsoft.com/office/officeart/2005/8/layout/radial2"/>
    <dgm:cxn modelId="{61C51685-18B9-495F-8C31-CB7434BC38DA}" type="presOf" srcId="{28417D95-1417-4DFA-AA59-49CD5A153C2C}" destId="{6F8E8966-B848-497A-9A1C-C49EF51BD071}" srcOrd="0" destOrd="0" presId="urn:microsoft.com/office/officeart/2005/8/layout/radial2"/>
    <dgm:cxn modelId="{5E88ABF3-E971-465E-B606-CB1D549CF77B}" srcId="{0C34502F-207C-4E91-962D-2DC7C86A922A}" destId="{D9FD010B-DB1A-44B8-B3B1-C7C97CDBA097}" srcOrd="1" destOrd="0" parTransId="{A56F1B73-2A0A-4B04-84E4-4D353B13EAD3}" sibTransId="{22B22A15-5B09-43CF-B051-89071C13FF52}"/>
    <dgm:cxn modelId="{5986BD02-969E-4031-8C3C-72001AD0CCD0}" srcId="{26D125FB-027B-4778-B2DF-6C06CB72B06B}" destId="{2C46D269-5E9B-4B2D-B352-59DA367D0286}" srcOrd="0" destOrd="0" parTransId="{0B6B1671-D06A-45A2-B426-8FDA27B169DD}" sibTransId="{AB893480-5798-4BDA-A5EE-B5C00363769D}"/>
    <dgm:cxn modelId="{60DEB4C0-CFCD-4060-9711-6287EAA2BF78}" srcId="{F7E5B279-367F-4EEE-831B-92C152607534}" destId="{C08D3D59-C717-442F-A168-4844D6AC98BA}" srcOrd="3" destOrd="0" parTransId="{2CDEED52-A62C-493E-BF73-B99817065ECB}" sibTransId="{6D543152-917C-4DAA-91EE-78C7BFFE0556}"/>
    <dgm:cxn modelId="{DD3DC6EB-8A07-4A3D-A7E4-38BD1AFEED7E}" srcId="{26D125FB-027B-4778-B2DF-6C06CB72B06B}" destId="{5742B97C-2A64-42EB-86F0-ECD6F3AF4141}" srcOrd="1" destOrd="0" parTransId="{D9133439-60EB-4B0F-B55D-379B6B2D8F46}" sibTransId="{852C5249-DEF2-403E-836A-73F7E59579A8}"/>
    <dgm:cxn modelId="{67FC8770-71BA-42F9-B597-1B804C1ACC71}" type="presOf" srcId="{2CDEED52-A62C-493E-BF73-B99817065ECB}" destId="{28294EA8-41C1-48FB-A503-E7B34293927E}" srcOrd="0" destOrd="0" presId="urn:microsoft.com/office/officeart/2005/8/layout/radial2"/>
    <dgm:cxn modelId="{382AB89C-7EA0-46F6-9EE2-ED165238E082}" type="presOf" srcId="{D9FD010B-DB1A-44B8-B3B1-C7C97CDBA097}" destId="{BB466D72-FE3C-496D-91D6-20A7CED0F4D9}" srcOrd="0" destOrd="1" presId="urn:microsoft.com/office/officeart/2005/8/layout/radial2"/>
    <dgm:cxn modelId="{EF55C7B7-80B9-4360-AE4E-5F0CCBB15754}" type="presOf" srcId="{CCB29EA3-AA95-4F24-AF52-77841D29965B}" destId="{A566900C-1D93-4400-9891-6023A8C5948C}" srcOrd="0" destOrd="2" presId="urn:microsoft.com/office/officeart/2005/8/layout/radial2"/>
    <dgm:cxn modelId="{A57E57DD-E46B-4159-9E83-02A37EAB32C8}" type="presOf" srcId="{D39E9674-7082-4925-8AB1-7DB4D22CAFDD}" destId="{D793655B-40E6-4FA4-98F5-B11C9120D6DC}" srcOrd="0" destOrd="0" presId="urn:microsoft.com/office/officeart/2005/8/layout/radial2"/>
    <dgm:cxn modelId="{C88962F8-12F0-490C-AB74-46A139A91E5C}" type="presOf" srcId="{24C3A0C6-DC80-4359-858F-C310556685EE}" destId="{A4DB967F-CAB9-4FEC-9004-B2D338F81D44}" srcOrd="0" destOrd="0" presId="urn:microsoft.com/office/officeart/2005/8/layout/radial2"/>
    <dgm:cxn modelId="{E84574B4-AA1E-415A-9E61-9776653A7E95}" srcId="{F7E5B279-367F-4EEE-831B-92C152607534}" destId="{26D125FB-027B-4778-B2DF-6C06CB72B06B}" srcOrd="1" destOrd="0" parTransId="{ABC59501-882C-4DBA-9868-A667FFA88FDD}" sibTransId="{2C03C969-BB0C-4F3C-8DE0-6B7EEE6C720D}"/>
    <dgm:cxn modelId="{3FEA58F5-029A-4428-B85D-8F18F7FCEAA2}" type="presOf" srcId="{2AE54416-59D9-4AEF-9970-80BD3A909E32}" destId="{BB466D72-FE3C-496D-91D6-20A7CED0F4D9}" srcOrd="0" destOrd="0" presId="urn:microsoft.com/office/officeart/2005/8/layout/radial2"/>
    <dgm:cxn modelId="{5CEC860B-1885-47B8-BC14-D3B03DC6C8B2}" srcId="{F7E5B279-367F-4EEE-831B-92C152607534}" destId="{0C34502F-207C-4E91-962D-2DC7C86A922A}" srcOrd="2" destOrd="0" parTransId="{28417D95-1417-4DFA-AA59-49CD5A153C2C}" sibTransId="{B4856395-263F-4DC0-9F99-D8F77F731500}"/>
    <dgm:cxn modelId="{051B3478-6C40-44DB-8A29-928518FD2134}" type="presOf" srcId="{297031C7-05BF-40A3-A98B-AE25A3374C4F}" destId="{A566900C-1D93-4400-9891-6023A8C5948C}" srcOrd="0" destOrd="1" presId="urn:microsoft.com/office/officeart/2005/8/layout/radial2"/>
    <dgm:cxn modelId="{E8612E6D-31B3-4C85-BF64-AE6AC6818805}" srcId="{C08D3D59-C717-442F-A168-4844D6AC98BA}" destId="{297031C7-05BF-40A3-A98B-AE25A3374C4F}" srcOrd="1" destOrd="0" parTransId="{8BB79366-625C-47F0-95BD-3111996D6512}" sibTransId="{5D7EA4B6-17EA-4240-963D-04605A3CF9B4}"/>
    <dgm:cxn modelId="{5B206AED-32F0-4098-BFC0-ADE1FC6C5DF5}" type="presOf" srcId="{2C46D269-5E9B-4B2D-B352-59DA367D0286}" destId="{A298A47D-7A3B-4851-A58A-24BBF61379CB}" srcOrd="0" destOrd="0" presId="urn:microsoft.com/office/officeart/2005/8/layout/radial2"/>
    <dgm:cxn modelId="{96CF9398-8527-47F1-AC75-22D5400AB19B}" type="presOf" srcId="{26D125FB-027B-4778-B2DF-6C06CB72B06B}" destId="{59EC6005-1229-4997-B123-37069DE94D84}" srcOrd="0" destOrd="0" presId="urn:microsoft.com/office/officeart/2005/8/layout/radial2"/>
    <dgm:cxn modelId="{191F196D-F940-490D-A36A-626AA8AC8EA9}" srcId="{F7E5B279-367F-4EEE-831B-92C152607534}" destId="{D39E9674-7082-4925-8AB1-7DB4D22CAFDD}" srcOrd="0" destOrd="0" parTransId="{0A693588-FBDE-4953-AE60-03AA9E05E4E6}" sibTransId="{5C1D58A1-CC68-49C9-BC31-04641CA76002}"/>
    <dgm:cxn modelId="{0141E0E5-D2C0-450F-B04E-369130768004}" type="presOf" srcId="{4D54ACF7-B346-4CD9-B383-B01EF2E5872E}" destId="{A298A47D-7A3B-4851-A58A-24BBF61379CB}" srcOrd="0" destOrd="2" presId="urn:microsoft.com/office/officeart/2005/8/layout/radial2"/>
    <dgm:cxn modelId="{5304B0D7-5D75-4378-9493-8E1D920AE896}" srcId="{D39E9674-7082-4925-8AB1-7DB4D22CAFDD}" destId="{24C3A0C6-DC80-4359-858F-C310556685EE}" srcOrd="0" destOrd="0" parTransId="{A34CE1C5-38A3-486E-9678-20B9A7C1F4C4}" sibTransId="{4232DDF2-7053-4E9F-ACE9-8279842C872F}"/>
    <dgm:cxn modelId="{2D485F8B-97FC-46AD-ACFD-CF20DA24C7A3}" srcId="{C08D3D59-C717-442F-A168-4844D6AC98BA}" destId="{C803031A-E889-4299-A748-1DBF0D2568F0}" srcOrd="0" destOrd="0" parTransId="{B9E5BBAD-6911-4AF0-8225-A77AE57E2A3B}" sibTransId="{46262AEA-28ED-4DD7-8BD1-88E65A125CFE}"/>
    <dgm:cxn modelId="{DC38E535-8166-40FC-ADB0-FC98EB72F7E5}" srcId="{0C34502F-207C-4E91-962D-2DC7C86A922A}" destId="{2AE54416-59D9-4AEF-9970-80BD3A909E32}" srcOrd="0" destOrd="0" parTransId="{C28955CC-7562-475E-9D59-E772E69244F8}" sibTransId="{EA31CE39-9EEE-4874-9D9E-A2B742F428B0}"/>
    <dgm:cxn modelId="{6D41C354-CA2E-454E-998B-6FE1BAF89871}" type="presOf" srcId="{C08D3D59-C717-442F-A168-4844D6AC98BA}" destId="{235F39E7-2BDE-4C8F-987C-18992E53A5AB}" srcOrd="0" destOrd="0" presId="urn:microsoft.com/office/officeart/2005/8/layout/radial2"/>
    <dgm:cxn modelId="{9B3FA844-CEBD-4EE6-8871-068D227B592A}" type="presOf" srcId="{0C34502F-207C-4E91-962D-2DC7C86A922A}" destId="{FEF12EA4-3CF1-4E82-88F0-AE955EAE9FBA}" srcOrd="0" destOrd="0" presId="urn:microsoft.com/office/officeart/2005/8/layout/radial2"/>
    <dgm:cxn modelId="{5CF8674D-9CD7-4CB7-A156-457EAC554DA4}" type="presOf" srcId="{155E5A1F-6515-40F7-A905-708A6F38B9AD}" destId="{BB466D72-FE3C-496D-91D6-20A7CED0F4D9}" srcOrd="0" destOrd="2" presId="urn:microsoft.com/office/officeart/2005/8/layout/radial2"/>
    <dgm:cxn modelId="{86A204B1-88CA-4547-BB31-62A25FBF73A6}" srcId="{26D125FB-027B-4778-B2DF-6C06CB72B06B}" destId="{4D54ACF7-B346-4CD9-B383-B01EF2E5872E}" srcOrd="2" destOrd="0" parTransId="{1CB1E20F-00AE-4660-9D09-A809ED62B6A4}" sibTransId="{2EEFB8CE-8708-466E-BAAE-3CE3592B6E9C}"/>
    <dgm:cxn modelId="{32488092-124E-4074-948B-2E87EE6DF7FA}" srcId="{0C34502F-207C-4E91-962D-2DC7C86A922A}" destId="{155E5A1F-6515-40F7-A905-708A6F38B9AD}" srcOrd="2" destOrd="0" parTransId="{75980BB9-D305-4740-957E-22D07E804A59}" sibTransId="{F0814B76-A166-4549-AFDC-AADFCB6AD035}"/>
    <dgm:cxn modelId="{E2BFCF14-DAFA-40C3-AF00-5D5158073D5A}" type="presOf" srcId="{C803031A-E889-4299-A748-1DBF0D2568F0}" destId="{A566900C-1D93-4400-9891-6023A8C5948C}" srcOrd="0" destOrd="0" presId="urn:microsoft.com/office/officeart/2005/8/layout/radial2"/>
    <dgm:cxn modelId="{74FE9456-2D1D-48F8-A659-3834D7DC3B38}" type="presOf" srcId="{F7E5B279-367F-4EEE-831B-92C152607534}" destId="{E13A4F74-67E0-4428-9C3A-DD645EB4BA8F}" srcOrd="0" destOrd="0" presId="urn:microsoft.com/office/officeart/2005/8/layout/radial2"/>
    <dgm:cxn modelId="{7D90C129-A801-46E8-B669-1DC52FE5AC03}" type="presOf" srcId="{ABC59501-882C-4DBA-9868-A667FFA88FDD}" destId="{B307B740-114E-45FB-A10E-2B38BC088E83}" srcOrd="0" destOrd="0" presId="urn:microsoft.com/office/officeart/2005/8/layout/radial2"/>
    <dgm:cxn modelId="{989259FE-5428-4E25-989D-006CE7CDA372}" type="presOf" srcId="{5742B97C-2A64-42EB-86F0-ECD6F3AF4141}" destId="{A298A47D-7A3B-4851-A58A-24BBF61379CB}" srcOrd="0" destOrd="1" presId="urn:microsoft.com/office/officeart/2005/8/layout/radial2"/>
    <dgm:cxn modelId="{401CD696-DBF9-4C11-939E-7638B7EE6AD2}" type="presOf" srcId="{84D6CA71-ED19-4A4A-8DE1-55021091D7E7}" destId="{A4DB967F-CAB9-4FEC-9004-B2D338F81D44}" srcOrd="0" destOrd="1" presId="urn:microsoft.com/office/officeart/2005/8/layout/radial2"/>
    <dgm:cxn modelId="{3A0AA4F7-E547-4D60-954C-9BF79C221152}" srcId="{D39E9674-7082-4925-8AB1-7DB4D22CAFDD}" destId="{84D6CA71-ED19-4A4A-8DE1-55021091D7E7}" srcOrd="1" destOrd="0" parTransId="{D9DF2835-0571-44AE-918F-0FFAB8E5857C}" sibTransId="{64E85BE3-452E-4826-894A-C4B346EC4A50}"/>
    <dgm:cxn modelId="{FB0AA507-F327-479A-A5CB-7F2E897A5846}" srcId="{C08D3D59-C717-442F-A168-4844D6AC98BA}" destId="{CCB29EA3-AA95-4F24-AF52-77841D29965B}" srcOrd="2" destOrd="0" parTransId="{86F27128-02DD-4849-BDB4-DA0827003D49}" sibTransId="{7EBD7BC7-21A3-4C0F-8D6B-005ECA10CF57}"/>
    <dgm:cxn modelId="{6945C122-B150-40DF-A9E6-B4D683CFCE2D}" type="presParOf" srcId="{E13A4F74-67E0-4428-9C3A-DD645EB4BA8F}" destId="{FF44D01C-6131-4F5A-B976-09D4C7AAA912}" srcOrd="0" destOrd="0" presId="urn:microsoft.com/office/officeart/2005/8/layout/radial2"/>
    <dgm:cxn modelId="{7A2CE158-15A3-4C28-B641-47B6A2FA0347}" type="presParOf" srcId="{FF44D01C-6131-4F5A-B976-09D4C7AAA912}" destId="{733028B9-D533-41C0-B1B7-02203518C374}" srcOrd="0" destOrd="0" presId="urn:microsoft.com/office/officeart/2005/8/layout/radial2"/>
    <dgm:cxn modelId="{FA8C2383-31CC-4E6B-9B1F-680C4E88F75F}" type="presParOf" srcId="{733028B9-D533-41C0-B1B7-02203518C374}" destId="{B885FD59-48AA-47AD-9CFD-1BACD0DF47EE}" srcOrd="0" destOrd="0" presId="urn:microsoft.com/office/officeart/2005/8/layout/radial2"/>
    <dgm:cxn modelId="{445C86C2-7492-4268-8BFE-A11E2DDE8782}" type="presParOf" srcId="{733028B9-D533-41C0-B1B7-02203518C374}" destId="{315E1525-2F9C-4945-B988-F4B3596D23F1}" srcOrd="1" destOrd="0" presId="urn:microsoft.com/office/officeart/2005/8/layout/radial2"/>
    <dgm:cxn modelId="{F7E2094B-CCB1-43BD-8B25-2832AB90A56F}" type="presParOf" srcId="{FF44D01C-6131-4F5A-B976-09D4C7AAA912}" destId="{02889A9A-E4CC-4E17-BEB1-1BBE648CE88F}" srcOrd="1" destOrd="0" presId="urn:microsoft.com/office/officeart/2005/8/layout/radial2"/>
    <dgm:cxn modelId="{AEA34A44-3E2C-4CF3-8CB6-9FE7341B6ECD}" type="presParOf" srcId="{FF44D01C-6131-4F5A-B976-09D4C7AAA912}" destId="{9ED399E3-6853-4699-A185-A5D21B8E40DD}" srcOrd="2" destOrd="0" presId="urn:microsoft.com/office/officeart/2005/8/layout/radial2"/>
    <dgm:cxn modelId="{A1BAF4D6-EACF-4A3E-8546-9A30185A3424}" type="presParOf" srcId="{9ED399E3-6853-4699-A185-A5D21B8E40DD}" destId="{D793655B-40E6-4FA4-98F5-B11C9120D6DC}" srcOrd="0" destOrd="0" presId="urn:microsoft.com/office/officeart/2005/8/layout/radial2"/>
    <dgm:cxn modelId="{1A97D1B0-E4EB-4906-8A1D-E80556572840}" type="presParOf" srcId="{9ED399E3-6853-4699-A185-A5D21B8E40DD}" destId="{A4DB967F-CAB9-4FEC-9004-B2D338F81D44}" srcOrd="1" destOrd="0" presId="urn:microsoft.com/office/officeart/2005/8/layout/radial2"/>
    <dgm:cxn modelId="{EABBB597-4867-4E6E-8DAE-33BF0A4892AC}" type="presParOf" srcId="{FF44D01C-6131-4F5A-B976-09D4C7AAA912}" destId="{B307B740-114E-45FB-A10E-2B38BC088E83}" srcOrd="3" destOrd="0" presId="urn:microsoft.com/office/officeart/2005/8/layout/radial2"/>
    <dgm:cxn modelId="{5F990B47-6267-465D-94CF-E57EFDB37D74}" type="presParOf" srcId="{FF44D01C-6131-4F5A-B976-09D4C7AAA912}" destId="{59AD339A-7615-4BF7-BFE8-CA903E87BA9A}" srcOrd="4" destOrd="0" presId="urn:microsoft.com/office/officeart/2005/8/layout/radial2"/>
    <dgm:cxn modelId="{A72A62C6-C417-490E-B09D-8A7A3A4A725D}" type="presParOf" srcId="{59AD339A-7615-4BF7-BFE8-CA903E87BA9A}" destId="{59EC6005-1229-4997-B123-37069DE94D84}" srcOrd="0" destOrd="0" presId="urn:microsoft.com/office/officeart/2005/8/layout/radial2"/>
    <dgm:cxn modelId="{6398F1C2-52A1-459C-A13D-B537AF6AB5AA}" type="presParOf" srcId="{59AD339A-7615-4BF7-BFE8-CA903E87BA9A}" destId="{A298A47D-7A3B-4851-A58A-24BBF61379CB}" srcOrd="1" destOrd="0" presId="urn:microsoft.com/office/officeart/2005/8/layout/radial2"/>
    <dgm:cxn modelId="{E99E7804-B896-4018-99CD-9DEE94B26D9D}" type="presParOf" srcId="{FF44D01C-6131-4F5A-B976-09D4C7AAA912}" destId="{6F8E8966-B848-497A-9A1C-C49EF51BD071}" srcOrd="5" destOrd="0" presId="urn:microsoft.com/office/officeart/2005/8/layout/radial2"/>
    <dgm:cxn modelId="{B82F6A16-428F-4F9D-998A-861D510CD386}" type="presParOf" srcId="{FF44D01C-6131-4F5A-B976-09D4C7AAA912}" destId="{0F52C069-4BE5-4AB9-8B7E-D19588687412}" srcOrd="6" destOrd="0" presId="urn:microsoft.com/office/officeart/2005/8/layout/radial2"/>
    <dgm:cxn modelId="{5D6813B4-3E20-4240-BE5B-01EA2E967455}" type="presParOf" srcId="{0F52C069-4BE5-4AB9-8B7E-D19588687412}" destId="{FEF12EA4-3CF1-4E82-88F0-AE955EAE9FBA}" srcOrd="0" destOrd="0" presId="urn:microsoft.com/office/officeart/2005/8/layout/radial2"/>
    <dgm:cxn modelId="{D92400F9-9E5A-4992-9B7C-53759CCC5105}" type="presParOf" srcId="{0F52C069-4BE5-4AB9-8B7E-D19588687412}" destId="{BB466D72-FE3C-496D-91D6-20A7CED0F4D9}" srcOrd="1" destOrd="0" presId="urn:microsoft.com/office/officeart/2005/8/layout/radial2"/>
    <dgm:cxn modelId="{54B68B0C-2BDD-41A4-BEE5-A045B234C9DB}" type="presParOf" srcId="{FF44D01C-6131-4F5A-B976-09D4C7AAA912}" destId="{28294EA8-41C1-48FB-A503-E7B34293927E}" srcOrd="7" destOrd="0" presId="urn:microsoft.com/office/officeart/2005/8/layout/radial2"/>
    <dgm:cxn modelId="{3B3D5F1A-6B87-4A8B-BB8E-FCB1EC29015A}" type="presParOf" srcId="{FF44D01C-6131-4F5A-B976-09D4C7AAA912}" destId="{C4FE304A-433B-4C97-811F-B5269E33DEF0}" srcOrd="8" destOrd="0" presId="urn:microsoft.com/office/officeart/2005/8/layout/radial2"/>
    <dgm:cxn modelId="{31609E46-7167-4882-9A17-7B549AC96D4A}" type="presParOf" srcId="{C4FE304A-433B-4C97-811F-B5269E33DEF0}" destId="{235F39E7-2BDE-4C8F-987C-18992E53A5AB}" srcOrd="0" destOrd="0" presId="urn:microsoft.com/office/officeart/2005/8/layout/radial2"/>
    <dgm:cxn modelId="{49194A5C-1761-40AB-99AB-5923B142FD8B}" type="presParOf" srcId="{C4FE304A-433B-4C97-811F-B5269E33DEF0}" destId="{A566900C-1D93-4400-9891-6023A8C5948C}"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4756426-2F86-4F69-9B0D-2DACCB221D5D}" type="doc">
      <dgm:prSet loTypeId="urn:microsoft.com/office/officeart/2005/8/layout/hList1" loCatId="list" qsTypeId="urn:microsoft.com/office/officeart/2005/8/quickstyle/simple1" qsCatId="simple" csTypeId="urn:microsoft.com/office/officeart/2005/8/colors/accent2_3" csCatId="accent2" phldr="1"/>
      <dgm:spPr/>
      <dgm:t>
        <a:bodyPr/>
        <a:lstStyle/>
        <a:p>
          <a:endParaRPr lang="fr-FR"/>
        </a:p>
      </dgm:t>
    </dgm:pt>
    <dgm:pt modelId="{FC69C131-F82B-460B-A797-FD90B17513B5}">
      <dgm:prSet phldrT="[Texte]" custT="1"/>
      <dgm:spPr>
        <a:solidFill>
          <a:schemeClr val="accent1">
            <a:lumMod val="75000"/>
          </a:schemeClr>
        </a:solidFill>
      </dgm:spPr>
      <dgm:t>
        <a:bodyPr/>
        <a:lstStyle/>
        <a:p>
          <a:r>
            <a:rPr lang="fr-FR" sz="1800" b="1" dirty="0" smtClean="0">
              <a:latin typeface="+mj-lt"/>
            </a:rPr>
            <a:t>Contrôle des grandes sociétés et EPIC</a:t>
          </a:r>
          <a:endParaRPr lang="fr-FR" sz="1800" b="0" dirty="0" smtClean="0">
            <a:latin typeface="+mj-lt"/>
          </a:endParaRPr>
        </a:p>
        <a:p>
          <a:r>
            <a:rPr lang="fr-FR" sz="1600" b="0" dirty="0" smtClean="0">
              <a:latin typeface="+mj-lt"/>
            </a:rPr>
            <a:t>  </a:t>
          </a:r>
          <a:r>
            <a:rPr lang="fr-FR" sz="1400" dirty="0" smtClean="0">
              <a:latin typeface="+mj-lt"/>
            </a:rPr>
            <a:t>Mesures de prévention et de détection des </a:t>
          </a:r>
          <a:r>
            <a:rPr lang="fr-FR" sz="1400" b="1" dirty="0" smtClean="0">
              <a:latin typeface="+mj-lt"/>
            </a:rPr>
            <a:t>faits de corruption ou de trafic d’influence </a:t>
          </a:r>
        </a:p>
        <a:p>
          <a:r>
            <a:rPr lang="fr-FR" sz="1400" b="1" dirty="0" smtClean="0">
              <a:latin typeface="+mj-lt"/>
            </a:rPr>
            <a:t>(art. 17)</a:t>
          </a:r>
          <a:endParaRPr lang="fr-FR" sz="1400" dirty="0">
            <a:latin typeface="+mj-lt"/>
          </a:endParaRPr>
        </a:p>
      </dgm:t>
    </dgm:pt>
    <dgm:pt modelId="{198ECDD4-4222-4ED0-B467-6515AEC94803}" type="parTrans" cxnId="{DA50D305-A222-4557-AA66-CC9ADBC86978}">
      <dgm:prSet/>
      <dgm:spPr/>
      <dgm:t>
        <a:bodyPr/>
        <a:lstStyle/>
        <a:p>
          <a:endParaRPr lang="fr-FR"/>
        </a:p>
      </dgm:t>
    </dgm:pt>
    <dgm:pt modelId="{4A21E87A-2865-464B-85B4-908E0FD6432C}" type="sibTrans" cxnId="{DA50D305-A222-4557-AA66-CC9ADBC86978}">
      <dgm:prSet/>
      <dgm:spPr/>
      <dgm:t>
        <a:bodyPr/>
        <a:lstStyle/>
        <a:p>
          <a:endParaRPr lang="fr-FR"/>
        </a:p>
      </dgm:t>
    </dgm:pt>
    <dgm:pt modelId="{2FAAC308-BDB6-4D16-B9B5-F8DC976C4FA4}">
      <dgm:prSet phldrT="[Texte]" custT="1"/>
      <dgm:spPr>
        <a:solidFill>
          <a:schemeClr val="accent1">
            <a:lumMod val="60000"/>
            <a:lumOff val="40000"/>
            <a:alpha val="90000"/>
          </a:schemeClr>
        </a:solidFill>
      </dgm:spPr>
      <dgm:t>
        <a:bodyPr/>
        <a:lstStyle/>
        <a:p>
          <a:pPr algn="ctr"/>
          <a:r>
            <a:rPr lang="fr-FR" sz="1600" b="1" dirty="0" smtClean="0">
              <a:latin typeface="+mj-lt"/>
            </a:rPr>
            <a:t>Objet du contrôle</a:t>
          </a:r>
          <a:endParaRPr lang="fr-FR" sz="1600" dirty="0">
            <a:latin typeface="+mj-lt"/>
          </a:endParaRPr>
        </a:p>
      </dgm:t>
    </dgm:pt>
    <dgm:pt modelId="{2E496F56-24F2-4F8F-B5EC-2639249AD9A5}" type="parTrans" cxnId="{F8DBE249-492D-479A-AE73-B13FA44CF735}">
      <dgm:prSet/>
      <dgm:spPr/>
      <dgm:t>
        <a:bodyPr/>
        <a:lstStyle/>
        <a:p>
          <a:endParaRPr lang="fr-FR"/>
        </a:p>
      </dgm:t>
    </dgm:pt>
    <dgm:pt modelId="{A4049FDF-6B44-4D58-8FCF-478B36C53EA0}" type="sibTrans" cxnId="{F8DBE249-492D-479A-AE73-B13FA44CF735}">
      <dgm:prSet/>
      <dgm:spPr/>
      <dgm:t>
        <a:bodyPr/>
        <a:lstStyle/>
        <a:p>
          <a:endParaRPr lang="fr-FR"/>
        </a:p>
      </dgm:t>
    </dgm:pt>
    <dgm:pt modelId="{9382D4AC-0EFF-4F7C-A08A-A90B17870986}">
      <dgm:prSet custT="1"/>
      <dgm:spPr>
        <a:solidFill>
          <a:schemeClr val="accent1">
            <a:lumMod val="60000"/>
            <a:lumOff val="40000"/>
            <a:alpha val="90000"/>
          </a:schemeClr>
        </a:solidFill>
      </dgm:spPr>
      <dgm:t>
        <a:bodyPr/>
        <a:lstStyle/>
        <a:p>
          <a:r>
            <a:rPr lang="fr-FR" sz="1600" b="1" dirty="0" smtClean="0">
              <a:latin typeface="+mj-lt"/>
            </a:rPr>
            <a:t>Qualité et efficacité des procédures mises en œuvre pour prévenir et détecter ces faits.</a:t>
          </a:r>
          <a:endParaRPr lang="fr-FR" sz="1600" b="1" dirty="0">
            <a:latin typeface="+mj-lt"/>
          </a:endParaRPr>
        </a:p>
      </dgm:t>
    </dgm:pt>
    <dgm:pt modelId="{E38D76CA-2FBE-4582-A869-FA0F4A0FCE01}" type="parTrans" cxnId="{B6918C62-1557-4A81-ABFC-AB02F28E5B99}">
      <dgm:prSet/>
      <dgm:spPr/>
      <dgm:t>
        <a:bodyPr/>
        <a:lstStyle/>
        <a:p>
          <a:endParaRPr lang="fr-FR"/>
        </a:p>
      </dgm:t>
    </dgm:pt>
    <dgm:pt modelId="{D6786284-A24A-40D6-A548-5EE4F7A5757F}" type="sibTrans" cxnId="{B6918C62-1557-4A81-ABFC-AB02F28E5B99}">
      <dgm:prSet/>
      <dgm:spPr/>
      <dgm:t>
        <a:bodyPr/>
        <a:lstStyle/>
        <a:p>
          <a:endParaRPr lang="fr-FR"/>
        </a:p>
      </dgm:t>
    </dgm:pt>
    <dgm:pt modelId="{337D382D-4E9A-4014-A888-D75FC4FBBDAD}">
      <dgm:prSet phldrT="[Texte]" custT="1"/>
      <dgm:spPr>
        <a:solidFill>
          <a:schemeClr val="accent1">
            <a:lumMod val="75000"/>
          </a:schemeClr>
        </a:solidFill>
      </dgm:spPr>
      <dgm: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1800" b="1" dirty="0" smtClean="0">
              <a:latin typeface="+mj-lt"/>
            </a:rPr>
            <a:t>Contrôle des acteurs publics</a:t>
          </a:r>
          <a:r>
            <a:rPr lang="fr-FR" sz="1800" b="0" dirty="0" smtClean="0">
              <a:latin typeface="+mj-lt"/>
            </a:rPr>
            <a:t> </a:t>
          </a:r>
        </a:p>
        <a:p>
          <a:pPr lvl="0" algn="ctr" defTabSz="1911350">
            <a:lnSpc>
              <a:spcPct val="90000"/>
            </a:lnSpc>
            <a:spcBef>
              <a:spcPct val="0"/>
            </a:spcBef>
            <a:spcAft>
              <a:spcPct val="35000"/>
            </a:spcAft>
          </a:pPr>
          <a:r>
            <a:rPr lang="fr-FR" sz="1400" dirty="0" smtClean="0">
              <a:latin typeface="+mj-lt"/>
            </a:rPr>
            <a:t>Mesures de prévention et de détection les </a:t>
          </a:r>
          <a:r>
            <a:rPr lang="fr-FR" sz="1400" b="1" dirty="0" smtClean="0">
              <a:latin typeface="+mj-lt"/>
            </a:rPr>
            <a:t>faits de corruption, de trafic d’influence, de concussion, de prise illégale d’intérêts, de détournement de fonds publics et de favoritisme (art. 3-3)</a:t>
          </a:r>
          <a:endParaRPr lang="fr-FR" sz="1400" dirty="0"/>
        </a:p>
      </dgm:t>
    </dgm:pt>
    <dgm:pt modelId="{8B95ECBD-8435-4E7B-87DC-8AF9A7D5C5DE}" type="parTrans" cxnId="{47E5F943-A1A7-47E2-AFF9-7EDD915CB2AA}">
      <dgm:prSet/>
      <dgm:spPr/>
      <dgm:t>
        <a:bodyPr/>
        <a:lstStyle/>
        <a:p>
          <a:endParaRPr lang="fr-FR"/>
        </a:p>
      </dgm:t>
    </dgm:pt>
    <dgm:pt modelId="{C97B63D7-A5B3-4DB6-AFEC-BA397ACFAA13}" type="sibTrans" cxnId="{47E5F943-A1A7-47E2-AFF9-7EDD915CB2AA}">
      <dgm:prSet/>
      <dgm:spPr/>
      <dgm:t>
        <a:bodyPr/>
        <a:lstStyle/>
        <a:p>
          <a:endParaRPr lang="fr-FR"/>
        </a:p>
      </dgm:t>
    </dgm:pt>
    <dgm:pt modelId="{06B77338-7214-46BB-B77C-92A2EE2395EA}">
      <dgm:prSet phldrT="[Texte]" custT="1"/>
      <dgm:spPr>
        <a:solidFill>
          <a:schemeClr val="accent1">
            <a:lumMod val="60000"/>
            <a:lumOff val="40000"/>
          </a:schemeClr>
        </a:solidFill>
      </dgm:spPr>
      <dgm:t>
        <a:bodyPr/>
        <a:lstStyle/>
        <a:p>
          <a:pPr algn="ctr"/>
          <a:r>
            <a:rPr lang="fr-FR" sz="1600" b="1" dirty="0" smtClean="0">
              <a:latin typeface="+mj-lt"/>
            </a:rPr>
            <a:t>Objet du contrôle</a:t>
          </a:r>
          <a:endParaRPr lang="fr-FR" sz="1600" b="1" dirty="0">
            <a:latin typeface="+mj-lt"/>
          </a:endParaRPr>
        </a:p>
      </dgm:t>
    </dgm:pt>
    <dgm:pt modelId="{67982732-5403-4C28-B39C-6546722C239E}" type="parTrans" cxnId="{38C0FCFB-1922-47B0-8EFD-BADA6D81A187}">
      <dgm:prSet/>
      <dgm:spPr/>
      <dgm:t>
        <a:bodyPr/>
        <a:lstStyle/>
        <a:p>
          <a:endParaRPr lang="fr-FR"/>
        </a:p>
      </dgm:t>
    </dgm:pt>
    <dgm:pt modelId="{02D3C3BA-F1EA-4FA8-94DA-517270C2343C}" type="sibTrans" cxnId="{38C0FCFB-1922-47B0-8EFD-BADA6D81A187}">
      <dgm:prSet/>
      <dgm:spPr/>
      <dgm:t>
        <a:bodyPr/>
        <a:lstStyle/>
        <a:p>
          <a:endParaRPr lang="fr-FR"/>
        </a:p>
      </dgm:t>
    </dgm:pt>
    <dgm:pt modelId="{45BF6FEA-9522-4CC6-BD1F-C75F2BD503AB}">
      <dgm:prSet custT="1"/>
      <dgm:spPr>
        <a:solidFill>
          <a:schemeClr val="accent1">
            <a:lumMod val="60000"/>
            <a:lumOff val="40000"/>
          </a:schemeClr>
        </a:solidFill>
      </dgm:spPr>
      <dgm:t>
        <a:bodyPr/>
        <a:lstStyle/>
        <a:p>
          <a:pPr algn="l"/>
          <a:r>
            <a:rPr lang="fr-FR" sz="1600" b="1" dirty="0" smtClean="0">
              <a:latin typeface="+mj-lt"/>
            </a:rPr>
            <a:t>Un dispositif de contrôle et d’évaluation interne des mesures mises en œuvre</a:t>
          </a:r>
          <a:endParaRPr lang="fr-FR" sz="1600" b="1" dirty="0">
            <a:latin typeface="+mj-lt"/>
          </a:endParaRPr>
        </a:p>
      </dgm:t>
    </dgm:pt>
    <dgm:pt modelId="{8D4CB195-3E71-4A7D-AB19-89AE917BB853}" type="sibTrans" cxnId="{F3657EBD-D3EC-4082-9CB5-784A72D9463F}">
      <dgm:prSet/>
      <dgm:spPr/>
      <dgm:t>
        <a:bodyPr/>
        <a:lstStyle/>
        <a:p>
          <a:endParaRPr lang="fr-FR"/>
        </a:p>
      </dgm:t>
    </dgm:pt>
    <dgm:pt modelId="{778B0D22-91EC-4BEE-9249-2AAF4D05F374}" type="parTrans" cxnId="{F3657EBD-D3EC-4082-9CB5-784A72D9463F}">
      <dgm:prSet/>
      <dgm:spPr/>
      <dgm:t>
        <a:bodyPr/>
        <a:lstStyle/>
        <a:p>
          <a:endParaRPr lang="fr-FR"/>
        </a:p>
      </dgm:t>
    </dgm:pt>
    <dgm:pt modelId="{4B89E6B0-DEB0-42E7-B15E-F200B7311172}">
      <dgm:prSet custT="1"/>
      <dgm:spPr>
        <a:solidFill>
          <a:schemeClr val="accent1">
            <a:lumMod val="60000"/>
            <a:lumOff val="40000"/>
          </a:schemeClr>
        </a:solidFill>
      </dgm:spPr>
      <dgm:t>
        <a:bodyPr/>
        <a:lstStyle/>
        <a:p>
          <a:pPr algn="l"/>
          <a:r>
            <a:rPr lang="fr-FR" sz="1600" b="1" dirty="0" smtClean="0">
              <a:latin typeface="+mj-lt"/>
            </a:rPr>
            <a:t>Un régime disciplinaire </a:t>
          </a:r>
        </a:p>
      </dgm:t>
    </dgm:pt>
    <dgm:pt modelId="{5DBB0F96-ACA0-44B5-B373-AC65F2416F54}" type="sibTrans" cxnId="{FCDED740-7A34-4B55-B85D-F78DA627A276}">
      <dgm:prSet/>
      <dgm:spPr/>
      <dgm:t>
        <a:bodyPr/>
        <a:lstStyle/>
        <a:p>
          <a:endParaRPr lang="fr-FR"/>
        </a:p>
      </dgm:t>
    </dgm:pt>
    <dgm:pt modelId="{3D3B621F-D11C-48EE-B708-36BB9FBB7508}" type="parTrans" cxnId="{FCDED740-7A34-4B55-B85D-F78DA627A276}">
      <dgm:prSet/>
      <dgm:spPr/>
      <dgm:t>
        <a:bodyPr/>
        <a:lstStyle/>
        <a:p>
          <a:endParaRPr lang="fr-FR"/>
        </a:p>
      </dgm:t>
    </dgm:pt>
    <dgm:pt modelId="{42E814FA-0FD4-4FB7-B428-34A650711D77}">
      <dgm:prSet custT="1"/>
      <dgm:spPr>
        <a:solidFill>
          <a:schemeClr val="accent1">
            <a:lumMod val="60000"/>
            <a:lumOff val="40000"/>
          </a:schemeClr>
        </a:solidFill>
      </dgm:spPr>
      <dgm:t>
        <a:bodyPr/>
        <a:lstStyle/>
        <a:p>
          <a:pPr algn="l"/>
          <a:r>
            <a:rPr lang="fr-FR" sz="1600" b="1" dirty="0" smtClean="0">
              <a:latin typeface="+mj-lt"/>
            </a:rPr>
            <a:t>Un dispositif de formation </a:t>
          </a:r>
        </a:p>
      </dgm:t>
    </dgm:pt>
    <dgm:pt modelId="{F616E908-8172-4852-8247-D5735BBDF7D5}" type="sibTrans" cxnId="{3E46ADE9-4656-4921-9E72-25FBC1A326A4}">
      <dgm:prSet/>
      <dgm:spPr/>
      <dgm:t>
        <a:bodyPr/>
        <a:lstStyle/>
        <a:p>
          <a:endParaRPr lang="fr-FR"/>
        </a:p>
      </dgm:t>
    </dgm:pt>
    <dgm:pt modelId="{4ED9E518-B549-40FE-BEC1-0C6E0CF00E61}" type="parTrans" cxnId="{3E46ADE9-4656-4921-9E72-25FBC1A326A4}">
      <dgm:prSet/>
      <dgm:spPr/>
      <dgm:t>
        <a:bodyPr/>
        <a:lstStyle/>
        <a:p>
          <a:endParaRPr lang="fr-FR"/>
        </a:p>
      </dgm:t>
    </dgm:pt>
    <dgm:pt modelId="{70ED17B6-A479-4F3E-B944-FF11C668B00D}">
      <dgm:prSet custT="1"/>
      <dgm:spPr>
        <a:solidFill>
          <a:schemeClr val="accent1">
            <a:lumMod val="60000"/>
            <a:lumOff val="40000"/>
          </a:schemeClr>
        </a:solidFill>
      </dgm:spPr>
      <dgm:t>
        <a:bodyPr/>
        <a:lstStyle/>
        <a:p>
          <a:pPr algn="l"/>
          <a:r>
            <a:rPr lang="fr-FR" sz="1600" b="1" dirty="0" smtClean="0">
              <a:latin typeface="+mj-lt"/>
            </a:rPr>
            <a:t>Des procédures de contrôles comptables, internes ou externes,</a:t>
          </a:r>
        </a:p>
      </dgm:t>
    </dgm:pt>
    <dgm:pt modelId="{C6945BDD-3E21-446B-8332-3CEF02A5B615}" type="sibTrans" cxnId="{1E7CC26C-03DF-4E5B-B974-504C5B970CEA}">
      <dgm:prSet/>
      <dgm:spPr/>
      <dgm:t>
        <a:bodyPr/>
        <a:lstStyle/>
        <a:p>
          <a:endParaRPr lang="fr-FR"/>
        </a:p>
      </dgm:t>
    </dgm:pt>
    <dgm:pt modelId="{5D66C88C-47E0-4FE0-8DA9-9B4AF480724A}" type="parTrans" cxnId="{1E7CC26C-03DF-4E5B-B974-504C5B970CEA}">
      <dgm:prSet/>
      <dgm:spPr/>
      <dgm:t>
        <a:bodyPr/>
        <a:lstStyle/>
        <a:p>
          <a:endParaRPr lang="fr-FR"/>
        </a:p>
      </dgm:t>
    </dgm:pt>
    <dgm:pt modelId="{C8EE7A4E-6B95-4389-B346-83633CE3631D}">
      <dgm:prSet custT="1"/>
      <dgm:spPr>
        <a:solidFill>
          <a:schemeClr val="accent1">
            <a:lumMod val="60000"/>
            <a:lumOff val="40000"/>
          </a:schemeClr>
        </a:solidFill>
      </dgm:spPr>
      <dgm:t>
        <a:bodyPr/>
        <a:lstStyle/>
        <a:p>
          <a:pPr algn="l"/>
          <a:r>
            <a:rPr lang="fr-FR" sz="1600" b="1" dirty="0" smtClean="0">
              <a:latin typeface="+mj-lt"/>
            </a:rPr>
            <a:t>Des procédures d’évaluation des tiers</a:t>
          </a:r>
          <a:endParaRPr lang="fr-FR" sz="1600" b="1" dirty="0">
            <a:latin typeface="+mj-lt"/>
          </a:endParaRPr>
        </a:p>
      </dgm:t>
    </dgm:pt>
    <dgm:pt modelId="{11E8CED5-85E5-438F-8778-94DA2B54ECA0}" type="sibTrans" cxnId="{623F17F2-8B12-4332-8DC9-446ED636FCB3}">
      <dgm:prSet/>
      <dgm:spPr/>
      <dgm:t>
        <a:bodyPr/>
        <a:lstStyle/>
        <a:p>
          <a:endParaRPr lang="fr-FR"/>
        </a:p>
      </dgm:t>
    </dgm:pt>
    <dgm:pt modelId="{B3EE384B-4B4B-46D6-9B2D-8944DAEF6217}" type="parTrans" cxnId="{623F17F2-8B12-4332-8DC9-446ED636FCB3}">
      <dgm:prSet/>
      <dgm:spPr/>
      <dgm:t>
        <a:bodyPr/>
        <a:lstStyle/>
        <a:p>
          <a:endParaRPr lang="fr-FR"/>
        </a:p>
      </dgm:t>
    </dgm:pt>
    <dgm:pt modelId="{BA8065AF-A771-4151-8021-63F651986AE1}">
      <dgm:prSet custT="1"/>
      <dgm:spPr>
        <a:solidFill>
          <a:schemeClr val="accent1">
            <a:lumMod val="60000"/>
            <a:lumOff val="40000"/>
          </a:schemeClr>
        </a:solidFill>
      </dgm:spPr>
      <dgm:t>
        <a:bodyPr/>
        <a:lstStyle/>
        <a:p>
          <a:pPr algn="l"/>
          <a:r>
            <a:rPr lang="fr-FR" sz="1600" b="1" dirty="0" smtClean="0">
              <a:latin typeface="+mj-lt"/>
            </a:rPr>
            <a:t>Une cartographie des risques </a:t>
          </a:r>
        </a:p>
      </dgm:t>
    </dgm:pt>
    <dgm:pt modelId="{982F01F0-5F86-461B-A318-9784E0A919EA}" type="sibTrans" cxnId="{4910B645-EB0C-41DD-82B5-77CDA7C0FF4F}">
      <dgm:prSet/>
      <dgm:spPr/>
      <dgm:t>
        <a:bodyPr/>
        <a:lstStyle/>
        <a:p>
          <a:endParaRPr lang="fr-FR"/>
        </a:p>
      </dgm:t>
    </dgm:pt>
    <dgm:pt modelId="{0EFC3C58-533D-4DD1-B9AB-51C669CF1D6A}" type="parTrans" cxnId="{4910B645-EB0C-41DD-82B5-77CDA7C0FF4F}">
      <dgm:prSet/>
      <dgm:spPr/>
      <dgm:t>
        <a:bodyPr/>
        <a:lstStyle/>
        <a:p>
          <a:endParaRPr lang="fr-FR"/>
        </a:p>
      </dgm:t>
    </dgm:pt>
    <dgm:pt modelId="{84436D25-DF90-401F-B5B2-BC04A2548EDD}">
      <dgm:prSet custT="1"/>
      <dgm:spPr>
        <a:solidFill>
          <a:schemeClr val="accent1">
            <a:lumMod val="60000"/>
            <a:lumOff val="40000"/>
          </a:schemeClr>
        </a:solidFill>
      </dgm:spPr>
      <dgm:t>
        <a:bodyPr/>
        <a:lstStyle/>
        <a:p>
          <a:pPr algn="l"/>
          <a:r>
            <a:rPr lang="fr-FR" sz="1600" b="1" dirty="0" smtClean="0">
              <a:latin typeface="+mj-lt"/>
            </a:rPr>
            <a:t>Un dispositif d’alerte interne </a:t>
          </a:r>
        </a:p>
      </dgm:t>
    </dgm:pt>
    <dgm:pt modelId="{BB04B80E-149D-4B54-928D-5BC7E66C5413}" type="sibTrans" cxnId="{F7A70527-2643-4238-B9CB-2754D01E1B61}">
      <dgm:prSet/>
      <dgm:spPr/>
      <dgm:t>
        <a:bodyPr/>
        <a:lstStyle/>
        <a:p>
          <a:endParaRPr lang="fr-FR"/>
        </a:p>
      </dgm:t>
    </dgm:pt>
    <dgm:pt modelId="{75CC89D6-0CCF-4DBF-BDCE-D89366A746C3}" type="parTrans" cxnId="{F7A70527-2643-4238-B9CB-2754D01E1B61}">
      <dgm:prSet/>
      <dgm:spPr/>
      <dgm:t>
        <a:bodyPr/>
        <a:lstStyle/>
        <a:p>
          <a:endParaRPr lang="fr-FR"/>
        </a:p>
      </dgm:t>
    </dgm:pt>
    <dgm:pt modelId="{2CD5BB5E-F48E-4BE6-B5FE-3BAF1DA5FDBA}">
      <dgm:prSet phldrT="[Texte]" custT="1"/>
      <dgm:spPr>
        <a:solidFill>
          <a:schemeClr val="accent1">
            <a:lumMod val="60000"/>
            <a:lumOff val="40000"/>
          </a:schemeClr>
        </a:solidFill>
      </dgm:spPr>
      <dgm:t>
        <a:bodyPr/>
        <a:lstStyle/>
        <a:p>
          <a:pPr algn="l"/>
          <a:r>
            <a:rPr lang="fr-FR" sz="1600" b="1" dirty="0" smtClean="0">
              <a:latin typeface="+mj-lt"/>
            </a:rPr>
            <a:t>Un code de conduite </a:t>
          </a:r>
          <a:endParaRPr lang="fr-FR" sz="1600" b="1" dirty="0">
            <a:latin typeface="+mj-lt"/>
          </a:endParaRPr>
        </a:p>
      </dgm:t>
    </dgm:pt>
    <dgm:pt modelId="{EEC92877-9553-47D5-B790-C9E5FFD812A8}" type="parTrans" cxnId="{9CCD0427-B7D2-4B07-80EF-219DDC9B8A35}">
      <dgm:prSet/>
      <dgm:spPr/>
      <dgm:t>
        <a:bodyPr/>
        <a:lstStyle/>
        <a:p>
          <a:endParaRPr lang="fr-FR"/>
        </a:p>
      </dgm:t>
    </dgm:pt>
    <dgm:pt modelId="{C8D8D2E2-C05B-4607-A7B9-B568CC38BAED}" type="sibTrans" cxnId="{9CCD0427-B7D2-4B07-80EF-219DDC9B8A35}">
      <dgm:prSet/>
      <dgm:spPr/>
      <dgm:t>
        <a:bodyPr/>
        <a:lstStyle/>
        <a:p>
          <a:endParaRPr lang="fr-FR"/>
        </a:p>
      </dgm:t>
    </dgm:pt>
    <dgm:pt modelId="{CA832CD6-4DF0-4A6D-9E60-09885E9AB954}" type="pres">
      <dgm:prSet presAssocID="{B4756426-2F86-4F69-9B0D-2DACCB221D5D}" presName="Name0" presStyleCnt="0">
        <dgm:presLayoutVars>
          <dgm:dir/>
          <dgm:animLvl val="lvl"/>
          <dgm:resizeHandles val="exact"/>
        </dgm:presLayoutVars>
      </dgm:prSet>
      <dgm:spPr/>
      <dgm:t>
        <a:bodyPr/>
        <a:lstStyle/>
        <a:p>
          <a:endParaRPr lang="fr-FR"/>
        </a:p>
      </dgm:t>
    </dgm:pt>
    <dgm:pt modelId="{339190D4-EBC2-455E-9158-B8DDAB6CA918}" type="pres">
      <dgm:prSet presAssocID="{FC69C131-F82B-460B-A797-FD90B17513B5}" presName="composite" presStyleCnt="0"/>
      <dgm:spPr/>
    </dgm:pt>
    <dgm:pt modelId="{BFA4EFB8-AF8C-41EB-9C9D-E8434BEFD4E8}" type="pres">
      <dgm:prSet presAssocID="{FC69C131-F82B-460B-A797-FD90B17513B5}" presName="parTx" presStyleLbl="alignNode1" presStyleIdx="0" presStyleCnt="2" custLinFactNeighborX="-654" custLinFactNeighborY="695">
        <dgm:presLayoutVars>
          <dgm:chMax val="0"/>
          <dgm:chPref val="0"/>
          <dgm:bulletEnabled val="1"/>
        </dgm:presLayoutVars>
      </dgm:prSet>
      <dgm:spPr/>
      <dgm:t>
        <a:bodyPr/>
        <a:lstStyle/>
        <a:p>
          <a:endParaRPr lang="fr-FR"/>
        </a:p>
      </dgm:t>
    </dgm:pt>
    <dgm:pt modelId="{03C04280-AFFC-4217-A996-F0F69B7E7AF6}" type="pres">
      <dgm:prSet presAssocID="{FC69C131-F82B-460B-A797-FD90B17513B5}" presName="desTx" presStyleLbl="alignAccFollowNode1" presStyleIdx="0" presStyleCnt="2" custScaleY="97120">
        <dgm:presLayoutVars>
          <dgm:bulletEnabled val="1"/>
        </dgm:presLayoutVars>
      </dgm:prSet>
      <dgm:spPr/>
      <dgm:t>
        <a:bodyPr/>
        <a:lstStyle/>
        <a:p>
          <a:endParaRPr lang="fr-FR"/>
        </a:p>
      </dgm:t>
    </dgm:pt>
    <dgm:pt modelId="{103F8C06-ACD2-48D2-93FA-0C626092DDE7}" type="pres">
      <dgm:prSet presAssocID="{4A21E87A-2865-464B-85B4-908E0FD6432C}" presName="space" presStyleCnt="0"/>
      <dgm:spPr/>
    </dgm:pt>
    <dgm:pt modelId="{5FC09160-6097-4BFC-99B9-A4225731EF35}" type="pres">
      <dgm:prSet presAssocID="{337D382D-4E9A-4014-A888-D75FC4FBBDAD}" presName="composite" presStyleCnt="0"/>
      <dgm:spPr/>
    </dgm:pt>
    <dgm:pt modelId="{C8DA798D-5F3B-4985-9504-6432CC5F9153}" type="pres">
      <dgm:prSet presAssocID="{337D382D-4E9A-4014-A888-D75FC4FBBDAD}" presName="parTx" presStyleLbl="alignNode1" presStyleIdx="1" presStyleCnt="2">
        <dgm:presLayoutVars>
          <dgm:chMax val="0"/>
          <dgm:chPref val="0"/>
          <dgm:bulletEnabled val="1"/>
        </dgm:presLayoutVars>
      </dgm:prSet>
      <dgm:spPr/>
      <dgm:t>
        <a:bodyPr/>
        <a:lstStyle/>
        <a:p>
          <a:endParaRPr lang="fr-FR"/>
        </a:p>
      </dgm:t>
    </dgm:pt>
    <dgm:pt modelId="{023C7F13-2ACE-4513-B48C-98F70D19539B}" type="pres">
      <dgm:prSet presAssocID="{337D382D-4E9A-4014-A888-D75FC4FBBDAD}" presName="desTx" presStyleLbl="alignAccFollowNode1" presStyleIdx="1" presStyleCnt="2">
        <dgm:presLayoutVars>
          <dgm:bulletEnabled val="1"/>
        </dgm:presLayoutVars>
      </dgm:prSet>
      <dgm:spPr/>
      <dgm:t>
        <a:bodyPr/>
        <a:lstStyle/>
        <a:p>
          <a:endParaRPr lang="fr-FR"/>
        </a:p>
      </dgm:t>
    </dgm:pt>
  </dgm:ptLst>
  <dgm:cxnLst>
    <dgm:cxn modelId="{DA50D305-A222-4557-AA66-CC9ADBC86978}" srcId="{B4756426-2F86-4F69-9B0D-2DACCB221D5D}" destId="{FC69C131-F82B-460B-A797-FD90B17513B5}" srcOrd="0" destOrd="0" parTransId="{198ECDD4-4222-4ED0-B467-6515AEC94803}" sibTransId="{4A21E87A-2865-464B-85B4-908E0FD6432C}"/>
    <dgm:cxn modelId="{42F11610-47CF-4065-800E-249D22575B87}" type="presOf" srcId="{9382D4AC-0EFF-4F7C-A08A-A90B17870986}" destId="{023C7F13-2ACE-4513-B48C-98F70D19539B}" srcOrd="0" destOrd="1" presId="urn:microsoft.com/office/officeart/2005/8/layout/hList1"/>
    <dgm:cxn modelId="{38C0FCFB-1922-47B0-8EFD-BADA6D81A187}" srcId="{FC69C131-F82B-460B-A797-FD90B17513B5}" destId="{06B77338-7214-46BB-B77C-92A2EE2395EA}" srcOrd="0" destOrd="0" parTransId="{67982732-5403-4C28-B39C-6546722C239E}" sibTransId="{02D3C3BA-F1EA-4FA8-94DA-517270C2343C}"/>
    <dgm:cxn modelId="{5FA33313-DF05-443A-985B-C6D5842B5369}" type="presOf" srcId="{B4756426-2F86-4F69-9B0D-2DACCB221D5D}" destId="{CA832CD6-4DF0-4A6D-9E60-09885E9AB954}" srcOrd="0" destOrd="0" presId="urn:microsoft.com/office/officeart/2005/8/layout/hList1"/>
    <dgm:cxn modelId="{A3C07805-6401-4EC3-973E-AFFEF70103AF}" type="presOf" srcId="{70ED17B6-A479-4F3E-B944-FF11C668B00D}" destId="{03C04280-AFFC-4217-A996-F0F69B7E7AF6}" srcOrd="0" destOrd="5" presId="urn:microsoft.com/office/officeart/2005/8/layout/hList1"/>
    <dgm:cxn modelId="{F3657EBD-D3EC-4082-9CB5-784A72D9463F}" srcId="{FC69C131-F82B-460B-A797-FD90B17513B5}" destId="{45BF6FEA-9522-4CC6-BD1F-C75F2BD503AB}" srcOrd="8" destOrd="0" parTransId="{778B0D22-91EC-4BEE-9249-2AAF4D05F374}" sibTransId="{8D4CB195-3E71-4A7D-AB19-89AE917BB853}"/>
    <dgm:cxn modelId="{16A294B1-DBF9-487E-8BFA-37892DDA3E8D}" type="presOf" srcId="{06B77338-7214-46BB-B77C-92A2EE2395EA}" destId="{03C04280-AFFC-4217-A996-F0F69B7E7AF6}" srcOrd="0" destOrd="0" presId="urn:microsoft.com/office/officeart/2005/8/layout/hList1"/>
    <dgm:cxn modelId="{3E46ADE9-4656-4921-9E72-25FBC1A326A4}" srcId="{FC69C131-F82B-460B-A797-FD90B17513B5}" destId="{42E814FA-0FD4-4FB7-B428-34A650711D77}" srcOrd="6" destOrd="0" parTransId="{4ED9E518-B549-40FE-BEC1-0C6E0CF00E61}" sibTransId="{F616E908-8172-4852-8247-D5735BBDF7D5}"/>
    <dgm:cxn modelId="{B6918C62-1557-4A81-ABFC-AB02F28E5B99}" srcId="{337D382D-4E9A-4014-A888-D75FC4FBBDAD}" destId="{9382D4AC-0EFF-4F7C-A08A-A90B17870986}" srcOrd="1" destOrd="0" parTransId="{E38D76CA-2FBE-4582-A869-FA0F4A0FCE01}" sibTransId="{D6786284-A24A-40D6-A548-5EE4F7A5757F}"/>
    <dgm:cxn modelId="{01A2A690-E0E1-49FB-96FE-84E7D62B7EC2}" type="presOf" srcId="{84436D25-DF90-401F-B5B2-BC04A2548EDD}" destId="{03C04280-AFFC-4217-A996-F0F69B7E7AF6}" srcOrd="0" destOrd="2" presId="urn:microsoft.com/office/officeart/2005/8/layout/hList1"/>
    <dgm:cxn modelId="{47E5F943-A1A7-47E2-AFF9-7EDD915CB2AA}" srcId="{B4756426-2F86-4F69-9B0D-2DACCB221D5D}" destId="{337D382D-4E9A-4014-A888-D75FC4FBBDAD}" srcOrd="1" destOrd="0" parTransId="{8B95ECBD-8435-4E7B-87DC-8AF9A7D5C5DE}" sibTransId="{C97B63D7-A5B3-4DB6-AFEC-BA397ACFAA13}"/>
    <dgm:cxn modelId="{BABA5EEE-DD76-4B91-A264-E7D26F3DCBBB}" type="presOf" srcId="{45BF6FEA-9522-4CC6-BD1F-C75F2BD503AB}" destId="{03C04280-AFFC-4217-A996-F0F69B7E7AF6}" srcOrd="0" destOrd="8" presId="urn:microsoft.com/office/officeart/2005/8/layout/hList1"/>
    <dgm:cxn modelId="{E42120BA-F892-4BB0-9679-1EC52EA8A47C}" type="presOf" srcId="{BA8065AF-A771-4151-8021-63F651986AE1}" destId="{03C04280-AFFC-4217-A996-F0F69B7E7AF6}" srcOrd="0" destOrd="3" presId="urn:microsoft.com/office/officeart/2005/8/layout/hList1"/>
    <dgm:cxn modelId="{F8DBE249-492D-479A-AE73-B13FA44CF735}" srcId="{337D382D-4E9A-4014-A888-D75FC4FBBDAD}" destId="{2FAAC308-BDB6-4D16-B9B5-F8DC976C4FA4}" srcOrd="0" destOrd="0" parTransId="{2E496F56-24F2-4F8F-B5EC-2639249AD9A5}" sibTransId="{A4049FDF-6B44-4D58-8FCF-478B36C53EA0}"/>
    <dgm:cxn modelId="{9CCD0427-B7D2-4B07-80EF-219DDC9B8A35}" srcId="{FC69C131-F82B-460B-A797-FD90B17513B5}" destId="{2CD5BB5E-F48E-4BE6-B5FE-3BAF1DA5FDBA}" srcOrd="1" destOrd="0" parTransId="{EEC92877-9553-47D5-B790-C9E5FFD812A8}" sibTransId="{C8D8D2E2-C05B-4607-A7B9-B568CC38BAED}"/>
    <dgm:cxn modelId="{A4D8E364-B4F1-4931-B7E7-24FBC4261DD2}" type="presOf" srcId="{2CD5BB5E-F48E-4BE6-B5FE-3BAF1DA5FDBA}" destId="{03C04280-AFFC-4217-A996-F0F69B7E7AF6}" srcOrd="0" destOrd="1" presId="urn:microsoft.com/office/officeart/2005/8/layout/hList1"/>
    <dgm:cxn modelId="{F7A70527-2643-4238-B9CB-2754D01E1B61}" srcId="{FC69C131-F82B-460B-A797-FD90B17513B5}" destId="{84436D25-DF90-401F-B5B2-BC04A2548EDD}" srcOrd="2" destOrd="0" parTransId="{75CC89D6-0CCF-4DBF-BDCE-D89366A746C3}" sibTransId="{BB04B80E-149D-4B54-928D-5BC7E66C5413}"/>
    <dgm:cxn modelId="{4910B645-EB0C-41DD-82B5-77CDA7C0FF4F}" srcId="{FC69C131-F82B-460B-A797-FD90B17513B5}" destId="{BA8065AF-A771-4151-8021-63F651986AE1}" srcOrd="3" destOrd="0" parTransId="{0EFC3C58-533D-4DD1-B9AB-51C669CF1D6A}" sibTransId="{982F01F0-5F86-461B-A318-9784E0A919EA}"/>
    <dgm:cxn modelId="{FBAA032F-7A71-4B0A-A6F2-D2B9B467CD20}" type="presOf" srcId="{2FAAC308-BDB6-4D16-B9B5-F8DC976C4FA4}" destId="{023C7F13-2ACE-4513-B48C-98F70D19539B}" srcOrd="0" destOrd="0" presId="urn:microsoft.com/office/officeart/2005/8/layout/hList1"/>
    <dgm:cxn modelId="{9F972A3B-0DCA-40E0-A700-62DC480624A7}" type="presOf" srcId="{337D382D-4E9A-4014-A888-D75FC4FBBDAD}" destId="{C8DA798D-5F3B-4985-9504-6432CC5F9153}" srcOrd="0" destOrd="0" presId="urn:microsoft.com/office/officeart/2005/8/layout/hList1"/>
    <dgm:cxn modelId="{782520E0-33D1-48E1-9A04-F5D943154169}" type="presOf" srcId="{FC69C131-F82B-460B-A797-FD90B17513B5}" destId="{BFA4EFB8-AF8C-41EB-9C9D-E8434BEFD4E8}" srcOrd="0" destOrd="0" presId="urn:microsoft.com/office/officeart/2005/8/layout/hList1"/>
    <dgm:cxn modelId="{FCDED740-7A34-4B55-B85D-F78DA627A276}" srcId="{FC69C131-F82B-460B-A797-FD90B17513B5}" destId="{4B89E6B0-DEB0-42E7-B15E-F200B7311172}" srcOrd="7" destOrd="0" parTransId="{3D3B621F-D11C-48EE-B708-36BB9FBB7508}" sibTransId="{5DBB0F96-ACA0-44B5-B373-AC65F2416F54}"/>
    <dgm:cxn modelId="{7C7BD05F-8572-4DCA-8BD8-B1B62BC25AF2}" type="presOf" srcId="{C8EE7A4E-6B95-4389-B346-83633CE3631D}" destId="{03C04280-AFFC-4217-A996-F0F69B7E7AF6}" srcOrd="0" destOrd="4" presId="urn:microsoft.com/office/officeart/2005/8/layout/hList1"/>
    <dgm:cxn modelId="{37F563FF-3183-446F-B160-794D3D4732D5}" type="presOf" srcId="{4B89E6B0-DEB0-42E7-B15E-F200B7311172}" destId="{03C04280-AFFC-4217-A996-F0F69B7E7AF6}" srcOrd="0" destOrd="7" presId="urn:microsoft.com/office/officeart/2005/8/layout/hList1"/>
    <dgm:cxn modelId="{50D95CE4-CBC1-4177-ABA0-D68A5DB00A35}" type="presOf" srcId="{42E814FA-0FD4-4FB7-B428-34A650711D77}" destId="{03C04280-AFFC-4217-A996-F0F69B7E7AF6}" srcOrd="0" destOrd="6" presId="urn:microsoft.com/office/officeart/2005/8/layout/hList1"/>
    <dgm:cxn modelId="{1E7CC26C-03DF-4E5B-B974-504C5B970CEA}" srcId="{FC69C131-F82B-460B-A797-FD90B17513B5}" destId="{70ED17B6-A479-4F3E-B944-FF11C668B00D}" srcOrd="5" destOrd="0" parTransId="{5D66C88C-47E0-4FE0-8DA9-9B4AF480724A}" sibTransId="{C6945BDD-3E21-446B-8332-3CEF02A5B615}"/>
    <dgm:cxn modelId="{623F17F2-8B12-4332-8DC9-446ED636FCB3}" srcId="{FC69C131-F82B-460B-A797-FD90B17513B5}" destId="{C8EE7A4E-6B95-4389-B346-83633CE3631D}" srcOrd="4" destOrd="0" parTransId="{B3EE384B-4B4B-46D6-9B2D-8944DAEF6217}" sibTransId="{11E8CED5-85E5-438F-8778-94DA2B54ECA0}"/>
    <dgm:cxn modelId="{FDC16F44-6B67-48D1-939F-3DBC4A92953A}" type="presParOf" srcId="{CA832CD6-4DF0-4A6D-9E60-09885E9AB954}" destId="{339190D4-EBC2-455E-9158-B8DDAB6CA918}" srcOrd="0" destOrd="0" presId="urn:microsoft.com/office/officeart/2005/8/layout/hList1"/>
    <dgm:cxn modelId="{7F854C8B-9360-4D91-9DC3-5A12AEACA344}" type="presParOf" srcId="{339190D4-EBC2-455E-9158-B8DDAB6CA918}" destId="{BFA4EFB8-AF8C-41EB-9C9D-E8434BEFD4E8}" srcOrd="0" destOrd="0" presId="urn:microsoft.com/office/officeart/2005/8/layout/hList1"/>
    <dgm:cxn modelId="{7F63D4EB-5CC8-4411-99EE-79448E5E61C1}" type="presParOf" srcId="{339190D4-EBC2-455E-9158-B8DDAB6CA918}" destId="{03C04280-AFFC-4217-A996-F0F69B7E7AF6}" srcOrd="1" destOrd="0" presId="urn:microsoft.com/office/officeart/2005/8/layout/hList1"/>
    <dgm:cxn modelId="{2D7C4797-3FFB-4186-AABD-0DFF5A4343B4}" type="presParOf" srcId="{CA832CD6-4DF0-4A6D-9E60-09885E9AB954}" destId="{103F8C06-ACD2-48D2-93FA-0C626092DDE7}" srcOrd="1" destOrd="0" presId="urn:microsoft.com/office/officeart/2005/8/layout/hList1"/>
    <dgm:cxn modelId="{0B9AFB97-37E4-45F0-8350-BA1D9CB02F6E}" type="presParOf" srcId="{CA832CD6-4DF0-4A6D-9E60-09885E9AB954}" destId="{5FC09160-6097-4BFC-99B9-A4225731EF35}" srcOrd="2" destOrd="0" presId="urn:microsoft.com/office/officeart/2005/8/layout/hList1"/>
    <dgm:cxn modelId="{36DB521E-5170-4192-94EB-11FC7925E083}" type="presParOf" srcId="{5FC09160-6097-4BFC-99B9-A4225731EF35}" destId="{C8DA798D-5F3B-4985-9504-6432CC5F9153}" srcOrd="0" destOrd="0" presId="urn:microsoft.com/office/officeart/2005/8/layout/hList1"/>
    <dgm:cxn modelId="{9C8D3E59-A7B1-4A4D-843E-7F2F83087A76}" type="presParOf" srcId="{5FC09160-6097-4BFC-99B9-A4225731EF35}" destId="{023C7F13-2ACE-4513-B48C-98F70D19539B}"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AFBEE-5107-4792-A7CC-5489925F75EF}">
      <dsp:nvSpPr>
        <dsp:cNvPr id="0" name=""/>
        <dsp:cNvSpPr/>
      </dsp:nvSpPr>
      <dsp:spPr>
        <a:xfrm rot="10800000">
          <a:off x="1865230" y="754"/>
          <a:ext cx="6841520" cy="567962"/>
        </a:xfrm>
        <a:prstGeom prst="homePlate">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456" tIns="68580" rIns="128016" bIns="68580" numCol="1" spcCol="1270" anchor="ctr" anchorCtr="0">
          <a:noAutofit/>
        </a:bodyPr>
        <a:lstStyle/>
        <a:p>
          <a:pPr lvl="0" algn="ctr" defTabSz="800100">
            <a:lnSpc>
              <a:spcPct val="90000"/>
            </a:lnSpc>
            <a:spcBef>
              <a:spcPct val="0"/>
            </a:spcBef>
            <a:spcAft>
              <a:spcPct val="35000"/>
            </a:spcAft>
          </a:pPr>
          <a:r>
            <a:rPr lang="fr-FR" sz="1800" b="0" kern="1200" dirty="0" smtClean="0">
              <a:solidFill>
                <a:schemeClr val="tx1"/>
              </a:solidFill>
            </a:rPr>
            <a:t>78% des Français interrogés jugent la corruption inacceptable et ils sont 67% à considérer qu’elle existe en France (UE : 68%)</a:t>
          </a:r>
          <a:endParaRPr lang="fr-FR" sz="1800" b="0" kern="1200" dirty="0">
            <a:solidFill>
              <a:schemeClr val="tx1"/>
            </a:solidFill>
          </a:endParaRPr>
        </a:p>
      </dsp:txBody>
      <dsp:txXfrm rot="10800000">
        <a:off x="2007220" y="754"/>
        <a:ext cx="6699530" cy="567962"/>
      </dsp:txXfrm>
    </dsp:sp>
    <dsp:sp modelId="{B395960D-86BD-4EA5-B460-80F667A76F20}">
      <dsp:nvSpPr>
        <dsp:cNvPr id="0" name=""/>
        <dsp:cNvSpPr/>
      </dsp:nvSpPr>
      <dsp:spPr>
        <a:xfrm>
          <a:off x="1581249" y="754"/>
          <a:ext cx="567962" cy="567962"/>
        </a:xfrm>
        <a:prstGeom prst="ellipse">
          <a:avLst/>
        </a:prstGeom>
        <a:blipFill rotWithShape="1">
          <a:blip xmlns:r="http://schemas.openxmlformats.org/officeDocument/2006/relationships" r:embed="rId1"/>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7F7CE8-6976-45AC-84B0-12AAFFDF5884}">
      <dsp:nvSpPr>
        <dsp:cNvPr id="0" name=""/>
        <dsp:cNvSpPr/>
      </dsp:nvSpPr>
      <dsp:spPr>
        <a:xfrm rot="10800000">
          <a:off x="1865230" y="738258"/>
          <a:ext cx="6841520" cy="567962"/>
        </a:xfrm>
        <a:prstGeom prst="homePlate">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456" tIns="68580" rIns="128016" bIns="68580" numCol="1" spcCol="1270" anchor="ctr" anchorCtr="0">
          <a:noAutofit/>
        </a:bodyPr>
        <a:lstStyle/>
        <a:p>
          <a:pPr lvl="0" algn="ctr" defTabSz="800100">
            <a:lnSpc>
              <a:spcPct val="90000"/>
            </a:lnSpc>
            <a:spcBef>
              <a:spcPct val="0"/>
            </a:spcBef>
            <a:spcAft>
              <a:spcPct val="35000"/>
            </a:spcAft>
          </a:pPr>
          <a:r>
            <a:rPr lang="fr-FR" sz="1800" b="0" kern="1200" dirty="0" smtClean="0">
              <a:solidFill>
                <a:schemeClr val="tx1"/>
              </a:solidFill>
            </a:rPr>
            <a:t>68 % des Français interrogés considère que la corruption existe  parmi le personnel politique (contre 56% des Européens). </a:t>
          </a:r>
          <a:endParaRPr lang="fr-FR" sz="1800" b="0" kern="1200" dirty="0">
            <a:solidFill>
              <a:schemeClr val="tx1"/>
            </a:solidFill>
          </a:endParaRPr>
        </a:p>
      </dsp:txBody>
      <dsp:txXfrm rot="10800000">
        <a:off x="2007220" y="738258"/>
        <a:ext cx="6699530" cy="567962"/>
      </dsp:txXfrm>
    </dsp:sp>
    <dsp:sp modelId="{2D6EEF37-5B00-43ED-B520-23FF26672674}">
      <dsp:nvSpPr>
        <dsp:cNvPr id="0" name=""/>
        <dsp:cNvSpPr/>
      </dsp:nvSpPr>
      <dsp:spPr>
        <a:xfrm>
          <a:off x="1581249" y="738258"/>
          <a:ext cx="567962" cy="567962"/>
        </a:xfrm>
        <a:prstGeom prst="ellipse">
          <a:avLst/>
        </a:prstGeom>
        <a:blipFill rotWithShape="1">
          <a:blip xmlns:r="http://schemas.openxmlformats.org/officeDocument/2006/relationships" r:embed="rId2"/>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7DCB09-5281-4EEC-A58B-D516177BAE44}">
      <dsp:nvSpPr>
        <dsp:cNvPr id="0" name=""/>
        <dsp:cNvSpPr/>
      </dsp:nvSpPr>
      <dsp:spPr>
        <a:xfrm rot="10800000">
          <a:off x="1865230" y="1475761"/>
          <a:ext cx="6841520" cy="1134703"/>
        </a:xfrm>
        <a:prstGeom prst="homePlate">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456" tIns="68580" rIns="128016" bIns="68580" numCol="1" spcCol="1270" anchor="ctr" anchorCtr="0">
          <a:noAutofit/>
        </a:bodyPr>
        <a:lstStyle/>
        <a:p>
          <a:pPr lvl="0" algn="ctr" defTabSz="800100">
            <a:lnSpc>
              <a:spcPct val="90000"/>
            </a:lnSpc>
            <a:spcBef>
              <a:spcPct val="0"/>
            </a:spcBef>
            <a:spcAft>
              <a:spcPct val="35000"/>
            </a:spcAft>
          </a:pPr>
          <a:r>
            <a:rPr lang="fr-FR" sz="1800" b="0" kern="1200" dirty="0" smtClean="0">
              <a:solidFill>
                <a:schemeClr val="tx1"/>
              </a:solidFill>
            </a:rPr>
            <a:t>Pour 29% des Français interrogés, la corruption  existe dans les administrations publiques (UE : 33%). Enfin, les Français comme les Européens estiment que la corruption est peu présente dans les affaires juridictionnelles (23% dans les deux cas). </a:t>
          </a:r>
          <a:endParaRPr lang="fr-FR" sz="1800" b="0" kern="1200" dirty="0">
            <a:solidFill>
              <a:schemeClr val="tx1"/>
            </a:solidFill>
          </a:endParaRPr>
        </a:p>
      </dsp:txBody>
      <dsp:txXfrm rot="10800000">
        <a:off x="2148906" y="1475761"/>
        <a:ext cx="6557844" cy="1134703"/>
      </dsp:txXfrm>
    </dsp:sp>
    <dsp:sp modelId="{935F5E23-32E9-48C0-93FF-EE76ACB9F130}">
      <dsp:nvSpPr>
        <dsp:cNvPr id="0" name=""/>
        <dsp:cNvSpPr/>
      </dsp:nvSpPr>
      <dsp:spPr>
        <a:xfrm>
          <a:off x="1581249" y="1759132"/>
          <a:ext cx="567962" cy="567962"/>
        </a:xfrm>
        <a:prstGeom prst="ellipse">
          <a:avLst/>
        </a:prstGeom>
        <a:blipFill rotWithShape="1">
          <a:blip xmlns:r="http://schemas.openxmlformats.org/officeDocument/2006/relationships" r:embed="rId3"/>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938003-5F68-4107-B88C-F8E62B0778E0}">
      <dsp:nvSpPr>
        <dsp:cNvPr id="0" name=""/>
        <dsp:cNvSpPr/>
      </dsp:nvSpPr>
      <dsp:spPr>
        <a:xfrm rot="10800000">
          <a:off x="1865230" y="2780006"/>
          <a:ext cx="6841520" cy="567962"/>
        </a:xfrm>
        <a:prstGeom prst="homePlate">
          <a:avLst/>
        </a:prstGeom>
        <a:solidFill>
          <a:schemeClr val="accent1">
            <a:lumMod val="60000"/>
            <a:lumOff val="4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456" tIns="68580" rIns="128016" bIns="68580" numCol="1" spcCol="1270" anchor="ctr" anchorCtr="0">
          <a:noAutofit/>
        </a:bodyPr>
        <a:lstStyle/>
        <a:p>
          <a:pPr lvl="0" algn="ctr" defTabSz="800100">
            <a:lnSpc>
              <a:spcPct val="90000"/>
            </a:lnSpc>
            <a:spcBef>
              <a:spcPct val="0"/>
            </a:spcBef>
            <a:spcAft>
              <a:spcPct val="35000"/>
            </a:spcAft>
          </a:pPr>
          <a:r>
            <a:rPr lang="fr-FR" sz="1800" b="0" kern="1200" dirty="0" smtClean="0">
              <a:solidFill>
                <a:schemeClr val="tx1"/>
              </a:solidFill>
            </a:rPr>
            <a:t>8% des Français interrogés déclarent avoir été, en pratique, victimes de la corruption (UE : 25%)</a:t>
          </a:r>
          <a:endParaRPr lang="fr-FR" sz="1800" b="0" kern="1200" dirty="0">
            <a:solidFill>
              <a:schemeClr val="tx1"/>
            </a:solidFill>
          </a:endParaRPr>
        </a:p>
      </dsp:txBody>
      <dsp:txXfrm rot="10800000">
        <a:off x="2007220" y="2780006"/>
        <a:ext cx="6699530" cy="567962"/>
      </dsp:txXfrm>
    </dsp:sp>
    <dsp:sp modelId="{FD2D158A-2814-4C85-A7B2-693E078EAFF4}">
      <dsp:nvSpPr>
        <dsp:cNvPr id="0" name=""/>
        <dsp:cNvSpPr/>
      </dsp:nvSpPr>
      <dsp:spPr>
        <a:xfrm>
          <a:off x="1581249" y="2780006"/>
          <a:ext cx="567962" cy="567962"/>
        </a:xfrm>
        <a:prstGeom prst="ellipse">
          <a:avLst/>
        </a:prstGeom>
        <a:blipFill rotWithShape="1">
          <a:blip xmlns:r="http://schemas.openxmlformats.org/officeDocument/2006/relationships" r:embed="rId4"/>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4BFFDA-F04E-4702-9295-1D762E2CDB6A}">
      <dsp:nvSpPr>
        <dsp:cNvPr id="0" name=""/>
        <dsp:cNvSpPr/>
      </dsp:nvSpPr>
      <dsp:spPr>
        <a:xfrm rot="10800000">
          <a:off x="1865230" y="3517510"/>
          <a:ext cx="6841520" cy="804354"/>
        </a:xfrm>
        <a:prstGeom prst="homePlate">
          <a:avLst/>
        </a:prstGeom>
        <a:solidFill>
          <a:schemeClr val="accent1">
            <a:lumMod val="20000"/>
            <a:lumOff val="8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0456" tIns="68580" rIns="128016" bIns="68580" numCol="1" spcCol="1270" anchor="ctr" anchorCtr="0">
          <a:noAutofit/>
        </a:bodyPr>
        <a:lstStyle/>
        <a:p>
          <a:pPr lvl="0" algn="ctr" defTabSz="800100">
            <a:lnSpc>
              <a:spcPct val="90000"/>
            </a:lnSpc>
            <a:spcBef>
              <a:spcPct val="0"/>
            </a:spcBef>
            <a:spcAft>
              <a:spcPct val="35000"/>
            </a:spcAft>
          </a:pPr>
          <a:r>
            <a:rPr lang="fr-FR" sz="1800" b="0" kern="1200" dirty="0" smtClean="0">
              <a:solidFill>
                <a:schemeClr val="tx1"/>
              </a:solidFill>
            </a:rPr>
            <a:t>La France se classe </a:t>
          </a:r>
          <a:r>
            <a:rPr lang="fr-FR" sz="1800" b="1" kern="1200" dirty="0" smtClean="0">
              <a:solidFill>
                <a:schemeClr val="tx1"/>
              </a:solidFill>
            </a:rPr>
            <a:t>12e parmi les 28 pays de l’Union européenne</a:t>
          </a:r>
          <a:r>
            <a:rPr lang="fr-FR" sz="1800" b="0" kern="1200" dirty="0" smtClean="0">
              <a:solidFill>
                <a:schemeClr val="tx1"/>
              </a:solidFill>
            </a:rPr>
            <a:t> </a:t>
          </a:r>
        </a:p>
      </dsp:txBody>
      <dsp:txXfrm rot="10800000">
        <a:off x="2066318" y="3517510"/>
        <a:ext cx="6640432" cy="804354"/>
      </dsp:txXfrm>
    </dsp:sp>
    <dsp:sp modelId="{D589E5F8-4C4C-4EE0-91A8-9AD136ED7CB3}">
      <dsp:nvSpPr>
        <dsp:cNvPr id="0" name=""/>
        <dsp:cNvSpPr/>
      </dsp:nvSpPr>
      <dsp:spPr>
        <a:xfrm>
          <a:off x="1581249" y="3635705"/>
          <a:ext cx="567962" cy="567962"/>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25000" r="-25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84B39-24DA-469E-9813-B0EB9100C78A}">
      <dsp:nvSpPr>
        <dsp:cNvPr id="0" name=""/>
        <dsp:cNvSpPr/>
      </dsp:nvSpPr>
      <dsp:spPr>
        <a:xfrm>
          <a:off x="3967737" y="2320118"/>
          <a:ext cx="3815388" cy="1671340"/>
        </a:xfrm>
        <a:prstGeom prst="ellipse">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fr-FR" sz="2000" b="1" kern="1200" dirty="0">
              <a:latin typeface="+mj-lt"/>
            </a:rPr>
            <a:t>Les atteintes à la probité</a:t>
          </a:r>
        </a:p>
        <a:p>
          <a:pPr lvl="0" algn="ctr" defTabSz="889000">
            <a:lnSpc>
              <a:spcPct val="90000"/>
            </a:lnSpc>
            <a:spcBef>
              <a:spcPct val="0"/>
            </a:spcBef>
            <a:spcAft>
              <a:spcPct val="35000"/>
            </a:spcAft>
          </a:pPr>
          <a:r>
            <a:rPr lang="fr-FR" sz="1400" i="0" kern="1200" dirty="0" smtClean="0">
              <a:solidFill>
                <a:schemeClr val="tx1"/>
              </a:solidFill>
            </a:rPr>
            <a:t>« Des </a:t>
          </a:r>
          <a:r>
            <a:rPr lang="fr-FR" sz="1400" i="0" kern="1200" dirty="0">
              <a:solidFill>
                <a:schemeClr val="tx1"/>
              </a:solidFill>
            </a:rPr>
            <a:t>atteintes à l'autorité de </a:t>
          </a:r>
          <a:r>
            <a:rPr lang="fr-FR" sz="1400" i="0" kern="1200" dirty="0" smtClean="0">
              <a:solidFill>
                <a:schemeClr val="tx1"/>
              </a:solidFill>
            </a:rPr>
            <a:t>l'Etat »</a:t>
          </a:r>
        </a:p>
        <a:p>
          <a:pPr lvl="0" algn="ctr" defTabSz="889000">
            <a:lnSpc>
              <a:spcPct val="90000"/>
            </a:lnSpc>
            <a:spcBef>
              <a:spcPct val="0"/>
            </a:spcBef>
            <a:spcAft>
              <a:spcPct val="35000"/>
            </a:spcAft>
          </a:pPr>
          <a:r>
            <a:rPr lang="fr-FR" sz="1400" i="0" kern="1200" dirty="0" smtClean="0">
              <a:solidFill>
                <a:schemeClr val="tx1"/>
              </a:solidFill>
            </a:rPr>
            <a:t>« Des atteintes à l’administration publique </a:t>
          </a:r>
          <a:r>
            <a:rPr lang="fr-FR" sz="1400" b="1" i="0" kern="1200" dirty="0" smtClean="0">
              <a:solidFill>
                <a:schemeClr val="tx1"/>
              </a:solidFill>
            </a:rPr>
            <a:t>commises par des personnes exerçant une fonction publique </a:t>
          </a:r>
          <a:r>
            <a:rPr lang="fr-FR" sz="1400" i="0" kern="1200" dirty="0" smtClean="0">
              <a:solidFill>
                <a:schemeClr val="tx1"/>
              </a:solidFill>
            </a:rPr>
            <a:t>»</a:t>
          </a:r>
          <a:endParaRPr lang="fr-FR" sz="1400" i="0" kern="1200" dirty="0">
            <a:solidFill>
              <a:schemeClr val="tx1"/>
            </a:solidFill>
          </a:endParaRPr>
        </a:p>
      </dsp:txBody>
      <dsp:txXfrm>
        <a:off x="4526488" y="2564880"/>
        <a:ext cx="2697886" cy="1181816"/>
      </dsp:txXfrm>
    </dsp:sp>
    <dsp:sp modelId="{799FB9DD-1A1D-4DFF-B567-60D8EFDC9F9A}">
      <dsp:nvSpPr>
        <dsp:cNvPr id="0" name=""/>
        <dsp:cNvSpPr/>
      </dsp:nvSpPr>
      <dsp:spPr>
        <a:xfrm rot="16301692">
          <a:off x="5703631" y="2104333"/>
          <a:ext cx="405028" cy="26858"/>
        </a:xfrm>
        <a:custGeom>
          <a:avLst/>
          <a:gdLst/>
          <a:ahLst/>
          <a:cxnLst/>
          <a:rect l="0" t="0" r="0" b="0"/>
          <a:pathLst>
            <a:path>
              <a:moveTo>
                <a:pt x="0" y="13429"/>
              </a:moveTo>
              <a:lnTo>
                <a:pt x="405028" y="1342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896020" y="2107637"/>
        <a:ext cx="20251" cy="20251"/>
      </dsp:txXfrm>
    </dsp:sp>
    <dsp:sp modelId="{A48D9D97-3DFC-4D20-8DC2-315F22819AA5}">
      <dsp:nvSpPr>
        <dsp:cNvPr id="0" name=""/>
        <dsp:cNvSpPr/>
      </dsp:nvSpPr>
      <dsp:spPr>
        <a:xfrm>
          <a:off x="4326196" y="115482"/>
          <a:ext cx="3225133" cy="1799977"/>
        </a:xfrm>
        <a:prstGeom prst="roundRect">
          <a:avLst/>
        </a:prstGeom>
        <a:gradFill rotWithShape="1">
          <a:gsLst>
            <a:gs pos="0">
              <a:schemeClr val="accent1">
                <a:tint val="65000"/>
                <a:shade val="92000"/>
                <a:satMod val="130000"/>
              </a:schemeClr>
            </a:gs>
            <a:gs pos="45000">
              <a:schemeClr val="accent1">
                <a:tint val="60000"/>
                <a:shade val="99000"/>
                <a:satMod val="120000"/>
              </a:schemeClr>
            </a:gs>
            <a:gs pos="100000">
              <a:schemeClr val="accent1">
                <a:tint val="55000"/>
                <a:satMod val="140000"/>
              </a:schemeClr>
            </a:gs>
          </a:gsLst>
          <a:path path="circle">
            <a:fillToRect l="100000" t="100000" r="100000" b="100000"/>
          </a:path>
        </a:gradFill>
        <a:ln w="12700" cap="flat" cmpd="sng" algn="ctr">
          <a:solidFill>
            <a:schemeClr val="accent1"/>
          </a:solidFill>
          <a:prstDash val="solid"/>
        </a:ln>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kern="1200" dirty="0">
              <a:latin typeface="+mj-lt"/>
            </a:rPr>
            <a:t>La corruption</a:t>
          </a:r>
        </a:p>
        <a:p>
          <a:pPr lvl="0" algn="ctr" defTabSz="800100">
            <a:lnSpc>
              <a:spcPct val="90000"/>
            </a:lnSpc>
            <a:spcBef>
              <a:spcPct val="0"/>
            </a:spcBef>
            <a:spcAft>
              <a:spcPct val="35000"/>
            </a:spcAft>
          </a:pPr>
          <a:r>
            <a:rPr lang="fr-FR" sz="1400" i="1" u="none" kern="1200" dirty="0">
              <a:solidFill>
                <a:schemeClr val="tx1"/>
              </a:solidFill>
              <a:latin typeface="+mj-lt"/>
            </a:rPr>
            <a:t>Articles 433-1 et 432-11 du code pénal </a:t>
          </a:r>
        </a:p>
        <a:p>
          <a:pPr lvl="0" algn="ctr" defTabSz="800100">
            <a:lnSpc>
              <a:spcPct val="90000"/>
            </a:lnSpc>
            <a:spcBef>
              <a:spcPct val="0"/>
            </a:spcBef>
            <a:spcAft>
              <a:spcPct val="35000"/>
            </a:spcAft>
          </a:pPr>
          <a:r>
            <a:rPr lang="fr-FR" sz="1400" kern="1200" dirty="0"/>
            <a:t>Fait pour un agent public de demander ou d’accepter </a:t>
          </a:r>
          <a:r>
            <a:rPr lang="fr-FR" sz="1400" b="0" kern="1200" dirty="0"/>
            <a:t>un avantage quelconque en contrepartie </a:t>
          </a:r>
          <a:r>
            <a:rPr lang="fr-FR" sz="1400" kern="1200" dirty="0"/>
            <a:t>de </a:t>
          </a:r>
          <a:r>
            <a:rPr lang="fr-FR" sz="1400" b="1" kern="1200" dirty="0"/>
            <a:t>l’accomplissement ou du non accomplissement d’un acte de sa fonction</a:t>
          </a:r>
          <a:endParaRPr lang="fr-FR" sz="1400" b="1" i="0" u="none" kern="1200" dirty="0">
            <a:solidFill>
              <a:schemeClr val="tx1"/>
            </a:solidFill>
            <a:latin typeface="+mn-lt"/>
          </a:endParaRPr>
        </a:p>
      </dsp:txBody>
      <dsp:txXfrm>
        <a:off x="4414064" y="203350"/>
        <a:ext cx="3049397" cy="1624241"/>
      </dsp:txXfrm>
    </dsp:sp>
    <dsp:sp modelId="{B27E4064-C6AC-48AC-B976-B699C39416F2}">
      <dsp:nvSpPr>
        <dsp:cNvPr id="0" name=""/>
        <dsp:cNvSpPr/>
      </dsp:nvSpPr>
      <dsp:spPr>
        <a:xfrm rot="20582086">
          <a:off x="7426737" y="2569784"/>
          <a:ext cx="651147" cy="26858"/>
        </a:xfrm>
        <a:custGeom>
          <a:avLst/>
          <a:gdLst/>
          <a:ahLst/>
          <a:cxnLst/>
          <a:rect l="0" t="0" r="0" b="0"/>
          <a:pathLst>
            <a:path>
              <a:moveTo>
                <a:pt x="0" y="13429"/>
              </a:moveTo>
              <a:lnTo>
                <a:pt x="651147" y="1342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7736032" y="2566935"/>
        <a:ext cx="32557" cy="32557"/>
      </dsp:txXfrm>
    </dsp:sp>
    <dsp:sp modelId="{24803216-72F4-46F4-993F-8FA805656062}">
      <dsp:nvSpPr>
        <dsp:cNvPr id="0" name=""/>
        <dsp:cNvSpPr/>
      </dsp:nvSpPr>
      <dsp:spPr>
        <a:xfrm>
          <a:off x="7982314" y="938964"/>
          <a:ext cx="2738081" cy="2312864"/>
        </a:xfrm>
        <a:prstGeom prst="round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kern="1200" dirty="0">
              <a:latin typeface="+mj-lt"/>
            </a:rPr>
            <a:t>Le trafic d’influence</a:t>
          </a:r>
        </a:p>
        <a:p>
          <a:pPr lvl="0" algn="ctr" defTabSz="800100">
            <a:lnSpc>
              <a:spcPct val="90000"/>
            </a:lnSpc>
            <a:spcBef>
              <a:spcPct val="0"/>
            </a:spcBef>
            <a:spcAft>
              <a:spcPct val="35000"/>
            </a:spcAft>
          </a:pPr>
          <a:r>
            <a:rPr lang="fr-FR" sz="1400" i="1" u="none" kern="1200" dirty="0">
              <a:solidFill>
                <a:schemeClr val="tx1"/>
              </a:solidFill>
              <a:latin typeface="+mj-lt"/>
            </a:rPr>
            <a:t>Article 433-2 du code pénal</a:t>
          </a:r>
        </a:p>
        <a:p>
          <a:pPr lvl="0" algn="ctr" defTabSz="800100">
            <a:lnSpc>
              <a:spcPct val="90000"/>
            </a:lnSpc>
            <a:spcBef>
              <a:spcPct val="0"/>
            </a:spcBef>
            <a:spcAft>
              <a:spcPct val="35000"/>
            </a:spcAft>
          </a:pPr>
          <a:r>
            <a:rPr lang="fr-FR" sz="1400" kern="1200" dirty="0"/>
            <a:t>Fait pour un agent </a:t>
          </a:r>
          <a:r>
            <a:rPr lang="fr-FR" sz="1400" kern="1200" dirty="0" smtClean="0"/>
            <a:t>public </a:t>
          </a:r>
          <a:r>
            <a:rPr lang="fr-FR" sz="1400" kern="1200" dirty="0"/>
            <a:t>de demander </a:t>
          </a:r>
          <a:r>
            <a:rPr lang="fr-FR" sz="1400" kern="1200" dirty="0" smtClean="0"/>
            <a:t>ou d’accepter un </a:t>
          </a:r>
          <a:r>
            <a:rPr lang="fr-FR" sz="1400" kern="1200" dirty="0"/>
            <a:t>avantage pour, en contrepartie, </a:t>
          </a:r>
          <a:r>
            <a:rPr lang="fr-FR" sz="1400" b="1" kern="1200" dirty="0"/>
            <a:t>user de son influence </a:t>
          </a:r>
          <a:r>
            <a:rPr lang="fr-FR" sz="1400" kern="1200" dirty="0"/>
            <a:t>sur une autorité publique </a:t>
          </a:r>
          <a:endParaRPr lang="fr-FR" sz="1400" kern="1200" dirty="0" smtClean="0"/>
        </a:p>
      </dsp:txBody>
      <dsp:txXfrm>
        <a:off x="8095219" y="1051869"/>
        <a:ext cx="2512271" cy="2087054"/>
      </dsp:txXfrm>
    </dsp:sp>
    <dsp:sp modelId="{100BCE1A-4998-4BC6-8BEB-0E11DED84B02}">
      <dsp:nvSpPr>
        <dsp:cNvPr id="0" name=""/>
        <dsp:cNvSpPr/>
      </dsp:nvSpPr>
      <dsp:spPr>
        <a:xfrm rot="939743">
          <a:off x="7456908" y="3776642"/>
          <a:ext cx="1361517" cy="26858"/>
        </a:xfrm>
        <a:custGeom>
          <a:avLst/>
          <a:gdLst/>
          <a:ahLst/>
          <a:cxnLst/>
          <a:rect l="0" t="0" r="0" b="0"/>
          <a:pathLst>
            <a:path>
              <a:moveTo>
                <a:pt x="0" y="13429"/>
              </a:moveTo>
              <a:lnTo>
                <a:pt x="1361517" y="1342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8103628" y="3756034"/>
        <a:ext cx="68075" cy="68075"/>
      </dsp:txXfrm>
    </dsp:sp>
    <dsp:sp modelId="{E62DA9E9-7244-4680-AA67-AA2CB609CAA1}">
      <dsp:nvSpPr>
        <dsp:cNvPr id="0" name=""/>
        <dsp:cNvSpPr/>
      </dsp:nvSpPr>
      <dsp:spPr>
        <a:xfrm>
          <a:off x="8696719" y="3411008"/>
          <a:ext cx="2618785" cy="1805872"/>
        </a:xfrm>
        <a:prstGeom prst="round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kern="1200" dirty="0">
              <a:latin typeface="+mj-lt"/>
            </a:rPr>
            <a:t>La concussion</a:t>
          </a:r>
        </a:p>
        <a:p>
          <a:pPr lvl="0" algn="ctr" defTabSz="800100">
            <a:lnSpc>
              <a:spcPct val="90000"/>
            </a:lnSpc>
            <a:spcBef>
              <a:spcPct val="0"/>
            </a:spcBef>
            <a:spcAft>
              <a:spcPct val="35000"/>
            </a:spcAft>
          </a:pPr>
          <a:r>
            <a:rPr lang="fr-FR" sz="1400" i="1" u="none" kern="1200" dirty="0">
              <a:solidFill>
                <a:schemeClr val="tx1"/>
              </a:solidFill>
              <a:latin typeface="+mj-lt"/>
            </a:rPr>
            <a:t>Article 432-10 du code pénal</a:t>
          </a:r>
        </a:p>
        <a:p>
          <a:pPr lvl="0" algn="ctr" defTabSz="800100">
            <a:lnSpc>
              <a:spcPct val="90000"/>
            </a:lnSpc>
            <a:spcBef>
              <a:spcPct val="0"/>
            </a:spcBef>
            <a:spcAft>
              <a:spcPct val="35000"/>
            </a:spcAft>
          </a:pPr>
          <a:r>
            <a:rPr lang="fr-FR" sz="1400" kern="1200" dirty="0"/>
            <a:t>Fait pour un agent public de profiter de sa fonction pour </a:t>
          </a:r>
          <a:r>
            <a:rPr lang="fr-FR" sz="1400" b="1" kern="1200" dirty="0"/>
            <a:t>percevoir sciemment des sommes indues ou de s’abstenir de percevoir des sommes dues</a:t>
          </a:r>
          <a:r>
            <a:rPr lang="fr-FR" sz="1400" kern="1200" dirty="0"/>
            <a:t>.</a:t>
          </a:r>
          <a:r>
            <a:rPr lang="fr-FR" sz="1400" b="0" kern="1200" dirty="0">
              <a:latin typeface="+mn-lt"/>
            </a:rPr>
            <a:t> </a:t>
          </a:r>
        </a:p>
      </dsp:txBody>
      <dsp:txXfrm>
        <a:off x="8784874" y="3499163"/>
        <a:ext cx="2442475" cy="1629562"/>
      </dsp:txXfrm>
    </dsp:sp>
    <dsp:sp modelId="{848E30E4-7AFC-403C-8268-EDFA4A822837}">
      <dsp:nvSpPr>
        <dsp:cNvPr id="0" name=""/>
        <dsp:cNvSpPr/>
      </dsp:nvSpPr>
      <dsp:spPr>
        <a:xfrm rot="5399969">
          <a:off x="5708954" y="4144515"/>
          <a:ext cx="332972" cy="26858"/>
        </a:xfrm>
        <a:custGeom>
          <a:avLst/>
          <a:gdLst/>
          <a:ahLst/>
          <a:cxnLst/>
          <a:rect l="0" t="0" r="0" b="0"/>
          <a:pathLst>
            <a:path>
              <a:moveTo>
                <a:pt x="0" y="13429"/>
              </a:moveTo>
              <a:lnTo>
                <a:pt x="332972" y="1342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5867116" y="4149620"/>
        <a:ext cx="16648" cy="16648"/>
      </dsp:txXfrm>
    </dsp:sp>
    <dsp:sp modelId="{75557FE3-C2B4-4B4F-82FF-0C44766405CB}">
      <dsp:nvSpPr>
        <dsp:cNvPr id="0" name=""/>
        <dsp:cNvSpPr/>
      </dsp:nvSpPr>
      <dsp:spPr>
        <a:xfrm>
          <a:off x="4180207" y="4324430"/>
          <a:ext cx="3390486" cy="1805399"/>
        </a:xfrm>
        <a:prstGeom prst="round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kern="1200" dirty="0">
              <a:latin typeface="+mj-lt"/>
            </a:rPr>
            <a:t>Le favoritisme</a:t>
          </a:r>
        </a:p>
        <a:p>
          <a:pPr lvl="0" algn="ctr" defTabSz="800100">
            <a:lnSpc>
              <a:spcPct val="90000"/>
            </a:lnSpc>
            <a:spcBef>
              <a:spcPct val="0"/>
            </a:spcBef>
            <a:spcAft>
              <a:spcPct val="35000"/>
            </a:spcAft>
          </a:pPr>
          <a:r>
            <a:rPr lang="fr-FR" sz="1400" i="1" u="none" kern="1200" dirty="0">
              <a:solidFill>
                <a:schemeClr val="tx1"/>
              </a:solidFill>
              <a:latin typeface="+mj-lt"/>
            </a:rPr>
            <a:t>Article 432-14 du code pénal</a:t>
          </a:r>
        </a:p>
        <a:p>
          <a:pPr lvl="0" algn="ctr" defTabSz="800100">
            <a:lnSpc>
              <a:spcPct val="90000"/>
            </a:lnSpc>
            <a:spcBef>
              <a:spcPct val="0"/>
            </a:spcBef>
            <a:spcAft>
              <a:spcPts val="0"/>
            </a:spcAft>
          </a:pPr>
          <a:r>
            <a:rPr lang="fr-FR" sz="1400" kern="1200" dirty="0"/>
            <a:t>Fait pour un agent public d’octroyer un </a:t>
          </a:r>
        </a:p>
        <a:p>
          <a:pPr lvl="0" algn="ctr" defTabSz="800100">
            <a:lnSpc>
              <a:spcPct val="90000"/>
            </a:lnSpc>
            <a:spcBef>
              <a:spcPct val="0"/>
            </a:spcBef>
            <a:spcAft>
              <a:spcPts val="0"/>
            </a:spcAft>
          </a:pPr>
          <a:r>
            <a:rPr lang="fr-FR" sz="1400" b="1" kern="1200" dirty="0"/>
            <a:t>avantage injustifié </a:t>
          </a:r>
          <a:r>
            <a:rPr lang="fr-FR" sz="1400" kern="1200" dirty="0"/>
            <a:t>à une entreprise du fait du non-respect des </a:t>
          </a:r>
          <a:r>
            <a:rPr lang="fr-FR" sz="1400" b="1" kern="1200" dirty="0"/>
            <a:t>principes de la </a:t>
          </a:r>
        </a:p>
        <a:p>
          <a:pPr lvl="0" algn="ctr" defTabSz="800100">
            <a:lnSpc>
              <a:spcPct val="90000"/>
            </a:lnSpc>
            <a:spcBef>
              <a:spcPct val="0"/>
            </a:spcBef>
            <a:spcAft>
              <a:spcPts val="0"/>
            </a:spcAft>
          </a:pPr>
          <a:r>
            <a:rPr lang="fr-FR" sz="1400" b="1" kern="1200" dirty="0"/>
            <a:t>commande publique </a:t>
          </a:r>
          <a:r>
            <a:rPr lang="fr-FR" sz="1400" kern="1200" dirty="0"/>
            <a:t>: égalité de traitement </a:t>
          </a:r>
        </a:p>
        <a:p>
          <a:pPr lvl="0" algn="ctr" defTabSz="800100">
            <a:lnSpc>
              <a:spcPct val="90000"/>
            </a:lnSpc>
            <a:spcBef>
              <a:spcPct val="0"/>
            </a:spcBef>
            <a:spcAft>
              <a:spcPts val="0"/>
            </a:spcAft>
          </a:pPr>
          <a:r>
            <a:rPr lang="fr-FR" sz="1400" kern="1200" dirty="0"/>
            <a:t>des candidats, liberté d’accès et </a:t>
          </a:r>
        </a:p>
        <a:p>
          <a:pPr lvl="0" algn="ctr" defTabSz="800100">
            <a:lnSpc>
              <a:spcPct val="90000"/>
            </a:lnSpc>
            <a:spcBef>
              <a:spcPct val="0"/>
            </a:spcBef>
            <a:spcAft>
              <a:spcPts val="0"/>
            </a:spcAft>
          </a:pPr>
          <a:r>
            <a:rPr lang="fr-FR" sz="1400" kern="1200" dirty="0"/>
            <a:t>transparence des procédures</a:t>
          </a:r>
        </a:p>
      </dsp:txBody>
      <dsp:txXfrm>
        <a:off x="4268339" y="4412562"/>
        <a:ext cx="3214222" cy="1629135"/>
      </dsp:txXfrm>
    </dsp:sp>
    <dsp:sp modelId="{8565BD12-1527-4FDB-A474-6624178A1BF1}">
      <dsp:nvSpPr>
        <dsp:cNvPr id="0" name=""/>
        <dsp:cNvSpPr/>
      </dsp:nvSpPr>
      <dsp:spPr>
        <a:xfrm rot="9796268">
          <a:off x="3017736" y="3804041"/>
          <a:ext cx="1312447" cy="26858"/>
        </a:xfrm>
        <a:custGeom>
          <a:avLst/>
          <a:gdLst/>
          <a:ahLst/>
          <a:cxnLst/>
          <a:rect l="0" t="0" r="0" b="0"/>
          <a:pathLst>
            <a:path>
              <a:moveTo>
                <a:pt x="0" y="13429"/>
              </a:moveTo>
              <a:lnTo>
                <a:pt x="1312447" y="1342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rot="10800000">
        <a:off x="3641148" y="3784659"/>
        <a:ext cx="65622" cy="65622"/>
      </dsp:txXfrm>
    </dsp:sp>
    <dsp:sp modelId="{374AC5BA-D46F-4CB9-B03B-59DD61E3E6C3}">
      <dsp:nvSpPr>
        <dsp:cNvPr id="0" name=""/>
        <dsp:cNvSpPr/>
      </dsp:nvSpPr>
      <dsp:spPr>
        <a:xfrm>
          <a:off x="426030" y="3366232"/>
          <a:ext cx="2716916" cy="2038290"/>
        </a:xfrm>
        <a:prstGeom prst="round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kern="1200" dirty="0">
              <a:latin typeface="+mj-lt"/>
            </a:rPr>
            <a:t>La prise illégale </a:t>
          </a:r>
          <a:r>
            <a:rPr lang="fr-FR" sz="1800" b="1" kern="1200" dirty="0" smtClean="0">
              <a:latin typeface="+mj-lt"/>
            </a:rPr>
            <a:t>d’intérêts</a:t>
          </a:r>
          <a:endParaRPr lang="fr-FR" sz="1800" b="1" kern="1200" dirty="0">
            <a:latin typeface="+mj-lt"/>
          </a:endParaRPr>
        </a:p>
        <a:p>
          <a:pPr lvl="0" algn="ctr" defTabSz="800100">
            <a:lnSpc>
              <a:spcPct val="90000"/>
            </a:lnSpc>
            <a:spcBef>
              <a:spcPct val="0"/>
            </a:spcBef>
            <a:spcAft>
              <a:spcPct val="35000"/>
            </a:spcAft>
          </a:pPr>
          <a:r>
            <a:rPr lang="fr-FR" sz="1400" i="1" u="none" kern="1200" dirty="0">
              <a:solidFill>
                <a:schemeClr val="tx1"/>
              </a:solidFill>
              <a:latin typeface="+mj-lt"/>
            </a:rPr>
            <a:t>Article 432-12 du code pénal</a:t>
          </a:r>
        </a:p>
        <a:p>
          <a:pPr lvl="0" algn="ctr" defTabSz="800100">
            <a:lnSpc>
              <a:spcPct val="90000"/>
            </a:lnSpc>
            <a:spcBef>
              <a:spcPct val="0"/>
            </a:spcBef>
            <a:spcAft>
              <a:spcPct val="35000"/>
            </a:spcAft>
          </a:pPr>
          <a:r>
            <a:rPr lang="fr-FR" sz="1400" i="0" u="none" kern="1200" dirty="0">
              <a:solidFill>
                <a:schemeClr val="tx1"/>
              </a:solidFill>
              <a:latin typeface="+mn-lt"/>
            </a:rPr>
            <a:t>Fait pour un </a:t>
          </a:r>
          <a:r>
            <a:rPr lang="fr-FR" sz="1400" i="0" u="none" kern="1200" dirty="0" smtClean="0">
              <a:solidFill>
                <a:schemeClr val="tx1"/>
              </a:solidFill>
              <a:latin typeface="+mn-lt"/>
            </a:rPr>
            <a:t>agent public </a:t>
          </a:r>
          <a:r>
            <a:rPr lang="fr-FR" sz="1400" i="0" u="none" kern="1200" dirty="0">
              <a:solidFill>
                <a:schemeClr val="tx1"/>
              </a:solidFill>
              <a:latin typeface="+mn-lt"/>
            </a:rPr>
            <a:t>de </a:t>
          </a:r>
          <a:r>
            <a:rPr lang="fr-FR" sz="1400" b="1" i="0" u="none" kern="1200" dirty="0">
              <a:solidFill>
                <a:schemeClr val="tx1"/>
              </a:solidFill>
              <a:latin typeface="+mn-lt"/>
            </a:rPr>
            <a:t>prendre, recevoir ou conserver un intérêt personnel </a:t>
          </a:r>
          <a:r>
            <a:rPr lang="fr-FR" sz="1400" i="0" u="none" kern="1200" dirty="0">
              <a:solidFill>
                <a:schemeClr val="tx1"/>
              </a:solidFill>
              <a:latin typeface="+mn-lt"/>
            </a:rPr>
            <a:t>dans une affaire dont il a à connaitre à l’occasion de ses </a:t>
          </a:r>
          <a:r>
            <a:rPr lang="fr-FR" sz="1400" i="0" u="none" kern="1200" dirty="0" smtClean="0">
              <a:solidFill>
                <a:schemeClr val="tx1"/>
              </a:solidFill>
              <a:latin typeface="+mn-lt"/>
            </a:rPr>
            <a:t>fonctions</a:t>
          </a:r>
        </a:p>
        <a:p>
          <a:pPr lvl="0" algn="ctr" defTabSz="800100">
            <a:lnSpc>
              <a:spcPct val="90000"/>
            </a:lnSpc>
            <a:spcBef>
              <a:spcPct val="0"/>
            </a:spcBef>
            <a:spcAft>
              <a:spcPct val="35000"/>
            </a:spcAft>
          </a:pPr>
          <a:r>
            <a:rPr lang="fr-FR" sz="1400" b="1" i="0" u="none" kern="1200" dirty="0" smtClean="0">
              <a:solidFill>
                <a:schemeClr val="tx1"/>
              </a:solidFill>
              <a:latin typeface="+mj-lt"/>
            </a:rPr>
            <a:t>Comprend le « pantouflage » </a:t>
          </a:r>
          <a:r>
            <a:rPr lang="fr-FR" sz="1400" b="0" i="1" u="none" kern="1200" dirty="0" smtClean="0">
              <a:solidFill>
                <a:schemeClr val="tx1"/>
              </a:solidFill>
              <a:latin typeface="+mj-lt"/>
            </a:rPr>
            <a:t>(article 432-13 du code pénal)</a:t>
          </a:r>
          <a:endParaRPr lang="fr-FR" sz="1400" b="0" i="1" u="none" kern="1200" dirty="0">
            <a:solidFill>
              <a:schemeClr val="tx1"/>
            </a:solidFill>
            <a:latin typeface="+mn-lt"/>
          </a:endParaRPr>
        </a:p>
      </dsp:txBody>
      <dsp:txXfrm>
        <a:off x="525531" y="3465733"/>
        <a:ext cx="2517914" cy="1839288"/>
      </dsp:txXfrm>
    </dsp:sp>
    <dsp:sp modelId="{B4C49887-C8D5-49DF-8CC6-390239A963D7}">
      <dsp:nvSpPr>
        <dsp:cNvPr id="0" name=""/>
        <dsp:cNvSpPr/>
      </dsp:nvSpPr>
      <dsp:spPr>
        <a:xfrm rot="12152734">
          <a:off x="3229928" y="2316205"/>
          <a:ext cx="1310935" cy="26858"/>
        </a:xfrm>
        <a:custGeom>
          <a:avLst/>
          <a:gdLst/>
          <a:ahLst/>
          <a:cxnLst/>
          <a:rect l="0" t="0" r="0" b="0"/>
          <a:pathLst>
            <a:path>
              <a:moveTo>
                <a:pt x="0" y="13429"/>
              </a:moveTo>
              <a:lnTo>
                <a:pt x="1310935" y="13429"/>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rot="10800000">
        <a:off x="3852622" y="2296861"/>
        <a:ext cx="65546" cy="65546"/>
      </dsp:txXfrm>
    </dsp:sp>
    <dsp:sp modelId="{B6F4D72E-6A4C-4663-85A6-0F8755CD93C0}">
      <dsp:nvSpPr>
        <dsp:cNvPr id="0" name=""/>
        <dsp:cNvSpPr/>
      </dsp:nvSpPr>
      <dsp:spPr>
        <a:xfrm>
          <a:off x="440321" y="448840"/>
          <a:ext cx="3047675" cy="2166403"/>
        </a:xfrm>
        <a:prstGeom prst="roundRect">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fr-FR" sz="1900" b="1" kern="1200" dirty="0">
              <a:latin typeface="+mj-lt"/>
            </a:rPr>
            <a:t>Le détournement de fonds publics</a:t>
          </a:r>
        </a:p>
        <a:p>
          <a:pPr lvl="0" algn="ctr" defTabSz="844550">
            <a:lnSpc>
              <a:spcPct val="90000"/>
            </a:lnSpc>
            <a:spcBef>
              <a:spcPct val="0"/>
            </a:spcBef>
            <a:spcAft>
              <a:spcPct val="35000"/>
            </a:spcAft>
          </a:pPr>
          <a:r>
            <a:rPr lang="fr-FR" sz="1400" i="1" u="none" kern="1200" dirty="0">
              <a:solidFill>
                <a:schemeClr val="tx1"/>
              </a:solidFill>
              <a:latin typeface="+mj-lt"/>
            </a:rPr>
            <a:t>Articles 432-15 et 433-4 du code pénal </a:t>
          </a:r>
        </a:p>
        <a:p>
          <a:pPr lvl="0" algn="ctr" defTabSz="844550">
            <a:lnSpc>
              <a:spcPct val="90000"/>
            </a:lnSpc>
            <a:spcBef>
              <a:spcPct val="0"/>
            </a:spcBef>
            <a:spcAft>
              <a:spcPct val="35000"/>
            </a:spcAft>
          </a:pPr>
          <a:r>
            <a:rPr lang="fr-FR" sz="1400" i="0" u="none" kern="1200" dirty="0">
              <a:solidFill>
                <a:schemeClr val="tx1"/>
              </a:solidFill>
              <a:latin typeface="+mn-lt"/>
            </a:rPr>
            <a:t>Fait </a:t>
          </a:r>
          <a:r>
            <a:rPr lang="fr-FR" sz="1400" i="0" u="none" kern="1200" dirty="0" smtClean="0">
              <a:solidFill>
                <a:schemeClr val="tx1"/>
              </a:solidFill>
              <a:latin typeface="+mn-lt"/>
            </a:rPr>
            <a:t>de </a:t>
          </a:r>
          <a:r>
            <a:rPr lang="fr-FR" sz="1400" b="1" i="0" u="none" kern="1200" dirty="0">
              <a:solidFill>
                <a:schemeClr val="tx1"/>
              </a:solidFill>
              <a:latin typeface="+mn-lt"/>
            </a:rPr>
            <a:t>détruire, détourner ou soustraire des fonds ou des biens publics </a:t>
          </a:r>
          <a:r>
            <a:rPr lang="fr-FR" sz="1400" i="0" u="none" kern="1200" dirty="0" smtClean="0">
              <a:solidFill>
                <a:schemeClr val="tx1"/>
              </a:solidFill>
              <a:latin typeface="+mn-lt"/>
            </a:rPr>
            <a:t>remis à un agent public </a:t>
          </a:r>
          <a:r>
            <a:rPr lang="fr-FR" sz="1400" i="0" u="none" kern="1200" dirty="0">
              <a:solidFill>
                <a:schemeClr val="tx1"/>
              </a:solidFill>
              <a:latin typeface="+mn-lt"/>
            </a:rPr>
            <a:t>en raison de ses fonctions ou de sa mission </a:t>
          </a:r>
          <a:endParaRPr lang="fr-FR" sz="1400" i="0" kern="1200" dirty="0">
            <a:latin typeface="+mn-lt"/>
          </a:endParaRPr>
        </a:p>
      </dsp:txBody>
      <dsp:txXfrm>
        <a:off x="546076" y="554595"/>
        <a:ext cx="2836165" cy="19548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EF1F0F-9CAB-4BC4-8D6C-8D3537322CA4}">
      <dsp:nvSpPr>
        <dsp:cNvPr id="0" name=""/>
        <dsp:cNvSpPr/>
      </dsp:nvSpPr>
      <dsp:spPr>
        <a:xfrm>
          <a:off x="0" y="2079512"/>
          <a:ext cx="9985830" cy="850303"/>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C7DB29-A78E-4F5C-8FCF-A23B35C1D4E9}">
      <dsp:nvSpPr>
        <dsp:cNvPr id="0" name=""/>
        <dsp:cNvSpPr/>
      </dsp:nvSpPr>
      <dsp:spPr>
        <a:xfrm>
          <a:off x="284232" y="0"/>
          <a:ext cx="2312636" cy="10940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lvl="0" algn="ctr" defTabSz="1066800">
            <a:lnSpc>
              <a:spcPct val="90000"/>
            </a:lnSpc>
            <a:spcBef>
              <a:spcPct val="0"/>
            </a:spcBef>
            <a:spcAft>
              <a:spcPct val="35000"/>
            </a:spcAft>
          </a:pPr>
          <a:r>
            <a:rPr lang="fr-FR" sz="2400" kern="1200" dirty="0" smtClean="0"/>
            <a:t>Favoritisme</a:t>
          </a:r>
          <a:endParaRPr lang="fr-FR" sz="2800" kern="1200" dirty="0"/>
        </a:p>
      </dsp:txBody>
      <dsp:txXfrm>
        <a:off x="284232" y="0"/>
        <a:ext cx="2312636" cy="1094037"/>
      </dsp:txXfrm>
    </dsp:sp>
    <dsp:sp modelId="{C8B2A949-CA45-4298-82D7-BC99027F05C9}">
      <dsp:nvSpPr>
        <dsp:cNvPr id="0" name=""/>
        <dsp:cNvSpPr/>
      </dsp:nvSpPr>
      <dsp:spPr>
        <a:xfrm>
          <a:off x="250503" y="1316757"/>
          <a:ext cx="2298831" cy="2275527"/>
        </a:xfrm>
        <a:prstGeom prst="ellipse">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584FFE57-3A14-4418-BC62-0173A759D83D}">
      <dsp:nvSpPr>
        <dsp:cNvPr id="0" name=""/>
        <dsp:cNvSpPr/>
      </dsp:nvSpPr>
      <dsp:spPr>
        <a:xfrm>
          <a:off x="2892562" y="78766"/>
          <a:ext cx="3538264" cy="1046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t" anchorCtr="0">
          <a:noAutofit/>
        </a:bodyPr>
        <a:lstStyle/>
        <a:p>
          <a:pPr lvl="0" algn="l" defTabSz="1066800">
            <a:lnSpc>
              <a:spcPct val="90000"/>
            </a:lnSpc>
            <a:spcBef>
              <a:spcPct val="0"/>
            </a:spcBef>
            <a:spcAft>
              <a:spcPts val="600"/>
            </a:spcAft>
          </a:pPr>
          <a:r>
            <a:rPr lang="fr-FR" sz="2400" kern="1200" dirty="0" smtClean="0"/>
            <a:t>Prise illégale d’intérêts</a:t>
          </a:r>
        </a:p>
        <a:p>
          <a:pPr lvl="0" algn="l" defTabSz="1066800">
            <a:lnSpc>
              <a:spcPct val="90000"/>
            </a:lnSpc>
            <a:spcBef>
              <a:spcPct val="0"/>
            </a:spcBef>
            <a:spcAft>
              <a:spcPts val="600"/>
            </a:spcAft>
          </a:pPr>
          <a:r>
            <a:rPr lang="fr-FR" sz="2400" kern="1200" dirty="0" smtClean="0"/>
            <a:t>Concussion</a:t>
          </a:r>
          <a:endParaRPr lang="fr-FR" sz="2400" kern="1200" dirty="0"/>
        </a:p>
      </dsp:txBody>
      <dsp:txXfrm>
        <a:off x="2892562" y="78766"/>
        <a:ext cx="3538264" cy="1046268"/>
      </dsp:txXfrm>
    </dsp:sp>
    <dsp:sp modelId="{753DCC0E-328C-455A-8E39-BF950883981B}">
      <dsp:nvSpPr>
        <dsp:cNvPr id="0" name=""/>
        <dsp:cNvSpPr/>
      </dsp:nvSpPr>
      <dsp:spPr>
        <a:xfrm>
          <a:off x="3244229" y="1250303"/>
          <a:ext cx="2356213" cy="2240993"/>
        </a:xfrm>
        <a:prstGeom prst="ellipse">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2D05693-C211-4726-8923-281BC7E3E798}">
      <dsp:nvSpPr>
        <dsp:cNvPr id="0" name=""/>
        <dsp:cNvSpPr/>
      </dsp:nvSpPr>
      <dsp:spPr>
        <a:xfrm>
          <a:off x="6394679" y="0"/>
          <a:ext cx="2903075" cy="11126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b" anchorCtr="0">
          <a:noAutofit/>
        </a:bodyPr>
        <a:lstStyle/>
        <a:p>
          <a:pPr lvl="0" algn="l" defTabSz="1066800">
            <a:lnSpc>
              <a:spcPct val="90000"/>
            </a:lnSpc>
            <a:spcBef>
              <a:spcPct val="0"/>
            </a:spcBef>
            <a:spcAft>
              <a:spcPts val="600"/>
            </a:spcAft>
          </a:pPr>
          <a:r>
            <a:rPr lang="fr-FR" sz="2400" kern="1200" dirty="0" smtClean="0"/>
            <a:t>Corruption</a:t>
          </a:r>
        </a:p>
        <a:p>
          <a:pPr lvl="0" algn="l" defTabSz="1066800">
            <a:lnSpc>
              <a:spcPct val="90000"/>
            </a:lnSpc>
            <a:spcBef>
              <a:spcPct val="0"/>
            </a:spcBef>
            <a:spcAft>
              <a:spcPts val="600"/>
            </a:spcAft>
          </a:pPr>
          <a:r>
            <a:rPr lang="fr-FR" sz="2400" kern="1200" dirty="0" smtClean="0"/>
            <a:t>Trafic d’influence</a:t>
          </a:r>
        </a:p>
        <a:p>
          <a:pPr lvl="0" algn="l" defTabSz="1066800">
            <a:lnSpc>
              <a:spcPct val="90000"/>
            </a:lnSpc>
            <a:spcBef>
              <a:spcPct val="0"/>
            </a:spcBef>
            <a:spcAft>
              <a:spcPts val="600"/>
            </a:spcAft>
          </a:pPr>
          <a:r>
            <a:rPr lang="fr-FR" sz="2400" kern="1200" dirty="0" smtClean="0"/>
            <a:t>Détournement de fonds publics</a:t>
          </a:r>
        </a:p>
      </dsp:txBody>
      <dsp:txXfrm>
        <a:off x="6394679" y="0"/>
        <a:ext cx="2903075" cy="1112692"/>
      </dsp:txXfrm>
    </dsp:sp>
    <dsp:sp modelId="{5547E953-94DB-4705-BD81-B47CF57E45A9}">
      <dsp:nvSpPr>
        <dsp:cNvPr id="0" name=""/>
        <dsp:cNvSpPr/>
      </dsp:nvSpPr>
      <dsp:spPr>
        <a:xfrm>
          <a:off x="6361873" y="1195456"/>
          <a:ext cx="2345663" cy="2172896"/>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36B41-7980-4448-80D0-3C7B55181617}">
      <dsp:nvSpPr>
        <dsp:cNvPr id="0" name=""/>
        <dsp:cNvSpPr/>
      </dsp:nvSpPr>
      <dsp:spPr>
        <a:xfrm>
          <a:off x="0" y="0"/>
          <a:ext cx="2273944"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fr-FR" sz="1700" b="1" kern="1200" dirty="0" smtClean="0">
              <a:latin typeface="+mj-lt"/>
            </a:rPr>
            <a:t>Déontologie</a:t>
          </a:r>
          <a:endParaRPr lang="fr-FR" sz="1700" b="1" kern="1200" dirty="0">
            <a:latin typeface="+mj-lt"/>
          </a:endParaRPr>
        </a:p>
      </dsp:txBody>
      <dsp:txXfrm>
        <a:off x="0" y="0"/>
        <a:ext cx="2273944" cy="489600"/>
      </dsp:txXfrm>
    </dsp:sp>
    <dsp:sp modelId="{D154F896-2CDC-4F30-AA2F-5840B829E8F1}">
      <dsp:nvSpPr>
        <dsp:cNvPr id="0" name=""/>
        <dsp:cNvSpPr/>
      </dsp:nvSpPr>
      <dsp:spPr>
        <a:xfrm>
          <a:off x="6" y="373040"/>
          <a:ext cx="2273944" cy="364967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fr-FR" sz="1400" b="1" kern="1200" dirty="0" smtClean="0">
              <a:latin typeface="+mj-lt"/>
            </a:rPr>
            <a:t>Les collèges de déontologie / les référents déontologues</a:t>
          </a:r>
          <a:endParaRPr lang="fr-FR" sz="1400" kern="1200" dirty="0">
            <a:latin typeface="+mj-lt"/>
          </a:endParaRPr>
        </a:p>
        <a:p>
          <a:pPr marL="114300" lvl="1" indent="-114300" algn="l" defTabSz="622300">
            <a:lnSpc>
              <a:spcPct val="90000"/>
            </a:lnSpc>
            <a:spcBef>
              <a:spcPct val="0"/>
            </a:spcBef>
            <a:spcAft>
              <a:spcPct val="15000"/>
            </a:spcAft>
            <a:buChar char="••"/>
          </a:pPr>
          <a:r>
            <a:rPr lang="fr-FR" sz="1400" b="1" kern="1200" dirty="0" smtClean="0">
              <a:latin typeface="+mj-lt"/>
            </a:rPr>
            <a:t>Les obligations de déclaration d’intérêts</a:t>
          </a:r>
          <a:endParaRPr lang="fr-FR" sz="1400" b="1" kern="1200" dirty="0">
            <a:latin typeface="+mj-lt"/>
          </a:endParaRPr>
        </a:p>
        <a:p>
          <a:pPr marL="114300" lvl="1" indent="-114300" algn="l" defTabSz="622300">
            <a:lnSpc>
              <a:spcPct val="90000"/>
            </a:lnSpc>
            <a:spcBef>
              <a:spcPct val="0"/>
            </a:spcBef>
            <a:spcAft>
              <a:spcPct val="15000"/>
            </a:spcAft>
            <a:buChar char="••"/>
          </a:pPr>
          <a:r>
            <a:rPr lang="fr-FR" sz="1400" b="1" kern="1200" dirty="0" smtClean="0">
              <a:latin typeface="+mj-lt"/>
            </a:rPr>
            <a:t>Les obligations de déport, de retrait </a:t>
          </a:r>
          <a:endParaRPr lang="fr-FR" sz="1400" b="1" kern="1200" dirty="0">
            <a:latin typeface="+mj-lt"/>
          </a:endParaRPr>
        </a:p>
        <a:p>
          <a:pPr marL="114300" lvl="1" indent="-114300" algn="l" defTabSz="622300">
            <a:lnSpc>
              <a:spcPct val="90000"/>
            </a:lnSpc>
            <a:spcBef>
              <a:spcPct val="0"/>
            </a:spcBef>
            <a:spcAft>
              <a:spcPct val="15000"/>
            </a:spcAft>
            <a:buChar char="••"/>
          </a:pPr>
          <a:r>
            <a:rPr lang="fr-FR" sz="1400" b="1" kern="1200" dirty="0" smtClean="0">
              <a:latin typeface="+mj-lt"/>
            </a:rPr>
            <a:t>Les règles sur le cumul d’activités</a:t>
          </a:r>
          <a:endParaRPr lang="fr-FR" sz="1400" b="1" kern="1200" dirty="0">
            <a:latin typeface="+mj-lt"/>
          </a:endParaRPr>
        </a:p>
        <a:p>
          <a:pPr marL="114300" lvl="1" indent="-114300" algn="l" defTabSz="622300">
            <a:lnSpc>
              <a:spcPct val="90000"/>
            </a:lnSpc>
            <a:spcBef>
              <a:spcPct val="0"/>
            </a:spcBef>
            <a:spcAft>
              <a:spcPct val="15000"/>
            </a:spcAft>
            <a:buChar char="••"/>
          </a:pPr>
          <a:r>
            <a:rPr lang="fr-FR" sz="1400" b="1" kern="1200" dirty="0" smtClean="0">
              <a:latin typeface="+mj-lt"/>
            </a:rPr>
            <a:t>L’obligation de faire cesser les situations de conflits d’intérêts</a:t>
          </a:r>
          <a:endParaRPr lang="fr-FR" sz="1400" b="1" kern="1200" dirty="0">
            <a:latin typeface="+mj-lt"/>
          </a:endParaRPr>
        </a:p>
      </dsp:txBody>
      <dsp:txXfrm>
        <a:off x="6" y="373040"/>
        <a:ext cx="2273944" cy="3649670"/>
      </dsp:txXfrm>
    </dsp:sp>
    <dsp:sp modelId="{237B7B1D-83D0-40EC-B14A-68A98293763B}">
      <dsp:nvSpPr>
        <dsp:cNvPr id="0" name=""/>
        <dsp:cNvSpPr/>
      </dsp:nvSpPr>
      <dsp:spPr>
        <a:xfrm>
          <a:off x="2596078" y="0"/>
          <a:ext cx="2273944"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fr-FR" sz="1700" b="1" kern="1200" dirty="0" smtClean="0">
              <a:latin typeface="+mj-lt"/>
            </a:rPr>
            <a:t>Règles de gestion</a:t>
          </a:r>
          <a:endParaRPr lang="fr-FR" sz="1700" b="1" kern="1200" dirty="0">
            <a:latin typeface="+mj-lt"/>
          </a:endParaRPr>
        </a:p>
      </dsp:txBody>
      <dsp:txXfrm>
        <a:off x="2596078" y="0"/>
        <a:ext cx="2273944" cy="489600"/>
      </dsp:txXfrm>
    </dsp:sp>
    <dsp:sp modelId="{7EF32CFA-B7E2-4266-A312-B5D5E8AC3DF2}">
      <dsp:nvSpPr>
        <dsp:cNvPr id="0" name=""/>
        <dsp:cNvSpPr/>
      </dsp:nvSpPr>
      <dsp:spPr>
        <a:xfrm>
          <a:off x="2596078" y="411315"/>
          <a:ext cx="2273944" cy="361140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fr-FR" sz="1700" b="1" kern="1200" dirty="0" smtClean="0">
              <a:latin typeface="+mj-lt"/>
            </a:rPr>
            <a:t>La séparation de l’ordonnateur et du comptable</a:t>
          </a:r>
          <a:endParaRPr lang="fr-FR" sz="1700" b="1"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Les principes de la commande publique</a:t>
          </a:r>
          <a:endParaRPr lang="fr-FR" sz="1700"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La régularité des délégations de signature </a:t>
          </a:r>
          <a:endParaRPr lang="fr-FR" sz="1700" b="1"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La publicité des bénéficiaires de subventions à compter de 23 000€</a:t>
          </a:r>
          <a:endParaRPr lang="fr-FR" sz="1700" b="1" kern="1200" dirty="0">
            <a:latin typeface="+mj-lt"/>
          </a:endParaRPr>
        </a:p>
      </dsp:txBody>
      <dsp:txXfrm>
        <a:off x="2596078" y="411315"/>
        <a:ext cx="2273944" cy="3611409"/>
      </dsp:txXfrm>
    </dsp:sp>
    <dsp:sp modelId="{54E8B251-093C-402A-8F06-FAB669DC7001}">
      <dsp:nvSpPr>
        <dsp:cNvPr id="0" name=""/>
        <dsp:cNvSpPr/>
      </dsp:nvSpPr>
      <dsp:spPr>
        <a:xfrm>
          <a:off x="5188376" y="0"/>
          <a:ext cx="2273944"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fr-FR" sz="1700" b="1" kern="1200" dirty="0" smtClean="0">
              <a:latin typeface="+mj-lt"/>
            </a:rPr>
            <a:t>Contrôle interne</a:t>
          </a:r>
          <a:endParaRPr lang="fr-FR" sz="1700" b="1" kern="1200" dirty="0">
            <a:latin typeface="+mj-lt"/>
          </a:endParaRPr>
        </a:p>
      </dsp:txBody>
      <dsp:txXfrm>
        <a:off x="5188376" y="0"/>
        <a:ext cx="2273944" cy="489600"/>
      </dsp:txXfrm>
    </dsp:sp>
    <dsp:sp modelId="{444FF1A2-56EE-4B43-8428-CAED94433B13}">
      <dsp:nvSpPr>
        <dsp:cNvPr id="0" name=""/>
        <dsp:cNvSpPr/>
      </dsp:nvSpPr>
      <dsp:spPr>
        <a:xfrm>
          <a:off x="5188376" y="446588"/>
          <a:ext cx="2273944" cy="3576136"/>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fr-FR" sz="1700" b="1" kern="1200" dirty="0" smtClean="0">
              <a:latin typeface="+mj-lt"/>
            </a:rPr>
            <a:t>Les procédures de contrôle interne comptable</a:t>
          </a:r>
          <a:endParaRPr lang="fr-FR" sz="1700" b="1"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Le contrôle interne des activités opérationnelles sensibles</a:t>
          </a:r>
          <a:endParaRPr lang="fr-FR" sz="1700" b="1" kern="1200" dirty="0">
            <a:latin typeface="+mj-lt"/>
          </a:endParaRPr>
        </a:p>
        <a:p>
          <a:pPr marL="171450" lvl="1" indent="-171450" algn="l" defTabSz="755650">
            <a:lnSpc>
              <a:spcPct val="90000"/>
            </a:lnSpc>
            <a:spcBef>
              <a:spcPct val="0"/>
            </a:spcBef>
            <a:spcAft>
              <a:spcPct val="15000"/>
            </a:spcAft>
            <a:buChar char="••"/>
          </a:pPr>
          <a:endParaRPr lang="fr-FR" sz="1700" b="1" kern="1200" dirty="0">
            <a:latin typeface="+mj-lt"/>
          </a:endParaRPr>
        </a:p>
      </dsp:txBody>
      <dsp:txXfrm>
        <a:off x="5188376" y="446588"/>
        <a:ext cx="2273944" cy="3576136"/>
      </dsp:txXfrm>
    </dsp:sp>
    <dsp:sp modelId="{E9C8CA07-F16F-4963-8E19-52AA230873B0}">
      <dsp:nvSpPr>
        <dsp:cNvPr id="0" name=""/>
        <dsp:cNvSpPr/>
      </dsp:nvSpPr>
      <dsp:spPr>
        <a:xfrm>
          <a:off x="7784448" y="0"/>
          <a:ext cx="2273944"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fr-FR" sz="1700" b="1" kern="1200" dirty="0" smtClean="0">
              <a:latin typeface="+mj-lt"/>
            </a:rPr>
            <a:t>Outils de détection</a:t>
          </a:r>
          <a:endParaRPr lang="fr-FR" sz="1700" b="1" kern="1200" dirty="0">
            <a:latin typeface="+mj-lt"/>
          </a:endParaRPr>
        </a:p>
      </dsp:txBody>
      <dsp:txXfrm>
        <a:off x="7784448" y="0"/>
        <a:ext cx="2273944" cy="489600"/>
      </dsp:txXfrm>
    </dsp:sp>
    <dsp:sp modelId="{8788E479-C23B-4E05-869B-8D7BEAD1F819}">
      <dsp:nvSpPr>
        <dsp:cNvPr id="0" name=""/>
        <dsp:cNvSpPr/>
      </dsp:nvSpPr>
      <dsp:spPr>
        <a:xfrm>
          <a:off x="7784448" y="513728"/>
          <a:ext cx="2273944" cy="3364172"/>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fr-FR" sz="1700" b="1" kern="1200" dirty="0" smtClean="0">
              <a:latin typeface="+mj-lt"/>
            </a:rPr>
            <a:t>Le dispositif d’alerte et de protection des lanceurs d’alerte</a:t>
          </a:r>
          <a:endParaRPr lang="fr-FR" sz="1700" b="1"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L’article 40 du code de procédure pénale</a:t>
          </a:r>
          <a:endParaRPr lang="fr-FR" sz="1700" b="1"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L’ouverture des données publiques</a:t>
          </a:r>
          <a:endParaRPr lang="fr-FR" sz="1700" b="1" kern="1200" dirty="0">
            <a:latin typeface="+mj-lt"/>
          </a:endParaRPr>
        </a:p>
        <a:p>
          <a:pPr marL="171450" lvl="1" indent="-171450" algn="l" defTabSz="755650">
            <a:lnSpc>
              <a:spcPct val="90000"/>
            </a:lnSpc>
            <a:spcBef>
              <a:spcPct val="0"/>
            </a:spcBef>
            <a:spcAft>
              <a:spcPct val="15000"/>
            </a:spcAft>
            <a:buChar char="••"/>
          </a:pPr>
          <a:r>
            <a:rPr lang="fr-FR" sz="1700" b="1" kern="1200" dirty="0" smtClean="0">
              <a:latin typeface="+mj-lt"/>
            </a:rPr>
            <a:t>Les obligations de déclaration de situation patrimoniale</a:t>
          </a:r>
          <a:endParaRPr lang="fr-FR" sz="1700" b="1" kern="1200" dirty="0">
            <a:latin typeface="+mj-lt"/>
          </a:endParaRPr>
        </a:p>
      </dsp:txBody>
      <dsp:txXfrm>
        <a:off x="7784448" y="513728"/>
        <a:ext cx="2273944" cy="33641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D5CEA6-6D8C-43F7-A524-623ED0B60D0E}">
      <dsp:nvSpPr>
        <dsp:cNvPr id="0" name=""/>
        <dsp:cNvSpPr/>
      </dsp:nvSpPr>
      <dsp:spPr>
        <a:xfrm>
          <a:off x="5447" y="1377204"/>
          <a:ext cx="3170790" cy="1268316"/>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fr-FR" sz="2100" kern="1200" dirty="0" smtClean="0"/>
            <a:t>Déclaration des droits de l’homme et du citoyen</a:t>
          </a:r>
          <a:endParaRPr lang="fr-FR" sz="2100" kern="1200" dirty="0"/>
        </a:p>
      </dsp:txBody>
      <dsp:txXfrm>
        <a:off x="639605" y="1377204"/>
        <a:ext cx="1902474" cy="1268316"/>
      </dsp:txXfrm>
    </dsp:sp>
    <dsp:sp modelId="{885729E3-7F0E-44C5-A49D-6ADF8EEC058A}">
      <dsp:nvSpPr>
        <dsp:cNvPr id="0" name=""/>
        <dsp:cNvSpPr/>
      </dsp:nvSpPr>
      <dsp:spPr>
        <a:xfrm>
          <a:off x="2859158" y="1377204"/>
          <a:ext cx="3170790" cy="1268316"/>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fr-FR" sz="2100" kern="1200" dirty="0" smtClean="0"/>
            <a:t>Détournement de fonds publics</a:t>
          </a:r>
          <a:endParaRPr lang="fr-FR" sz="2100" kern="1200" dirty="0"/>
        </a:p>
      </dsp:txBody>
      <dsp:txXfrm>
        <a:off x="3493316" y="1377204"/>
        <a:ext cx="1902474" cy="1268316"/>
      </dsp:txXfrm>
    </dsp:sp>
    <dsp:sp modelId="{5556ABC7-150C-4AE2-9BB4-B45AE4CBDEB2}">
      <dsp:nvSpPr>
        <dsp:cNvPr id="0" name=""/>
        <dsp:cNvSpPr/>
      </dsp:nvSpPr>
      <dsp:spPr>
        <a:xfrm>
          <a:off x="5712870" y="1377204"/>
          <a:ext cx="3170790" cy="1268316"/>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fr-FR" sz="2100" kern="1200" dirty="0" smtClean="0"/>
            <a:t>Corruption</a:t>
          </a:r>
          <a:endParaRPr lang="fr-FR" sz="2100" kern="1200" dirty="0"/>
        </a:p>
      </dsp:txBody>
      <dsp:txXfrm>
        <a:off x="6347028" y="1377204"/>
        <a:ext cx="1902474" cy="1268316"/>
      </dsp:txXfrm>
    </dsp:sp>
    <dsp:sp modelId="{A684E163-EEC0-49C5-A6C9-31235B5CAD52}">
      <dsp:nvSpPr>
        <dsp:cNvPr id="0" name=""/>
        <dsp:cNvSpPr/>
      </dsp:nvSpPr>
      <dsp:spPr>
        <a:xfrm>
          <a:off x="8566582" y="1377204"/>
          <a:ext cx="3170790" cy="1268316"/>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fr-FR" sz="2100" kern="1200" dirty="0" smtClean="0"/>
            <a:t>Prise illégale  d’intérêts</a:t>
          </a:r>
          <a:endParaRPr lang="fr-FR" sz="2100" kern="1200" dirty="0"/>
        </a:p>
      </dsp:txBody>
      <dsp:txXfrm>
        <a:off x="9200740" y="1377204"/>
        <a:ext cx="1902474" cy="12683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D5CEA6-6D8C-43F7-A524-623ED0B60D0E}">
      <dsp:nvSpPr>
        <dsp:cNvPr id="0" name=""/>
        <dsp:cNvSpPr/>
      </dsp:nvSpPr>
      <dsp:spPr>
        <a:xfrm>
          <a:off x="2976" y="1816329"/>
          <a:ext cx="2649140" cy="1059656"/>
        </a:xfrm>
        <a:prstGeom prst="chevron">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t>Statut général de la fonction publique</a:t>
          </a:r>
          <a:endParaRPr lang="fr-FR" sz="1800" kern="1200" dirty="0"/>
        </a:p>
      </dsp:txBody>
      <dsp:txXfrm>
        <a:off x="532804" y="1816329"/>
        <a:ext cx="1589484" cy="1059656"/>
      </dsp:txXfrm>
    </dsp:sp>
    <dsp:sp modelId="{885729E3-7F0E-44C5-A49D-6ADF8EEC058A}">
      <dsp:nvSpPr>
        <dsp:cNvPr id="0" name=""/>
        <dsp:cNvSpPr/>
      </dsp:nvSpPr>
      <dsp:spPr>
        <a:xfrm>
          <a:off x="2387203" y="1816329"/>
          <a:ext cx="2649140" cy="1059656"/>
        </a:xfrm>
        <a:prstGeom prst="chevron">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t>Création de la CNCCFP</a:t>
          </a:r>
          <a:endParaRPr lang="fr-FR" sz="1800" kern="1200" dirty="0"/>
        </a:p>
      </dsp:txBody>
      <dsp:txXfrm>
        <a:off x="2917031" y="1816329"/>
        <a:ext cx="1589484" cy="1059656"/>
      </dsp:txXfrm>
    </dsp:sp>
    <dsp:sp modelId="{308B2DC8-87B1-491D-8CE3-24EB70CF6342}">
      <dsp:nvSpPr>
        <dsp:cNvPr id="0" name=""/>
        <dsp:cNvSpPr/>
      </dsp:nvSpPr>
      <dsp:spPr>
        <a:xfrm>
          <a:off x="4771429" y="1816329"/>
          <a:ext cx="2649140" cy="1059656"/>
        </a:xfrm>
        <a:prstGeom prst="chevron">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t>Loi « Sapin I »</a:t>
          </a:r>
          <a:endParaRPr lang="fr-FR" sz="1800" kern="1200" dirty="0"/>
        </a:p>
      </dsp:txBody>
      <dsp:txXfrm>
        <a:off x="5301257" y="1816329"/>
        <a:ext cx="1589484" cy="1059656"/>
      </dsp:txXfrm>
    </dsp:sp>
    <dsp:sp modelId="{8DCE0A0B-FACA-4FE0-925F-A417A8488935}">
      <dsp:nvSpPr>
        <dsp:cNvPr id="0" name=""/>
        <dsp:cNvSpPr/>
      </dsp:nvSpPr>
      <dsp:spPr>
        <a:xfrm>
          <a:off x="7155656" y="1816329"/>
          <a:ext cx="2649140" cy="1059656"/>
        </a:xfrm>
        <a:prstGeom prst="chevron">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t>Convention de l’OCDE</a:t>
          </a:r>
          <a:endParaRPr lang="fr-FR" sz="1800" kern="1200" dirty="0"/>
        </a:p>
      </dsp:txBody>
      <dsp:txXfrm>
        <a:off x="7685484" y="1816329"/>
        <a:ext cx="1589484" cy="1059656"/>
      </dsp:txXfrm>
    </dsp:sp>
    <dsp:sp modelId="{A684E163-EEC0-49C5-A6C9-31235B5CAD52}">
      <dsp:nvSpPr>
        <dsp:cNvPr id="0" name=""/>
        <dsp:cNvSpPr/>
      </dsp:nvSpPr>
      <dsp:spPr>
        <a:xfrm>
          <a:off x="9539882" y="1816329"/>
          <a:ext cx="2649140" cy="1059656"/>
        </a:xfrm>
        <a:prstGeom prst="chevron">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fr-FR" sz="1800" kern="1200" dirty="0" smtClean="0"/>
            <a:t>Convention des Nations-Unies contre la corruption</a:t>
          </a:r>
          <a:endParaRPr lang="fr-FR" sz="1800" kern="1200" dirty="0"/>
        </a:p>
      </dsp:txBody>
      <dsp:txXfrm>
        <a:off x="10069710" y="1816329"/>
        <a:ext cx="1589484" cy="10596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C1900D-7258-4B63-9463-A982D9F71AFD}">
      <dsp:nvSpPr>
        <dsp:cNvPr id="0" name=""/>
        <dsp:cNvSpPr/>
      </dsp:nvSpPr>
      <dsp:spPr>
        <a:xfrm>
          <a:off x="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Loi Transparence de la vie publique </a:t>
          </a:r>
        </a:p>
        <a:p>
          <a:pPr lvl="0" algn="ctr" defTabSz="488950">
            <a:lnSpc>
              <a:spcPct val="90000"/>
            </a:lnSpc>
            <a:spcBef>
              <a:spcPct val="0"/>
            </a:spcBef>
            <a:spcAft>
              <a:spcPct val="35000"/>
            </a:spcAft>
          </a:pPr>
          <a:r>
            <a:rPr lang="fr-FR" sz="1100" kern="1200" dirty="0" smtClean="0"/>
            <a:t>Création HATVP</a:t>
          </a:r>
          <a:endParaRPr lang="fr-FR" sz="1100" kern="1200" dirty="0"/>
        </a:p>
      </dsp:txBody>
      <dsp:txXfrm>
        <a:off x="381000" y="1630362"/>
        <a:ext cx="1143000" cy="761999"/>
      </dsp:txXfrm>
    </dsp:sp>
    <dsp:sp modelId="{CBC6C84A-C355-498E-85FA-67F162FED79D}">
      <dsp:nvSpPr>
        <dsp:cNvPr id="0" name=""/>
        <dsp:cNvSpPr/>
      </dsp:nvSpPr>
      <dsp:spPr>
        <a:xfrm>
          <a:off x="171450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Création OCLCIFF</a:t>
          </a:r>
        </a:p>
        <a:p>
          <a:pPr lvl="0" algn="ctr" defTabSz="488950">
            <a:lnSpc>
              <a:spcPct val="90000"/>
            </a:lnSpc>
            <a:spcBef>
              <a:spcPct val="0"/>
            </a:spcBef>
            <a:spcAft>
              <a:spcPct val="35000"/>
            </a:spcAft>
          </a:pPr>
          <a:r>
            <a:rPr lang="fr-FR" sz="1100" kern="1200" dirty="0" smtClean="0"/>
            <a:t>Police nationale</a:t>
          </a:r>
          <a:endParaRPr lang="fr-FR" sz="1100" kern="1200" dirty="0"/>
        </a:p>
      </dsp:txBody>
      <dsp:txXfrm>
        <a:off x="2095500" y="1630362"/>
        <a:ext cx="1143000" cy="761999"/>
      </dsp:txXfrm>
    </dsp:sp>
    <dsp:sp modelId="{EED13B42-912A-4130-B1DA-E92EBC7CD1B9}">
      <dsp:nvSpPr>
        <dsp:cNvPr id="0" name=""/>
        <dsp:cNvSpPr/>
      </dsp:nvSpPr>
      <dsp:spPr>
        <a:xfrm>
          <a:off x="342900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Création </a:t>
          </a:r>
        </a:p>
        <a:p>
          <a:pPr lvl="0" algn="ctr" defTabSz="488950">
            <a:lnSpc>
              <a:spcPct val="90000"/>
            </a:lnSpc>
            <a:spcBef>
              <a:spcPct val="0"/>
            </a:spcBef>
            <a:spcAft>
              <a:spcPct val="35000"/>
            </a:spcAft>
          </a:pPr>
          <a:r>
            <a:rPr lang="fr-FR" sz="1100" kern="1200" dirty="0" smtClean="0"/>
            <a:t>Parquet national financier</a:t>
          </a:r>
          <a:endParaRPr lang="fr-FR" sz="1100" kern="1200" dirty="0"/>
        </a:p>
      </dsp:txBody>
      <dsp:txXfrm>
        <a:off x="3810000" y="1630362"/>
        <a:ext cx="1143000" cy="761999"/>
      </dsp:txXfrm>
    </dsp:sp>
    <dsp:sp modelId="{885729E3-7F0E-44C5-A49D-6ADF8EEC058A}">
      <dsp:nvSpPr>
        <dsp:cNvPr id="0" name=""/>
        <dsp:cNvSpPr/>
      </dsp:nvSpPr>
      <dsp:spPr>
        <a:xfrm>
          <a:off x="514350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Loi Déontologie</a:t>
          </a:r>
          <a:endParaRPr lang="fr-FR" sz="1100" kern="1200" dirty="0"/>
        </a:p>
      </dsp:txBody>
      <dsp:txXfrm>
        <a:off x="5524500" y="1630362"/>
        <a:ext cx="1143000" cy="761999"/>
      </dsp:txXfrm>
    </dsp:sp>
    <dsp:sp modelId="{5556ABC7-150C-4AE2-9BB4-B45AE4CBDEB2}">
      <dsp:nvSpPr>
        <dsp:cNvPr id="0" name=""/>
        <dsp:cNvSpPr/>
      </dsp:nvSpPr>
      <dsp:spPr>
        <a:xfrm>
          <a:off x="685800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Loi « Sapin II »</a:t>
          </a:r>
        </a:p>
        <a:p>
          <a:pPr lvl="0" algn="ctr" defTabSz="488950">
            <a:lnSpc>
              <a:spcPct val="90000"/>
            </a:lnSpc>
            <a:spcBef>
              <a:spcPct val="0"/>
            </a:spcBef>
            <a:spcAft>
              <a:spcPct val="35000"/>
            </a:spcAft>
          </a:pPr>
          <a:r>
            <a:rPr lang="fr-FR" sz="1100" kern="1200" dirty="0" smtClean="0"/>
            <a:t>Création AFA</a:t>
          </a:r>
          <a:endParaRPr lang="fr-FR" sz="1100" kern="1200" dirty="0"/>
        </a:p>
      </dsp:txBody>
      <dsp:txXfrm>
        <a:off x="7239000" y="1630362"/>
        <a:ext cx="1143000" cy="761999"/>
      </dsp:txXfrm>
    </dsp:sp>
    <dsp:sp modelId="{EF49AED5-501A-4A8F-9E94-713161DB0E74}">
      <dsp:nvSpPr>
        <dsp:cNvPr id="0" name=""/>
        <dsp:cNvSpPr/>
      </dsp:nvSpPr>
      <dsp:spPr>
        <a:xfrm>
          <a:off x="857250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Loi pour la confiance dans la vie politique</a:t>
          </a:r>
          <a:endParaRPr lang="fr-FR" sz="1100" kern="1200" dirty="0"/>
        </a:p>
      </dsp:txBody>
      <dsp:txXfrm>
        <a:off x="8953500" y="1630362"/>
        <a:ext cx="1143000" cy="761999"/>
      </dsp:txXfrm>
    </dsp:sp>
    <dsp:sp modelId="{A684E163-EEC0-49C5-A6C9-31235B5CAD52}">
      <dsp:nvSpPr>
        <dsp:cNvPr id="0" name=""/>
        <dsp:cNvSpPr/>
      </dsp:nvSpPr>
      <dsp:spPr>
        <a:xfrm>
          <a:off x="10287000" y="1630362"/>
          <a:ext cx="1904999" cy="761999"/>
        </a:xfrm>
        <a:prstGeom prst="chevron">
          <a:avLst/>
        </a:prstGeom>
        <a:solidFill>
          <a:srgbClr val="FFC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lvl="0" algn="ctr" defTabSz="488950">
            <a:lnSpc>
              <a:spcPct val="90000"/>
            </a:lnSpc>
            <a:spcBef>
              <a:spcPct val="0"/>
            </a:spcBef>
            <a:spcAft>
              <a:spcPct val="35000"/>
            </a:spcAft>
          </a:pPr>
          <a:r>
            <a:rPr lang="fr-FR" sz="1100" kern="1200" dirty="0" smtClean="0"/>
            <a:t>Loi Transformation fonction publique</a:t>
          </a:r>
          <a:endParaRPr lang="fr-FR" sz="1100" kern="1200" dirty="0"/>
        </a:p>
      </dsp:txBody>
      <dsp:txXfrm>
        <a:off x="10668000" y="1630362"/>
        <a:ext cx="1143000" cy="7619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294EA8-41C1-48FB-A503-E7B34293927E}">
      <dsp:nvSpPr>
        <dsp:cNvPr id="0" name=""/>
        <dsp:cNvSpPr/>
      </dsp:nvSpPr>
      <dsp:spPr>
        <a:xfrm rot="3603848">
          <a:off x="3037230" y="3477358"/>
          <a:ext cx="779445" cy="37353"/>
        </a:xfrm>
        <a:custGeom>
          <a:avLst/>
          <a:gdLst/>
          <a:ahLst/>
          <a:cxnLst/>
          <a:rect l="0" t="0" r="0" b="0"/>
          <a:pathLst>
            <a:path>
              <a:moveTo>
                <a:pt x="0" y="18676"/>
              </a:moveTo>
              <a:lnTo>
                <a:pt x="779445" y="18676"/>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F8E8966-B848-497A-9A1C-C49EF51BD071}">
      <dsp:nvSpPr>
        <dsp:cNvPr id="0" name=""/>
        <dsp:cNvSpPr/>
      </dsp:nvSpPr>
      <dsp:spPr>
        <a:xfrm rot="682107">
          <a:off x="3501396" y="2679196"/>
          <a:ext cx="576065" cy="37353"/>
        </a:xfrm>
        <a:custGeom>
          <a:avLst/>
          <a:gdLst/>
          <a:ahLst/>
          <a:cxnLst/>
          <a:rect l="0" t="0" r="0" b="0"/>
          <a:pathLst>
            <a:path>
              <a:moveTo>
                <a:pt x="0" y="18676"/>
              </a:moveTo>
              <a:lnTo>
                <a:pt x="576065" y="18676"/>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307B740-114E-45FB-A10E-2B38BC088E83}">
      <dsp:nvSpPr>
        <dsp:cNvPr id="0" name=""/>
        <dsp:cNvSpPr/>
      </dsp:nvSpPr>
      <dsp:spPr>
        <a:xfrm rot="20060822">
          <a:off x="3472593" y="2030026"/>
          <a:ext cx="699090" cy="37353"/>
        </a:xfrm>
        <a:custGeom>
          <a:avLst/>
          <a:gdLst/>
          <a:ahLst/>
          <a:cxnLst/>
          <a:rect l="0" t="0" r="0" b="0"/>
          <a:pathLst>
            <a:path>
              <a:moveTo>
                <a:pt x="0" y="18676"/>
              </a:moveTo>
              <a:lnTo>
                <a:pt x="699090" y="18676"/>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889A9A-E4CC-4E17-BEB1-1BBE648CE88F}">
      <dsp:nvSpPr>
        <dsp:cNvPr id="0" name=""/>
        <dsp:cNvSpPr/>
      </dsp:nvSpPr>
      <dsp:spPr>
        <a:xfrm rot="17917505">
          <a:off x="2969622" y="1434782"/>
          <a:ext cx="934411" cy="37353"/>
        </a:xfrm>
        <a:custGeom>
          <a:avLst/>
          <a:gdLst/>
          <a:ahLst/>
          <a:cxnLst/>
          <a:rect l="0" t="0" r="0" b="0"/>
          <a:pathLst>
            <a:path>
              <a:moveTo>
                <a:pt x="0" y="18676"/>
              </a:moveTo>
              <a:lnTo>
                <a:pt x="934411" y="18676"/>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15E1525-2F9C-4945-B988-F4B3596D23F1}">
      <dsp:nvSpPr>
        <dsp:cNvPr id="0" name=""/>
        <dsp:cNvSpPr/>
      </dsp:nvSpPr>
      <dsp:spPr>
        <a:xfrm>
          <a:off x="1934853" y="1586113"/>
          <a:ext cx="1849640" cy="1849640"/>
        </a:xfrm>
        <a:prstGeom prst="ellipse">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13479" t="20805" r="13479" b="20805"/>
          </a:stretch>
        </a:blip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D793655B-40E6-4FA4-98F5-B11C9120D6DC}">
      <dsp:nvSpPr>
        <dsp:cNvPr id="0" name=""/>
        <dsp:cNvSpPr/>
      </dsp:nvSpPr>
      <dsp:spPr>
        <a:xfrm>
          <a:off x="3371598" y="1397"/>
          <a:ext cx="1109784" cy="1109784"/>
        </a:xfrm>
        <a:prstGeom prst="ellips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fr-FR" sz="1200" kern="1200" dirty="0" smtClean="0"/>
            <a:t>Appui générique (définition du référentiel)</a:t>
          </a:r>
          <a:endParaRPr lang="fr-FR" sz="1200" kern="1200" dirty="0"/>
        </a:p>
      </dsp:txBody>
      <dsp:txXfrm>
        <a:off x="3534122" y="163921"/>
        <a:ext cx="784736" cy="784736"/>
      </dsp:txXfrm>
    </dsp:sp>
    <dsp:sp modelId="{A4DB967F-CAB9-4FEC-9004-B2D338F81D44}">
      <dsp:nvSpPr>
        <dsp:cNvPr id="0" name=""/>
        <dsp:cNvSpPr/>
      </dsp:nvSpPr>
      <dsp:spPr>
        <a:xfrm>
          <a:off x="4592361" y="1397"/>
          <a:ext cx="1664676" cy="1109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fr-FR" sz="1400" kern="1200" dirty="0" smtClean="0"/>
            <a:t>Recommandations</a:t>
          </a:r>
          <a:endParaRPr lang="fr-FR" sz="1400" kern="1200" dirty="0"/>
        </a:p>
        <a:p>
          <a:pPr marL="114300" lvl="1" indent="-114300" algn="l" defTabSz="622300">
            <a:lnSpc>
              <a:spcPct val="90000"/>
            </a:lnSpc>
            <a:spcBef>
              <a:spcPct val="0"/>
            </a:spcBef>
            <a:spcAft>
              <a:spcPct val="15000"/>
            </a:spcAft>
            <a:buChar char="••"/>
          </a:pPr>
          <a:r>
            <a:rPr lang="fr-FR" sz="1400" kern="1200" dirty="0" smtClean="0"/>
            <a:t>Guides</a:t>
          </a:r>
          <a:endParaRPr lang="fr-FR" sz="1400" kern="1200" dirty="0"/>
        </a:p>
      </dsp:txBody>
      <dsp:txXfrm>
        <a:off x="4592361" y="1397"/>
        <a:ext cx="1664676" cy="1109784"/>
      </dsp:txXfrm>
    </dsp:sp>
    <dsp:sp modelId="{59EC6005-1229-4997-B123-37069DE94D84}">
      <dsp:nvSpPr>
        <dsp:cNvPr id="0" name=""/>
        <dsp:cNvSpPr/>
      </dsp:nvSpPr>
      <dsp:spPr>
        <a:xfrm>
          <a:off x="4081297" y="1100648"/>
          <a:ext cx="1118984" cy="1109784"/>
        </a:xfrm>
        <a:prstGeom prst="ellips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fr-FR" sz="1300" kern="1200" dirty="0" smtClean="0"/>
            <a:t>Appui spécifique (groupe d’acteurs)</a:t>
          </a:r>
          <a:endParaRPr lang="fr-FR" sz="1300" kern="1200" dirty="0"/>
        </a:p>
      </dsp:txBody>
      <dsp:txXfrm>
        <a:off x="4245168" y="1263172"/>
        <a:ext cx="791242" cy="784736"/>
      </dsp:txXfrm>
    </dsp:sp>
    <dsp:sp modelId="{A298A47D-7A3B-4851-A58A-24BBF61379CB}">
      <dsp:nvSpPr>
        <dsp:cNvPr id="0" name=""/>
        <dsp:cNvSpPr/>
      </dsp:nvSpPr>
      <dsp:spPr>
        <a:xfrm>
          <a:off x="5299760" y="1100648"/>
          <a:ext cx="1678476" cy="1109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fr-FR" sz="1400" kern="1200" dirty="0" smtClean="0"/>
            <a:t>Sensibilisation</a:t>
          </a:r>
          <a:endParaRPr lang="fr-FR" sz="1400" kern="1200" dirty="0"/>
        </a:p>
        <a:p>
          <a:pPr marL="114300" lvl="1" indent="-114300" algn="l" defTabSz="622300">
            <a:lnSpc>
              <a:spcPct val="90000"/>
            </a:lnSpc>
            <a:spcBef>
              <a:spcPct val="0"/>
            </a:spcBef>
            <a:spcAft>
              <a:spcPct val="15000"/>
            </a:spcAft>
            <a:buChar char="••"/>
          </a:pPr>
          <a:r>
            <a:rPr lang="fr-FR" sz="1400" kern="1200" dirty="0" smtClean="0"/>
            <a:t>Formation</a:t>
          </a:r>
          <a:endParaRPr lang="fr-FR" sz="1400" kern="1200" dirty="0"/>
        </a:p>
        <a:p>
          <a:pPr marL="114300" lvl="1" indent="-114300" algn="l" defTabSz="622300">
            <a:lnSpc>
              <a:spcPct val="90000"/>
            </a:lnSpc>
            <a:spcBef>
              <a:spcPct val="0"/>
            </a:spcBef>
            <a:spcAft>
              <a:spcPct val="15000"/>
            </a:spcAft>
            <a:buChar char="••"/>
          </a:pPr>
          <a:r>
            <a:rPr lang="fr-FR" sz="1400" kern="1200" dirty="0" smtClean="0"/>
            <a:t>Travaux techniques communs</a:t>
          </a:r>
          <a:endParaRPr lang="fr-FR" sz="1400" kern="1200" dirty="0"/>
        </a:p>
      </dsp:txBody>
      <dsp:txXfrm>
        <a:off x="5299760" y="1100648"/>
        <a:ext cx="1678476" cy="1109784"/>
      </dsp:txXfrm>
    </dsp:sp>
    <dsp:sp modelId="{FEF12EA4-3CF1-4E82-88F0-AE955EAE9FBA}">
      <dsp:nvSpPr>
        <dsp:cNvPr id="0" name=""/>
        <dsp:cNvSpPr/>
      </dsp:nvSpPr>
      <dsp:spPr>
        <a:xfrm>
          <a:off x="4060923" y="2309135"/>
          <a:ext cx="1109784" cy="1109784"/>
        </a:xfrm>
        <a:prstGeom prst="ellips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fr-FR" sz="1300" kern="1200" dirty="0" smtClean="0"/>
            <a:t>Appui individuel</a:t>
          </a:r>
          <a:endParaRPr lang="fr-FR" sz="1300" kern="1200" dirty="0"/>
        </a:p>
      </dsp:txBody>
      <dsp:txXfrm>
        <a:off x="4223447" y="2471659"/>
        <a:ext cx="784736" cy="784736"/>
      </dsp:txXfrm>
    </dsp:sp>
    <dsp:sp modelId="{BB466D72-FE3C-496D-91D6-20A7CED0F4D9}">
      <dsp:nvSpPr>
        <dsp:cNvPr id="0" name=""/>
        <dsp:cNvSpPr/>
      </dsp:nvSpPr>
      <dsp:spPr>
        <a:xfrm>
          <a:off x="5281686" y="2309135"/>
          <a:ext cx="1664676" cy="1109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fr-FR" sz="1400" kern="1200" dirty="0" smtClean="0"/>
            <a:t>Accompagnement</a:t>
          </a:r>
          <a:endParaRPr lang="fr-FR" sz="1400" kern="1200" dirty="0"/>
        </a:p>
        <a:p>
          <a:pPr marL="114300" lvl="1" indent="-114300" algn="l" defTabSz="622300">
            <a:lnSpc>
              <a:spcPct val="90000"/>
            </a:lnSpc>
            <a:spcBef>
              <a:spcPct val="0"/>
            </a:spcBef>
            <a:spcAft>
              <a:spcPct val="15000"/>
            </a:spcAft>
            <a:buChar char="••"/>
          </a:pPr>
          <a:r>
            <a:rPr lang="fr-FR" sz="1400" kern="1200" dirty="0" smtClean="0"/>
            <a:t>Saisine technique par une administration ou par un particulier</a:t>
          </a:r>
          <a:endParaRPr lang="fr-FR" sz="1400" kern="1200" dirty="0"/>
        </a:p>
        <a:p>
          <a:pPr marL="114300" lvl="1" indent="-114300" algn="l" defTabSz="622300">
            <a:lnSpc>
              <a:spcPct val="90000"/>
            </a:lnSpc>
            <a:spcBef>
              <a:spcPct val="0"/>
            </a:spcBef>
            <a:spcAft>
              <a:spcPct val="15000"/>
            </a:spcAft>
            <a:buChar char="••"/>
          </a:pPr>
          <a:r>
            <a:rPr lang="fr-FR" sz="1400" kern="1200" dirty="0" smtClean="0"/>
            <a:t>Saisine par l’autorité judiciaire</a:t>
          </a:r>
          <a:endParaRPr lang="fr-FR" sz="1400" kern="1200" dirty="0"/>
        </a:p>
      </dsp:txBody>
      <dsp:txXfrm>
        <a:off x="5281686" y="2309135"/>
        <a:ext cx="1664676" cy="1109784"/>
      </dsp:txXfrm>
    </dsp:sp>
    <dsp:sp modelId="{235F39E7-2BDE-4C8F-987C-18992E53A5AB}">
      <dsp:nvSpPr>
        <dsp:cNvPr id="0" name=""/>
        <dsp:cNvSpPr/>
      </dsp:nvSpPr>
      <dsp:spPr>
        <a:xfrm>
          <a:off x="3382035" y="3749146"/>
          <a:ext cx="1020424" cy="1109784"/>
        </a:xfrm>
        <a:prstGeom prst="ellips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fr-FR" sz="1300" kern="1200" dirty="0" smtClean="0"/>
            <a:t>Autres missions</a:t>
          </a:r>
          <a:endParaRPr lang="fr-FR" sz="1300" kern="1200" dirty="0"/>
        </a:p>
      </dsp:txBody>
      <dsp:txXfrm>
        <a:off x="3531473" y="3911670"/>
        <a:ext cx="721548" cy="784736"/>
      </dsp:txXfrm>
    </dsp:sp>
    <dsp:sp modelId="{A566900C-1D93-4400-9891-6023A8C5948C}">
      <dsp:nvSpPr>
        <dsp:cNvPr id="0" name=""/>
        <dsp:cNvSpPr/>
      </dsp:nvSpPr>
      <dsp:spPr>
        <a:xfrm>
          <a:off x="4625138" y="3749146"/>
          <a:ext cx="1530636" cy="11097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fr-FR" sz="1400" kern="1200" dirty="0" smtClean="0"/>
            <a:t>Coordination administrative (plan pluriannuel)</a:t>
          </a:r>
          <a:endParaRPr lang="fr-FR" sz="1400" kern="1200" dirty="0"/>
        </a:p>
        <a:p>
          <a:pPr marL="114300" lvl="1" indent="-114300" algn="l" defTabSz="622300">
            <a:lnSpc>
              <a:spcPct val="90000"/>
            </a:lnSpc>
            <a:spcBef>
              <a:spcPct val="0"/>
            </a:spcBef>
            <a:spcAft>
              <a:spcPct val="15000"/>
            </a:spcAft>
            <a:buChar char="••"/>
          </a:pPr>
          <a:r>
            <a:rPr lang="fr-FR" sz="1400" kern="1200" dirty="0" smtClean="0"/>
            <a:t>Diffusion de l’information</a:t>
          </a:r>
          <a:endParaRPr lang="fr-FR" sz="1400" kern="1200" dirty="0"/>
        </a:p>
        <a:p>
          <a:pPr marL="114300" lvl="1" indent="-114300" algn="l" defTabSz="622300">
            <a:lnSpc>
              <a:spcPct val="90000"/>
            </a:lnSpc>
            <a:spcBef>
              <a:spcPct val="0"/>
            </a:spcBef>
            <a:spcAft>
              <a:spcPct val="15000"/>
            </a:spcAft>
            <a:buChar char="••"/>
          </a:pPr>
          <a:r>
            <a:rPr lang="fr-FR" sz="1400" kern="1200" dirty="0" smtClean="0"/>
            <a:t>Coopération internationale</a:t>
          </a:r>
          <a:endParaRPr lang="fr-FR" sz="1400" kern="1200" dirty="0"/>
        </a:p>
      </dsp:txBody>
      <dsp:txXfrm>
        <a:off x="4625138" y="3749146"/>
        <a:ext cx="1530636" cy="110978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4EFB8-AF8C-41EB-9C9D-E8434BEFD4E8}">
      <dsp:nvSpPr>
        <dsp:cNvPr id="0" name=""/>
        <dsp:cNvSpPr/>
      </dsp:nvSpPr>
      <dsp:spPr>
        <a:xfrm>
          <a:off x="0" y="129171"/>
          <a:ext cx="4078634" cy="1631453"/>
        </a:xfrm>
        <a:prstGeom prst="rect">
          <a:avLst/>
        </a:prstGeom>
        <a:solidFill>
          <a:schemeClr val="accent1">
            <a:lumMod val="7500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fr-FR" sz="1800" b="1" kern="1200" dirty="0" smtClean="0">
              <a:latin typeface="+mj-lt"/>
            </a:rPr>
            <a:t>Contrôle des grandes sociétés et EPIC</a:t>
          </a:r>
          <a:endParaRPr lang="fr-FR" sz="1800" b="0" kern="1200" dirty="0" smtClean="0">
            <a:latin typeface="+mj-lt"/>
          </a:endParaRPr>
        </a:p>
        <a:p>
          <a:pPr lvl="0" algn="ctr" defTabSz="800100">
            <a:lnSpc>
              <a:spcPct val="90000"/>
            </a:lnSpc>
            <a:spcBef>
              <a:spcPct val="0"/>
            </a:spcBef>
            <a:spcAft>
              <a:spcPct val="35000"/>
            </a:spcAft>
          </a:pPr>
          <a:r>
            <a:rPr lang="fr-FR" sz="1600" b="0" kern="1200" dirty="0" smtClean="0">
              <a:latin typeface="+mj-lt"/>
            </a:rPr>
            <a:t>  </a:t>
          </a:r>
          <a:r>
            <a:rPr lang="fr-FR" sz="1400" kern="1200" dirty="0" smtClean="0">
              <a:latin typeface="+mj-lt"/>
            </a:rPr>
            <a:t>Mesures de prévention et de détection des </a:t>
          </a:r>
          <a:r>
            <a:rPr lang="fr-FR" sz="1400" b="1" kern="1200" dirty="0" smtClean="0">
              <a:latin typeface="+mj-lt"/>
            </a:rPr>
            <a:t>faits de corruption ou de trafic d’influence </a:t>
          </a:r>
        </a:p>
        <a:p>
          <a:pPr lvl="0" algn="ctr" defTabSz="800100">
            <a:lnSpc>
              <a:spcPct val="90000"/>
            </a:lnSpc>
            <a:spcBef>
              <a:spcPct val="0"/>
            </a:spcBef>
            <a:spcAft>
              <a:spcPct val="35000"/>
            </a:spcAft>
          </a:pPr>
          <a:r>
            <a:rPr lang="fr-FR" sz="1400" b="1" kern="1200" dirty="0" smtClean="0">
              <a:latin typeface="+mj-lt"/>
            </a:rPr>
            <a:t>(art. 17)</a:t>
          </a:r>
          <a:endParaRPr lang="fr-FR" sz="1400" kern="1200" dirty="0">
            <a:latin typeface="+mj-lt"/>
          </a:endParaRPr>
        </a:p>
      </dsp:txBody>
      <dsp:txXfrm>
        <a:off x="0" y="129171"/>
        <a:ext cx="4078634" cy="1631453"/>
      </dsp:txXfrm>
    </dsp:sp>
    <dsp:sp modelId="{03C04280-AFFC-4217-A996-F0F69B7E7AF6}">
      <dsp:nvSpPr>
        <dsp:cNvPr id="0" name=""/>
        <dsp:cNvSpPr/>
      </dsp:nvSpPr>
      <dsp:spPr>
        <a:xfrm>
          <a:off x="2312" y="1791054"/>
          <a:ext cx="4078634" cy="2817011"/>
        </a:xfrm>
        <a:prstGeom prst="rect">
          <a:avLst/>
        </a:prstGeom>
        <a:solidFill>
          <a:schemeClr val="accent1">
            <a:lumMod val="60000"/>
            <a:lumOff val="4000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ctr" defTabSz="711200">
            <a:lnSpc>
              <a:spcPct val="90000"/>
            </a:lnSpc>
            <a:spcBef>
              <a:spcPct val="0"/>
            </a:spcBef>
            <a:spcAft>
              <a:spcPct val="15000"/>
            </a:spcAft>
            <a:buChar char="••"/>
          </a:pPr>
          <a:r>
            <a:rPr lang="fr-FR" sz="1600" b="1" kern="1200" dirty="0" smtClean="0">
              <a:latin typeface="+mj-lt"/>
            </a:rPr>
            <a:t>Objet du contrôle</a:t>
          </a:r>
          <a:endParaRPr lang="fr-FR" sz="1600" b="1" kern="1200" dirty="0">
            <a:latin typeface="+mj-lt"/>
          </a:endParaRPr>
        </a:p>
        <a:p>
          <a:pPr marL="171450" lvl="1" indent="-171450" algn="l" defTabSz="711200">
            <a:lnSpc>
              <a:spcPct val="90000"/>
            </a:lnSpc>
            <a:spcBef>
              <a:spcPct val="0"/>
            </a:spcBef>
            <a:spcAft>
              <a:spcPct val="15000"/>
            </a:spcAft>
            <a:buChar char="••"/>
          </a:pPr>
          <a:r>
            <a:rPr lang="fr-FR" sz="1600" b="1" kern="1200" dirty="0" smtClean="0">
              <a:latin typeface="+mj-lt"/>
            </a:rPr>
            <a:t>Un code de conduite </a:t>
          </a:r>
          <a:endParaRPr lang="fr-FR" sz="1600" b="1" kern="1200" dirty="0">
            <a:latin typeface="+mj-lt"/>
          </a:endParaRPr>
        </a:p>
        <a:p>
          <a:pPr marL="171450" lvl="1" indent="-171450" algn="l" defTabSz="711200">
            <a:lnSpc>
              <a:spcPct val="90000"/>
            </a:lnSpc>
            <a:spcBef>
              <a:spcPct val="0"/>
            </a:spcBef>
            <a:spcAft>
              <a:spcPct val="15000"/>
            </a:spcAft>
            <a:buChar char="••"/>
          </a:pPr>
          <a:r>
            <a:rPr lang="fr-FR" sz="1600" b="1" kern="1200" dirty="0" smtClean="0">
              <a:latin typeface="+mj-lt"/>
            </a:rPr>
            <a:t>Un dispositif d’alerte interne </a:t>
          </a:r>
        </a:p>
        <a:p>
          <a:pPr marL="171450" lvl="1" indent="-171450" algn="l" defTabSz="711200">
            <a:lnSpc>
              <a:spcPct val="90000"/>
            </a:lnSpc>
            <a:spcBef>
              <a:spcPct val="0"/>
            </a:spcBef>
            <a:spcAft>
              <a:spcPct val="15000"/>
            </a:spcAft>
            <a:buChar char="••"/>
          </a:pPr>
          <a:r>
            <a:rPr lang="fr-FR" sz="1600" b="1" kern="1200" dirty="0" smtClean="0">
              <a:latin typeface="+mj-lt"/>
            </a:rPr>
            <a:t>Une cartographie des risques </a:t>
          </a:r>
        </a:p>
        <a:p>
          <a:pPr marL="171450" lvl="1" indent="-171450" algn="l" defTabSz="711200">
            <a:lnSpc>
              <a:spcPct val="90000"/>
            </a:lnSpc>
            <a:spcBef>
              <a:spcPct val="0"/>
            </a:spcBef>
            <a:spcAft>
              <a:spcPct val="15000"/>
            </a:spcAft>
            <a:buChar char="••"/>
          </a:pPr>
          <a:r>
            <a:rPr lang="fr-FR" sz="1600" b="1" kern="1200" dirty="0" smtClean="0">
              <a:latin typeface="+mj-lt"/>
            </a:rPr>
            <a:t>Des procédures d’évaluation des tiers</a:t>
          </a:r>
          <a:endParaRPr lang="fr-FR" sz="1600" b="1" kern="1200" dirty="0">
            <a:latin typeface="+mj-lt"/>
          </a:endParaRPr>
        </a:p>
        <a:p>
          <a:pPr marL="171450" lvl="1" indent="-171450" algn="l" defTabSz="711200">
            <a:lnSpc>
              <a:spcPct val="90000"/>
            </a:lnSpc>
            <a:spcBef>
              <a:spcPct val="0"/>
            </a:spcBef>
            <a:spcAft>
              <a:spcPct val="15000"/>
            </a:spcAft>
            <a:buChar char="••"/>
          </a:pPr>
          <a:r>
            <a:rPr lang="fr-FR" sz="1600" b="1" kern="1200" dirty="0" smtClean="0">
              <a:latin typeface="+mj-lt"/>
            </a:rPr>
            <a:t>Des procédures de contrôles comptables, internes ou externes,</a:t>
          </a:r>
        </a:p>
        <a:p>
          <a:pPr marL="171450" lvl="1" indent="-171450" algn="l" defTabSz="711200">
            <a:lnSpc>
              <a:spcPct val="90000"/>
            </a:lnSpc>
            <a:spcBef>
              <a:spcPct val="0"/>
            </a:spcBef>
            <a:spcAft>
              <a:spcPct val="15000"/>
            </a:spcAft>
            <a:buChar char="••"/>
          </a:pPr>
          <a:r>
            <a:rPr lang="fr-FR" sz="1600" b="1" kern="1200" dirty="0" smtClean="0">
              <a:latin typeface="+mj-lt"/>
            </a:rPr>
            <a:t>Un dispositif de formation </a:t>
          </a:r>
        </a:p>
        <a:p>
          <a:pPr marL="171450" lvl="1" indent="-171450" algn="l" defTabSz="711200">
            <a:lnSpc>
              <a:spcPct val="90000"/>
            </a:lnSpc>
            <a:spcBef>
              <a:spcPct val="0"/>
            </a:spcBef>
            <a:spcAft>
              <a:spcPct val="15000"/>
            </a:spcAft>
            <a:buChar char="••"/>
          </a:pPr>
          <a:r>
            <a:rPr lang="fr-FR" sz="1600" b="1" kern="1200" dirty="0" smtClean="0">
              <a:latin typeface="+mj-lt"/>
            </a:rPr>
            <a:t>Un régime disciplinaire </a:t>
          </a:r>
        </a:p>
        <a:p>
          <a:pPr marL="171450" lvl="1" indent="-171450" algn="l" defTabSz="711200">
            <a:lnSpc>
              <a:spcPct val="90000"/>
            </a:lnSpc>
            <a:spcBef>
              <a:spcPct val="0"/>
            </a:spcBef>
            <a:spcAft>
              <a:spcPct val="15000"/>
            </a:spcAft>
            <a:buChar char="••"/>
          </a:pPr>
          <a:r>
            <a:rPr lang="fr-FR" sz="1600" b="1" kern="1200" dirty="0" smtClean="0">
              <a:latin typeface="+mj-lt"/>
            </a:rPr>
            <a:t>Un dispositif de contrôle et d’évaluation interne des mesures mises en œuvre</a:t>
          </a:r>
          <a:endParaRPr lang="fr-FR" sz="1600" b="1" kern="1200" dirty="0">
            <a:latin typeface="+mj-lt"/>
          </a:endParaRPr>
        </a:p>
      </dsp:txBody>
      <dsp:txXfrm>
        <a:off x="2312" y="1791054"/>
        <a:ext cx="4078634" cy="2817011"/>
      </dsp:txXfrm>
    </dsp:sp>
    <dsp:sp modelId="{C8DA798D-5F3B-4985-9504-6432CC5F9153}">
      <dsp:nvSpPr>
        <dsp:cNvPr id="0" name=""/>
        <dsp:cNvSpPr/>
      </dsp:nvSpPr>
      <dsp:spPr>
        <a:xfrm>
          <a:off x="4651398" y="96949"/>
          <a:ext cx="4074651" cy="1631453"/>
        </a:xfrm>
        <a:prstGeom prst="rect">
          <a:avLst/>
        </a:prstGeom>
        <a:solidFill>
          <a:schemeClr val="accent1">
            <a:lumMod val="75000"/>
          </a:schemeClr>
        </a:solidFill>
        <a:ln w="15875" cap="flat" cmpd="sng" algn="ctr">
          <a:solidFill>
            <a:schemeClr val="accent2">
              <a:shade val="80000"/>
              <a:hueOff val="519592"/>
              <a:satOff val="-22257"/>
              <a:lumOff val="306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r-FR" sz="1800" b="1" kern="1200" dirty="0" smtClean="0">
              <a:latin typeface="+mj-lt"/>
            </a:rPr>
            <a:t>Contrôle des acteurs publics</a:t>
          </a:r>
          <a:r>
            <a:rPr lang="fr-FR" sz="1800" b="0" kern="1200" dirty="0" smtClean="0">
              <a:latin typeface="+mj-lt"/>
            </a:rPr>
            <a:t> </a:t>
          </a:r>
        </a:p>
        <a:p>
          <a:pPr lvl="0" algn="ctr" defTabSz="1911350">
            <a:lnSpc>
              <a:spcPct val="90000"/>
            </a:lnSpc>
            <a:spcBef>
              <a:spcPct val="0"/>
            </a:spcBef>
            <a:spcAft>
              <a:spcPct val="35000"/>
            </a:spcAft>
          </a:pPr>
          <a:r>
            <a:rPr lang="fr-FR" sz="1400" kern="1200" dirty="0" smtClean="0">
              <a:latin typeface="+mj-lt"/>
            </a:rPr>
            <a:t>Mesures de prévention et de détection les </a:t>
          </a:r>
          <a:r>
            <a:rPr lang="fr-FR" sz="1400" b="1" kern="1200" dirty="0" smtClean="0">
              <a:latin typeface="+mj-lt"/>
            </a:rPr>
            <a:t>faits de corruption, de trafic d’influence, de concussion, de prise illégale d’intérêts, de détournement de fonds publics et de favoritisme (art. 3-3)</a:t>
          </a:r>
          <a:endParaRPr lang="fr-FR" sz="1400" kern="1200" dirty="0"/>
        </a:p>
      </dsp:txBody>
      <dsp:txXfrm>
        <a:off x="4651398" y="96949"/>
        <a:ext cx="4074651" cy="1631453"/>
      </dsp:txXfrm>
    </dsp:sp>
    <dsp:sp modelId="{023C7F13-2ACE-4513-B48C-98F70D19539B}">
      <dsp:nvSpPr>
        <dsp:cNvPr id="0" name=""/>
        <dsp:cNvSpPr/>
      </dsp:nvSpPr>
      <dsp:spPr>
        <a:xfrm>
          <a:off x="4651398" y="1728402"/>
          <a:ext cx="4074651" cy="2900547"/>
        </a:xfrm>
        <a:prstGeom prst="rect">
          <a:avLst/>
        </a:prstGeom>
        <a:solidFill>
          <a:schemeClr val="accent1">
            <a:lumMod val="60000"/>
            <a:lumOff val="40000"/>
            <a:alpha val="9000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ctr" defTabSz="711200">
            <a:lnSpc>
              <a:spcPct val="90000"/>
            </a:lnSpc>
            <a:spcBef>
              <a:spcPct val="0"/>
            </a:spcBef>
            <a:spcAft>
              <a:spcPct val="15000"/>
            </a:spcAft>
            <a:buChar char="••"/>
          </a:pPr>
          <a:r>
            <a:rPr lang="fr-FR" sz="1600" b="1" kern="1200" dirty="0" smtClean="0">
              <a:latin typeface="+mj-lt"/>
            </a:rPr>
            <a:t>Objet du contrôle</a:t>
          </a:r>
          <a:endParaRPr lang="fr-FR" sz="1600" kern="1200" dirty="0">
            <a:latin typeface="+mj-lt"/>
          </a:endParaRPr>
        </a:p>
        <a:p>
          <a:pPr marL="171450" lvl="1" indent="-171450" algn="l" defTabSz="711200">
            <a:lnSpc>
              <a:spcPct val="90000"/>
            </a:lnSpc>
            <a:spcBef>
              <a:spcPct val="0"/>
            </a:spcBef>
            <a:spcAft>
              <a:spcPct val="15000"/>
            </a:spcAft>
            <a:buChar char="••"/>
          </a:pPr>
          <a:r>
            <a:rPr lang="fr-FR" sz="1600" b="1" kern="1200" dirty="0" smtClean="0">
              <a:latin typeface="+mj-lt"/>
            </a:rPr>
            <a:t>Qualité et efficacité des procédures mises en œuvre pour prévenir et détecter ces faits.</a:t>
          </a:r>
          <a:endParaRPr lang="fr-FR" sz="1600" b="1" kern="1200" dirty="0">
            <a:latin typeface="+mj-lt"/>
          </a:endParaRPr>
        </a:p>
      </dsp:txBody>
      <dsp:txXfrm>
        <a:off x="4651398" y="1728402"/>
        <a:ext cx="4074651" cy="2900547"/>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F81A10-8D79-4925-8FCE-2FB7B1EC97D9}" type="datetimeFigureOut">
              <a:rPr lang="fr-FR" smtClean="0"/>
              <a:t>01/07/2020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DE022-5748-4266-BDB2-BFDDCD087F19}" type="slidenum">
              <a:rPr lang="fr-FR" smtClean="0"/>
              <a:t>‹N°›</a:t>
            </a:fld>
            <a:endParaRPr lang="fr-FR"/>
          </a:p>
        </p:txBody>
      </p:sp>
    </p:spTree>
    <p:extLst>
      <p:ext uri="{BB962C8B-B14F-4D97-AF65-F5344CB8AC3E}">
        <p14:creationId xmlns:p14="http://schemas.microsoft.com/office/powerpoint/2010/main" val="538871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266F816-9D5C-481F-961C-D3A4863E1B71}" type="slidenum">
              <a:rPr lang="fr-FR" smtClean="0"/>
              <a:t>1</a:t>
            </a:fld>
            <a:endParaRPr lang="fr-FR" dirty="0"/>
          </a:p>
        </p:txBody>
      </p:sp>
    </p:spTree>
    <p:extLst>
      <p:ext uri="{BB962C8B-B14F-4D97-AF65-F5344CB8AC3E}">
        <p14:creationId xmlns:p14="http://schemas.microsoft.com/office/powerpoint/2010/main" val="1778660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15</a:t>
            </a:fld>
            <a:endParaRPr lang="fr-FR" dirty="0"/>
          </a:p>
        </p:txBody>
      </p:sp>
    </p:spTree>
    <p:extLst>
      <p:ext uri="{BB962C8B-B14F-4D97-AF65-F5344CB8AC3E}">
        <p14:creationId xmlns:p14="http://schemas.microsoft.com/office/powerpoint/2010/main" val="1285911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17</a:t>
            </a:fld>
            <a:endParaRPr lang="fr-FR"/>
          </a:p>
        </p:txBody>
      </p:sp>
    </p:spTree>
    <p:extLst>
      <p:ext uri="{BB962C8B-B14F-4D97-AF65-F5344CB8AC3E}">
        <p14:creationId xmlns:p14="http://schemas.microsoft.com/office/powerpoint/2010/main" val="3658782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18</a:t>
            </a:fld>
            <a:endParaRPr lang="fr-FR"/>
          </a:p>
        </p:txBody>
      </p:sp>
    </p:spTree>
    <p:extLst>
      <p:ext uri="{BB962C8B-B14F-4D97-AF65-F5344CB8AC3E}">
        <p14:creationId xmlns:p14="http://schemas.microsoft.com/office/powerpoint/2010/main" val="1111893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19</a:t>
            </a:fld>
            <a:endParaRPr lang="fr-FR" dirty="0">
              <a:solidFill>
                <a:prstClr val="black"/>
              </a:solidFill>
            </a:endParaRPr>
          </a:p>
        </p:txBody>
      </p:sp>
    </p:spTree>
    <p:extLst>
      <p:ext uri="{BB962C8B-B14F-4D97-AF65-F5344CB8AC3E}">
        <p14:creationId xmlns:p14="http://schemas.microsoft.com/office/powerpoint/2010/main" val="1147392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21</a:t>
            </a:fld>
            <a:endParaRPr lang="fr-FR">
              <a:solidFill>
                <a:prstClr val="black"/>
              </a:solidFill>
            </a:endParaRPr>
          </a:p>
        </p:txBody>
      </p:sp>
    </p:spTree>
    <p:extLst>
      <p:ext uri="{BB962C8B-B14F-4D97-AF65-F5344CB8AC3E}">
        <p14:creationId xmlns:p14="http://schemas.microsoft.com/office/powerpoint/2010/main" val="1588301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25</a:t>
            </a:fld>
            <a:endParaRPr lang="fr-FR">
              <a:solidFill>
                <a:prstClr val="black"/>
              </a:solidFill>
            </a:endParaRPr>
          </a:p>
        </p:txBody>
      </p:sp>
    </p:spTree>
    <p:extLst>
      <p:ext uri="{BB962C8B-B14F-4D97-AF65-F5344CB8AC3E}">
        <p14:creationId xmlns:p14="http://schemas.microsoft.com/office/powerpoint/2010/main" val="2552174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29</a:t>
            </a:fld>
            <a:endParaRPr lang="fr-FR">
              <a:solidFill>
                <a:prstClr val="black"/>
              </a:solidFill>
            </a:endParaRPr>
          </a:p>
        </p:txBody>
      </p:sp>
    </p:spTree>
    <p:extLst>
      <p:ext uri="{BB962C8B-B14F-4D97-AF65-F5344CB8AC3E}">
        <p14:creationId xmlns:p14="http://schemas.microsoft.com/office/powerpoint/2010/main" val="3847697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32</a:t>
            </a:fld>
            <a:endParaRPr lang="fr-FR">
              <a:solidFill>
                <a:prstClr val="black"/>
              </a:solidFill>
            </a:endParaRPr>
          </a:p>
        </p:txBody>
      </p:sp>
    </p:spTree>
    <p:extLst>
      <p:ext uri="{BB962C8B-B14F-4D97-AF65-F5344CB8AC3E}">
        <p14:creationId xmlns:p14="http://schemas.microsoft.com/office/powerpoint/2010/main" val="473308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36</a:t>
            </a:fld>
            <a:endParaRPr lang="fr-FR">
              <a:solidFill>
                <a:prstClr val="black"/>
              </a:solidFill>
            </a:endParaRPr>
          </a:p>
        </p:txBody>
      </p:sp>
    </p:spTree>
    <p:extLst>
      <p:ext uri="{BB962C8B-B14F-4D97-AF65-F5344CB8AC3E}">
        <p14:creationId xmlns:p14="http://schemas.microsoft.com/office/powerpoint/2010/main" val="3717139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40</a:t>
            </a:fld>
            <a:endParaRPr lang="fr-FR">
              <a:solidFill>
                <a:prstClr val="black"/>
              </a:solidFill>
            </a:endParaRPr>
          </a:p>
        </p:txBody>
      </p:sp>
    </p:spTree>
    <p:extLst>
      <p:ext uri="{BB962C8B-B14F-4D97-AF65-F5344CB8AC3E}">
        <p14:creationId xmlns:p14="http://schemas.microsoft.com/office/powerpoint/2010/main" val="25921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3</a:t>
            </a:fld>
            <a:endParaRPr lang="fr-FR"/>
          </a:p>
        </p:txBody>
      </p:sp>
    </p:spTree>
    <p:extLst>
      <p:ext uri="{BB962C8B-B14F-4D97-AF65-F5344CB8AC3E}">
        <p14:creationId xmlns:p14="http://schemas.microsoft.com/office/powerpoint/2010/main" val="1365284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43</a:t>
            </a:fld>
            <a:endParaRPr lang="fr-FR">
              <a:solidFill>
                <a:prstClr val="black"/>
              </a:solidFill>
            </a:endParaRPr>
          </a:p>
        </p:txBody>
      </p:sp>
    </p:spTree>
    <p:extLst>
      <p:ext uri="{BB962C8B-B14F-4D97-AF65-F5344CB8AC3E}">
        <p14:creationId xmlns:p14="http://schemas.microsoft.com/office/powerpoint/2010/main" val="1768629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44</a:t>
            </a:fld>
            <a:endParaRPr lang="fr-FR"/>
          </a:p>
        </p:txBody>
      </p:sp>
    </p:spTree>
    <p:extLst>
      <p:ext uri="{BB962C8B-B14F-4D97-AF65-F5344CB8AC3E}">
        <p14:creationId xmlns:p14="http://schemas.microsoft.com/office/powerpoint/2010/main" val="2032883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45</a:t>
            </a:fld>
            <a:endParaRPr lang="fr-FR"/>
          </a:p>
        </p:txBody>
      </p:sp>
    </p:spTree>
    <p:extLst>
      <p:ext uri="{BB962C8B-B14F-4D97-AF65-F5344CB8AC3E}">
        <p14:creationId xmlns:p14="http://schemas.microsoft.com/office/powerpoint/2010/main" val="1407526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46</a:t>
            </a:fld>
            <a:endParaRPr lang="fr-FR"/>
          </a:p>
        </p:txBody>
      </p:sp>
    </p:spTree>
    <p:extLst>
      <p:ext uri="{BB962C8B-B14F-4D97-AF65-F5344CB8AC3E}">
        <p14:creationId xmlns:p14="http://schemas.microsoft.com/office/powerpoint/2010/main" val="512512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47</a:t>
            </a:fld>
            <a:endParaRPr lang="fr-FR"/>
          </a:p>
        </p:txBody>
      </p:sp>
    </p:spTree>
    <p:extLst>
      <p:ext uri="{BB962C8B-B14F-4D97-AF65-F5344CB8AC3E}">
        <p14:creationId xmlns:p14="http://schemas.microsoft.com/office/powerpoint/2010/main" val="2393550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48</a:t>
            </a:fld>
            <a:endParaRPr lang="fr-FR"/>
          </a:p>
        </p:txBody>
      </p:sp>
    </p:spTree>
    <p:extLst>
      <p:ext uri="{BB962C8B-B14F-4D97-AF65-F5344CB8AC3E}">
        <p14:creationId xmlns:p14="http://schemas.microsoft.com/office/powerpoint/2010/main" val="2046348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4" name="Espace réservé du numéro de diapositive 3"/>
          <p:cNvSpPr>
            <a:spLocks noGrp="1"/>
          </p:cNvSpPr>
          <p:nvPr>
            <p:ph type="sldNum" sz="quarter" idx="10"/>
          </p:nvPr>
        </p:nvSpPr>
        <p:spPr/>
        <p:txBody>
          <a:bodyPr/>
          <a:lstStyle/>
          <a:p>
            <a:fld id="{A80D2F89-9BD7-401B-853B-D21F97D0C8C0}" type="slidenum">
              <a:rPr lang="fr-FR" smtClean="0">
                <a:solidFill>
                  <a:prstClr val="black"/>
                </a:solidFill>
              </a:rPr>
              <a:pPr/>
              <a:t>53</a:t>
            </a:fld>
            <a:endParaRPr lang="fr-FR" dirty="0">
              <a:solidFill>
                <a:prstClr val="black"/>
              </a:solidFill>
            </a:endParaRPr>
          </a:p>
        </p:txBody>
      </p:sp>
      <p:sp>
        <p:nvSpPr>
          <p:cNvPr id="5" name="Espace réservé des commentaires 4"/>
          <p:cNvSpPr>
            <a:spLocks noGrp="1"/>
          </p:cNvSpPr>
          <p:nvPr>
            <p:ph type="body" sz="quarter" idx="11"/>
          </p:nvPr>
        </p:nvSpPr>
        <p:spPr/>
        <p:txBody>
          <a:bodyPr/>
          <a:lstStyle/>
          <a:p>
            <a:endParaRPr lang="fr-FR"/>
          </a:p>
        </p:txBody>
      </p:sp>
    </p:spTree>
    <p:extLst>
      <p:ext uri="{BB962C8B-B14F-4D97-AF65-F5344CB8AC3E}">
        <p14:creationId xmlns:p14="http://schemas.microsoft.com/office/powerpoint/2010/main" val="21789607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55</a:t>
            </a:fld>
            <a:endParaRPr lang="fr-FR"/>
          </a:p>
        </p:txBody>
      </p:sp>
    </p:spTree>
    <p:extLst>
      <p:ext uri="{BB962C8B-B14F-4D97-AF65-F5344CB8AC3E}">
        <p14:creationId xmlns:p14="http://schemas.microsoft.com/office/powerpoint/2010/main" val="13614122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58</a:t>
            </a:fld>
            <a:endParaRPr lang="fr-FR"/>
          </a:p>
        </p:txBody>
      </p:sp>
    </p:spTree>
    <p:extLst>
      <p:ext uri="{BB962C8B-B14F-4D97-AF65-F5344CB8AC3E}">
        <p14:creationId xmlns:p14="http://schemas.microsoft.com/office/powerpoint/2010/main" val="1730586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59</a:t>
            </a:fld>
            <a:endParaRPr lang="fr-FR"/>
          </a:p>
        </p:txBody>
      </p:sp>
    </p:spTree>
    <p:extLst>
      <p:ext uri="{BB962C8B-B14F-4D97-AF65-F5344CB8AC3E}">
        <p14:creationId xmlns:p14="http://schemas.microsoft.com/office/powerpoint/2010/main" val="2748158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4</a:t>
            </a:fld>
            <a:endParaRPr lang="fr-FR"/>
          </a:p>
        </p:txBody>
      </p:sp>
    </p:spTree>
    <p:extLst>
      <p:ext uri="{BB962C8B-B14F-4D97-AF65-F5344CB8AC3E}">
        <p14:creationId xmlns:p14="http://schemas.microsoft.com/office/powerpoint/2010/main" val="42014851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60</a:t>
            </a:fld>
            <a:endParaRPr lang="fr-FR"/>
          </a:p>
        </p:txBody>
      </p:sp>
    </p:spTree>
    <p:extLst>
      <p:ext uri="{BB962C8B-B14F-4D97-AF65-F5344CB8AC3E}">
        <p14:creationId xmlns:p14="http://schemas.microsoft.com/office/powerpoint/2010/main" val="32168961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61</a:t>
            </a:fld>
            <a:endParaRPr lang="fr-FR"/>
          </a:p>
        </p:txBody>
      </p:sp>
    </p:spTree>
    <p:extLst>
      <p:ext uri="{BB962C8B-B14F-4D97-AF65-F5344CB8AC3E}">
        <p14:creationId xmlns:p14="http://schemas.microsoft.com/office/powerpoint/2010/main" val="14643536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5392C13-1B75-4490-8E84-30B7DBDBBE64}" type="slidenum">
              <a:rPr lang="fr-FR" smtClean="0">
                <a:solidFill>
                  <a:prstClr val="black"/>
                </a:solidFill>
              </a:rPr>
              <a:pPr/>
              <a:t>63</a:t>
            </a:fld>
            <a:endParaRPr lang="fr-FR">
              <a:solidFill>
                <a:prstClr val="black"/>
              </a:solidFill>
            </a:endParaRPr>
          </a:p>
        </p:txBody>
      </p:sp>
    </p:spTree>
    <p:extLst>
      <p:ext uri="{BB962C8B-B14F-4D97-AF65-F5344CB8AC3E}">
        <p14:creationId xmlns:p14="http://schemas.microsoft.com/office/powerpoint/2010/main" val="41369747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5392C13-1B75-4490-8E84-30B7DBDBBE64}" type="slidenum">
              <a:rPr lang="fr-FR" smtClean="0"/>
              <a:pPr/>
              <a:t>64</a:t>
            </a:fld>
            <a:endParaRPr lang="fr-FR"/>
          </a:p>
        </p:txBody>
      </p:sp>
    </p:spTree>
    <p:extLst>
      <p:ext uri="{BB962C8B-B14F-4D97-AF65-F5344CB8AC3E}">
        <p14:creationId xmlns:p14="http://schemas.microsoft.com/office/powerpoint/2010/main" val="27250976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80D2F89-9BD7-401B-853B-D21F97D0C8C0}" type="slidenum">
              <a:rPr lang="fr-FR" smtClean="0"/>
              <a:t>70</a:t>
            </a:fld>
            <a:endParaRPr lang="fr-FR"/>
          </a:p>
        </p:txBody>
      </p:sp>
    </p:spTree>
    <p:extLst>
      <p:ext uri="{BB962C8B-B14F-4D97-AF65-F5344CB8AC3E}">
        <p14:creationId xmlns:p14="http://schemas.microsoft.com/office/powerpoint/2010/main" val="1834672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A5392C13-1B75-4490-8E84-30B7DBDBBE64}" type="slidenum">
              <a:rPr lang="fr-FR" smtClean="0">
                <a:solidFill>
                  <a:prstClr val="black"/>
                </a:solidFill>
              </a:rPr>
              <a:pPr/>
              <a:t>5</a:t>
            </a:fld>
            <a:endParaRPr lang="fr-FR" dirty="0">
              <a:solidFill>
                <a:prstClr val="black"/>
              </a:solidFill>
            </a:endParaRPr>
          </a:p>
        </p:txBody>
      </p:sp>
    </p:spTree>
    <p:extLst>
      <p:ext uri="{BB962C8B-B14F-4D97-AF65-F5344CB8AC3E}">
        <p14:creationId xmlns:p14="http://schemas.microsoft.com/office/powerpoint/2010/main" val="1530944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A5392C13-1B75-4490-8E84-30B7DBDBBE64}" type="slidenum">
              <a:rPr lang="fr-FR" smtClean="0">
                <a:solidFill>
                  <a:prstClr val="black"/>
                </a:solidFill>
              </a:rPr>
              <a:pPr/>
              <a:t>6</a:t>
            </a:fld>
            <a:endParaRPr lang="fr-FR" dirty="0">
              <a:solidFill>
                <a:prstClr val="black"/>
              </a:solidFill>
            </a:endParaRPr>
          </a:p>
        </p:txBody>
      </p:sp>
    </p:spTree>
    <p:extLst>
      <p:ext uri="{BB962C8B-B14F-4D97-AF65-F5344CB8AC3E}">
        <p14:creationId xmlns:p14="http://schemas.microsoft.com/office/powerpoint/2010/main" val="2147838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7B2FEDB4-202D-436C-87FA-9EB7174C1B38}" type="slidenum">
              <a:rPr lang="fr-FR" smtClean="0">
                <a:solidFill>
                  <a:prstClr val="black"/>
                </a:solidFill>
              </a:rPr>
              <a:pPr/>
              <a:t>7</a:t>
            </a:fld>
            <a:endParaRPr lang="fr-FR">
              <a:solidFill>
                <a:prstClr val="black"/>
              </a:solidFill>
            </a:endParaRPr>
          </a:p>
        </p:txBody>
      </p:sp>
    </p:spTree>
    <p:extLst>
      <p:ext uri="{BB962C8B-B14F-4D97-AF65-F5344CB8AC3E}">
        <p14:creationId xmlns:p14="http://schemas.microsoft.com/office/powerpoint/2010/main" val="1953956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A5392C13-1B75-4490-8E84-30B7DBDBBE64}" type="slidenum">
              <a:rPr lang="fr-FR" smtClean="0">
                <a:solidFill>
                  <a:prstClr val="black"/>
                </a:solidFill>
              </a:rPr>
              <a:pPr/>
              <a:t>8</a:t>
            </a:fld>
            <a:endParaRPr lang="fr-FR" dirty="0">
              <a:solidFill>
                <a:prstClr val="black"/>
              </a:solidFill>
            </a:endParaRPr>
          </a:p>
        </p:txBody>
      </p:sp>
    </p:spTree>
    <p:extLst>
      <p:ext uri="{BB962C8B-B14F-4D97-AF65-F5344CB8AC3E}">
        <p14:creationId xmlns:p14="http://schemas.microsoft.com/office/powerpoint/2010/main" val="2026625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12</a:t>
            </a:fld>
            <a:endParaRPr lang="fr-FR"/>
          </a:p>
        </p:txBody>
      </p:sp>
    </p:spTree>
    <p:extLst>
      <p:ext uri="{BB962C8B-B14F-4D97-AF65-F5344CB8AC3E}">
        <p14:creationId xmlns:p14="http://schemas.microsoft.com/office/powerpoint/2010/main" val="350329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ADDE022-5748-4266-BDB2-BFDDCD087F19}" type="slidenum">
              <a:rPr lang="fr-FR" smtClean="0"/>
              <a:t>14</a:t>
            </a:fld>
            <a:endParaRPr lang="fr-FR"/>
          </a:p>
        </p:txBody>
      </p:sp>
    </p:spTree>
    <p:extLst>
      <p:ext uri="{BB962C8B-B14F-4D97-AF65-F5344CB8AC3E}">
        <p14:creationId xmlns:p14="http://schemas.microsoft.com/office/powerpoint/2010/main" val="2342564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47B73211-DB80-4FAF-ADBE-CBACA0FBC2A8}" type="datetimeFigureOut">
              <a:rPr lang="fr-FR" smtClean="0"/>
              <a:t>01/07/2020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16B9EF9-321C-4718-85E5-26F52712C128}" type="slidenum">
              <a:rPr lang="fr-FR" smtClean="0"/>
              <a:t>‹N°›</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80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7B73211-DB80-4FAF-ADBE-CBACA0FBC2A8}" type="datetimeFigureOut">
              <a:rPr lang="fr-FR" smtClean="0"/>
              <a:t>01/07/2020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2851820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7B73211-DB80-4FAF-ADBE-CBACA0FBC2A8}" type="datetimeFigureOut">
              <a:rPr lang="fr-FR" smtClean="0"/>
              <a:t>01/07/2020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643172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47B73211-DB80-4FAF-ADBE-CBACA0FBC2A8}" type="datetimeFigureOut">
              <a:rPr lang="fr-FR" smtClean="0"/>
              <a:t>01/07/2020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2069273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47B73211-DB80-4FAF-ADBE-CBACA0FBC2A8}" type="datetimeFigureOut">
              <a:rPr lang="fr-FR" smtClean="0"/>
              <a:t>01/07/2020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16B9EF9-321C-4718-85E5-26F52712C128}" type="slidenum">
              <a:rPr lang="fr-FR" smtClean="0"/>
              <a:t>‹N°›</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125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47B73211-DB80-4FAF-ADBE-CBACA0FBC2A8}" type="datetimeFigureOut">
              <a:rPr lang="fr-FR" smtClean="0"/>
              <a:t>01/07/2020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4098728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1097280" y="2582335"/>
            <a:ext cx="4937760" cy="32867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6217920" y="2582334"/>
            <a:ext cx="4937760" cy="328676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47B73211-DB80-4FAF-ADBE-CBACA0FBC2A8}" type="datetimeFigureOut">
              <a:rPr lang="fr-FR" smtClean="0"/>
              <a:t>01/07/2020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679977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47B73211-DB80-4FAF-ADBE-CBACA0FBC2A8}" type="datetimeFigureOut">
              <a:rPr lang="fr-FR" smtClean="0"/>
              <a:t>01/07/2020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357085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7B73211-DB80-4FAF-ADBE-CBACA0FBC2A8}" type="datetimeFigureOut">
              <a:rPr lang="fr-FR" smtClean="0"/>
              <a:t>01/07/2020</a:t>
            </a:fld>
            <a:endParaRPr lang="fr-F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FR"/>
          </a:p>
        </p:txBody>
      </p:sp>
      <p:sp>
        <p:nvSpPr>
          <p:cNvPr id="9" name="Slide Number Placeholder 8"/>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111643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smtClean="0"/>
              <a:t>Modifiez le style du titre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7B73211-DB80-4FAF-ADBE-CBACA0FBC2A8}" type="datetimeFigureOut">
              <a:rPr lang="fr-FR" smtClean="0"/>
              <a:t>01/07/2020</a:t>
            </a:fld>
            <a:endParaRPr lang="fr-F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r-F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16B9EF9-321C-4718-85E5-26F52712C128}" type="slidenum">
              <a:rPr lang="fr-FR" smtClean="0"/>
              <a:t>‹N°›</a:t>
            </a:fld>
            <a:endParaRPr lang="fr-FR"/>
          </a:p>
        </p:txBody>
      </p:sp>
    </p:spTree>
    <p:extLst>
      <p:ext uri="{BB962C8B-B14F-4D97-AF65-F5344CB8AC3E}">
        <p14:creationId xmlns:p14="http://schemas.microsoft.com/office/powerpoint/2010/main" val="549419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47B73211-DB80-4FAF-ADBE-CBACA0FBC2A8}" type="datetimeFigureOut">
              <a:rPr lang="fr-FR" smtClean="0"/>
              <a:t>01/07/2020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16B9EF9-321C-4718-85E5-26F52712C128}" type="slidenum">
              <a:rPr lang="fr-FR" smtClean="0"/>
              <a:t>‹N°›</a:t>
            </a:fld>
            <a:endParaRPr lang="fr-FR"/>
          </a:p>
        </p:txBody>
      </p:sp>
    </p:spTree>
    <p:extLst>
      <p:ext uri="{BB962C8B-B14F-4D97-AF65-F5344CB8AC3E}">
        <p14:creationId xmlns:p14="http://schemas.microsoft.com/office/powerpoint/2010/main" val="2012472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7B73211-DB80-4FAF-ADBE-CBACA0FBC2A8}" type="datetimeFigureOut">
              <a:rPr lang="fr-FR" smtClean="0"/>
              <a:t>01/07/2020</a:t>
            </a:fld>
            <a:endParaRPr lang="fr-F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F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16B9EF9-321C-4718-85E5-26F52712C128}" type="slidenum">
              <a:rPr lang="fr-FR" smtClean="0"/>
              <a:t>‹N°›</a:t>
            </a:fld>
            <a:endParaRPr lang="fr-F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9075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3.png"/><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4.png"/><Relationship Id="rId10"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7.tmp"/><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hyperlink" Target="https://www.agence-francaise-anticorruption.gouv.fr/files/files/Guide_maitrise_risque_corruption-Hyperlien.pdf" TargetMode="External"/><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2.wmf"/><Relationship Id="rId4" Type="http://schemas.openxmlformats.org/officeDocument/2006/relationships/image" Target="../media/image31.jpe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image" Target="../media/image36.png"/><Relationship Id="rId5" Type="http://schemas.openxmlformats.org/officeDocument/2006/relationships/diagramQuickStyle" Target="../diagrams/quickStyle6.xml"/><Relationship Id="rId10" Type="http://schemas.openxmlformats.org/officeDocument/2006/relationships/image" Target="../media/image35.png"/><Relationship Id="rId4" Type="http://schemas.openxmlformats.org/officeDocument/2006/relationships/diagramLayout" Target="../diagrams/layout6.xml"/><Relationship Id="rId9" Type="http://schemas.openxmlformats.org/officeDocument/2006/relationships/image" Target="../media/image2.png"/></Relationships>
</file>

<file path=ppt/slides/_rels/slide6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7.xml"/><Relationship Id="rId7" Type="http://schemas.microsoft.com/office/2007/relationships/diagramDrawing" Target="../diagrams/drawing7.xml"/><Relationship Id="rId12"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image" Target="../media/image39.png"/><Relationship Id="rId5" Type="http://schemas.openxmlformats.org/officeDocument/2006/relationships/diagramQuickStyle" Target="../diagrams/quickStyle7.xml"/><Relationship Id="rId10" Type="http://schemas.openxmlformats.org/officeDocument/2006/relationships/image" Target="../media/image38.png"/><Relationship Id="rId4" Type="http://schemas.openxmlformats.org/officeDocument/2006/relationships/diagramLayout" Target="../diagrams/layout7.xml"/><Relationship Id="rId9" Type="http://schemas.openxmlformats.org/officeDocument/2006/relationships/image" Target="../media/image2.png"/></Relationships>
</file>

<file path=ppt/slides/_rels/slide6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image" Target="../media/image2.png"/><Relationship Id="rId4" Type="http://schemas.openxmlformats.org/officeDocument/2006/relationships/diagramLayout" Target="../diagrams/layout8.xml"/><Relationship Id="rId9" Type="http://schemas.openxmlformats.org/officeDocument/2006/relationships/hyperlink" Target="https://www.agence-francaise-anticorruption.gouv.fr/files/files/AFA_-_Charte_de_laccompagnement_des_acteurs_publics_janvier_2019.pdf" TargetMode="External"/></Relationships>
</file>

<file path=ppt/slides/_rels/slide63.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5.png"/><Relationship Id="rId7" Type="http://schemas.openxmlformats.org/officeDocument/2006/relationships/diagramColors" Target="../diagrams/colors9.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2.png"/></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3" Type="http://schemas.openxmlformats.org/officeDocument/2006/relationships/hyperlink" Target="mailto:afa@afa.gouv.fr"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29.png"/></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www.fun-mooc.fr/" TargetMode="Externa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9AC3EB1-DFC7-4EDE-A26E-BE8F07730F4E}"/>
              </a:ext>
            </a:extLst>
          </p:cNvPr>
          <p:cNvSpPr>
            <a:spLocks noGrp="1"/>
          </p:cNvSpPr>
          <p:nvPr>
            <p:ph type="ctrTitle"/>
          </p:nvPr>
        </p:nvSpPr>
        <p:spPr>
          <a:xfrm>
            <a:off x="1164167" y="2036270"/>
            <a:ext cx="10058400" cy="1410462"/>
          </a:xfrm>
        </p:spPr>
        <p:txBody>
          <a:bodyPr>
            <a:normAutofit fontScale="90000"/>
          </a:bodyPr>
          <a:lstStyle/>
          <a:p>
            <a:pPr algn="ctr"/>
            <a:r>
              <a:rPr lang="fr-FR" sz="5400" b="1" dirty="0" smtClean="0"/>
              <a:t>La </a:t>
            </a:r>
            <a:r>
              <a:rPr lang="fr-FR" sz="5400" b="1" dirty="0"/>
              <a:t>lutte contre la corruption </a:t>
            </a:r>
            <a:r>
              <a:rPr lang="fr-FR" sz="5400" b="1" dirty="0" smtClean="0"/>
              <a:t/>
            </a:r>
            <a:br>
              <a:rPr lang="fr-FR" sz="5400" b="1" dirty="0" smtClean="0"/>
            </a:br>
            <a:r>
              <a:rPr lang="fr-FR" sz="5400" b="1" dirty="0" smtClean="0"/>
              <a:t>dans </a:t>
            </a:r>
            <a:r>
              <a:rPr lang="fr-FR" sz="5400" b="1" dirty="0"/>
              <a:t>l'achat </a:t>
            </a:r>
            <a:r>
              <a:rPr lang="fr-FR" sz="5400" b="1" dirty="0" smtClean="0"/>
              <a:t>public</a:t>
            </a:r>
            <a:br>
              <a:rPr lang="fr-FR" sz="5400" b="1" dirty="0" smtClean="0"/>
            </a:br>
            <a:r>
              <a:rPr lang="fr-FR" sz="2700" b="1" dirty="0" smtClean="0"/>
              <a:t>Jeudi 25 juin 2020</a:t>
            </a:r>
            <a:endParaRPr lang="fr-FR" sz="4400" dirty="0"/>
          </a:p>
        </p:txBody>
      </p:sp>
      <p:sp>
        <p:nvSpPr>
          <p:cNvPr id="3" name="Sous-titre 2">
            <a:extLst>
              <a:ext uri="{FF2B5EF4-FFF2-40B4-BE49-F238E27FC236}">
                <a16:creationId xmlns:a16="http://schemas.microsoft.com/office/drawing/2014/main" id="{DA2D5740-BE25-476B-97FF-F36A3518D62D}"/>
              </a:ext>
            </a:extLst>
          </p:cNvPr>
          <p:cNvSpPr>
            <a:spLocks noGrp="1"/>
          </p:cNvSpPr>
          <p:nvPr>
            <p:ph type="subTitle" idx="1"/>
          </p:nvPr>
        </p:nvSpPr>
        <p:spPr>
          <a:xfrm>
            <a:off x="1278467" y="4540097"/>
            <a:ext cx="9409198" cy="1395036"/>
          </a:xfrm>
        </p:spPr>
        <p:txBody>
          <a:bodyPr>
            <a:normAutofit fontScale="62500" lnSpcReduction="20000"/>
          </a:bodyPr>
          <a:lstStyle/>
          <a:p>
            <a:r>
              <a:rPr lang="fr-FR" sz="4500" b="1" dirty="0" err="1" smtClean="0"/>
              <a:t>Webconférence</a:t>
            </a:r>
            <a:r>
              <a:rPr lang="fr-FR" sz="4500" b="1" dirty="0" smtClean="0"/>
              <a:t> SIS Marchés </a:t>
            </a:r>
          </a:p>
          <a:p>
            <a:r>
              <a:rPr lang="fr-FR" sz="3200" b="1" dirty="0" smtClean="0">
                <a:latin typeface="Arial" panose="020B0604020202020204" pitchFamily="34" charset="0"/>
                <a:cs typeface="Arial" panose="020B0604020202020204" pitchFamily="34" charset="0"/>
              </a:rPr>
              <a:t>Intervention de l’Agence française anticorruption</a:t>
            </a:r>
            <a:r>
              <a:rPr lang="fr-FR" sz="2300" b="1" dirty="0" smtClean="0">
                <a:latin typeface="Arial" panose="020B0604020202020204" pitchFamily="34" charset="0"/>
                <a:cs typeface="Arial" panose="020B0604020202020204" pitchFamily="34" charset="0"/>
              </a:rPr>
              <a:t> </a:t>
            </a:r>
          </a:p>
          <a:p>
            <a:r>
              <a:rPr lang="fr-FR" sz="2300" b="1" dirty="0" smtClean="0">
                <a:latin typeface="Arial" panose="020B0604020202020204" pitchFamily="34" charset="0"/>
                <a:cs typeface="Arial" panose="020B0604020202020204" pitchFamily="34" charset="0"/>
              </a:rPr>
              <a:t>Sandrine </a:t>
            </a:r>
            <a:r>
              <a:rPr lang="fr-FR" sz="2300" b="1" dirty="0" err="1" smtClean="0">
                <a:latin typeface="Arial" panose="020B0604020202020204" pitchFamily="34" charset="0"/>
                <a:cs typeface="Arial" panose="020B0604020202020204" pitchFamily="34" charset="0"/>
              </a:rPr>
              <a:t>jarry</a:t>
            </a:r>
            <a:r>
              <a:rPr lang="fr-FR" sz="2300" b="1" dirty="0" smtClean="0">
                <a:latin typeface="Arial" panose="020B0604020202020204" pitchFamily="34" charset="0"/>
                <a:cs typeface="Arial" panose="020B0604020202020204" pitchFamily="34" charset="0"/>
              </a:rPr>
              <a:t> –Cheffe du département du conseil aux acteurs publics</a:t>
            </a:r>
          </a:p>
          <a:p>
            <a:endParaRPr lang="fr-FR" dirty="0"/>
          </a:p>
          <a:p>
            <a:endParaRPr lang="fr-FR" dirty="0"/>
          </a:p>
        </p:txBody>
      </p:sp>
      <p:pic>
        <p:nvPicPr>
          <p:cNvPr id="8" name="Image 7">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6" name="Image 5"/>
          <p:cNvPicPr>
            <a:picLocks noChangeAspect="1"/>
          </p:cNvPicPr>
          <p:nvPr/>
        </p:nvPicPr>
        <p:blipFill>
          <a:blip r:embed="rId4"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861327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88185" y="455349"/>
            <a:ext cx="10058400" cy="1450757"/>
          </a:xfrm>
        </p:spPr>
        <p:txBody>
          <a:bodyPr>
            <a:normAutofit fontScale="90000"/>
          </a:bodyPr>
          <a:lstStyle/>
          <a:p>
            <a:r>
              <a:rPr lang="fr-FR" b="1" dirty="0" smtClean="0">
                <a:solidFill>
                  <a:srgbClr val="00B0F0"/>
                </a:solidFill>
              </a:rPr>
              <a:t/>
            </a:r>
            <a:br>
              <a:rPr lang="fr-FR" b="1" dirty="0" smtClean="0">
                <a:solidFill>
                  <a:srgbClr val="00B0F0"/>
                </a:solidFill>
              </a:rPr>
            </a:br>
            <a:r>
              <a:rPr lang="fr-FR" b="1" dirty="0">
                <a:solidFill>
                  <a:srgbClr val="00B0F0"/>
                </a:solidFill>
              </a:rPr>
              <a:t/>
            </a:r>
            <a:br>
              <a:rPr lang="fr-FR" b="1" dirty="0">
                <a:solidFill>
                  <a:srgbClr val="00B0F0"/>
                </a:solidFill>
              </a:rPr>
            </a:br>
            <a:endParaRPr lang="fr-FR" sz="3800" dirty="0">
              <a:solidFill>
                <a:srgbClr val="0070C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6424" y="226609"/>
            <a:ext cx="1560513" cy="908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758988" y="1967973"/>
            <a:ext cx="11046411" cy="4524315"/>
          </a:xfrm>
          <a:prstGeom prst="rect">
            <a:avLst/>
          </a:prstGeom>
          <a:noFill/>
        </p:spPr>
        <p:txBody>
          <a:bodyPr wrap="square" rtlCol="0">
            <a:spAutoFit/>
          </a:bodyPr>
          <a:lstStyle/>
          <a:p>
            <a:pPr marL="457189" indent="-457189" algn="just">
              <a:lnSpc>
                <a:spcPct val="150000"/>
              </a:lnSpc>
              <a:buFont typeface="Courier New" panose="02070309020205020404" pitchFamily="49" charset="0"/>
              <a:buChar char="o"/>
            </a:pPr>
            <a:r>
              <a:rPr lang="fr-FR" sz="3200" dirty="0" smtClean="0"/>
              <a:t>Probité </a:t>
            </a:r>
            <a:r>
              <a:rPr lang="fr-FR" sz="3200" dirty="0"/>
              <a:t>et intégrité </a:t>
            </a:r>
          </a:p>
          <a:p>
            <a:pPr marL="457189" indent="-457189" algn="just">
              <a:lnSpc>
                <a:spcPct val="150000"/>
              </a:lnSpc>
              <a:buFont typeface="Courier New" panose="02070309020205020404" pitchFamily="49" charset="0"/>
              <a:buChar char="o"/>
            </a:pPr>
            <a:r>
              <a:rPr lang="fr-FR" sz="3200" dirty="0"/>
              <a:t>Veiller à prévenir ou à faire cesser immédiatement tout conflit </a:t>
            </a:r>
            <a:r>
              <a:rPr lang="fr-FR" sz="3200" dirty="0" smtClean="0"/>
              <a:t>d’intérêts</a:t>
            </a:r>
          </a:p>
          <a:p>
            <a:pPr algn="just">
              <a:lnSpc>
                <a:spcPct val="150000"/>
              </a:lnSpc>
            </a:pPr>
            <a:r>
              <a:rPr lang="fr-FR" sz="3200" dirty="0"/>
              <a:t>=&gt; </a:t>
            </a:r>
            <a:r>
              <a:rPr lang="fr-FR" sz="3200" dirty="0" smtClean="0"/>
              <a:t>articles </a:t>
            </a:r>
            <a:r>
              <a:rPr lang="fr-FR" sz="3200" dirty="0"/>
              <a:t>25 à 26 de la loi n° 83-634 du 13 juillet 1983</a:t>
            </a:r>
          </a:p>
          <a:p>
            <a:pPr marL="457189" indent="-457189" algn="just">
              <a:lnSpc>
                <a:spcPct val="150000"/>
              </a:lnSpc>
              <a:buFont typeface="Courier New" panose="02070309020205020404" pitchFamily="49" charset="0"/>
              <a:buChar char="o"/>
            </a:pPr>
            <a:r>
              <a:rPr lang="fr-FR" sz="3200" dirty="0"/>
              <a:t>Sanctions disciplinaires</a:t>
            </a:r>
          </a:p>
          <a:p>
            <a:pPr marL="457189" indent="-457189" algn="just">
              <a:lnSpc>
                <a:spcPct val="150000"/>
              </a:lnSpc>
              <a:buFont typeface="Courier New" panose="02070309020205020404" pitchFamily="49" charset="0"/>
              <a:buChar char="o"/>
            </a:pPr>
            <a:endParaRPr lang="fr-FR" sz="3200" dirty="0">
              <a:solidFill>
                <a:schemeClr val="tx1">
                  <a:lumMod val="75000"/>
                  <a:lumOff val="25000"/>
                </a:schemeClr>
              </a:solidFill>
            </a:endParaRPr>
          </a:p>
        </p:txBody>
      </p:sp>
      <p:pic>
        <p:nvPicPr>
          <p:cNvPr id="8" name="Image 7"/>
          <p:cNvPicPr>
            <a:picLocks noChangeAspect="1"/>
          </p:cNvPicPr>
          <p:nvPr/>
        </p:nvPicPr>
        <p:blipFill>
          <a:blip r:embed="rId3" cstate="print"/>
          <a:stretch>
            <a:fillRect/>
          </a:stretch>
        </p:blipFill>
        <p:spPr>
          <a:xfrm>
            <a:off x="10171733" y="5815493"/>
            <a:ext cx="1749704" cy="1042507"/>
          </a:xfrm>
          <a:prstGeom prst="rect">
            <a:avLst/>
          </a:prstGeom>
        </p:spPr>
      </p:pic>
      <p:sp>
        <p:nvSpPr>
          <p:cNvPr id="10" name="Titre 1">
            <a:extLst>
              <a:ext uri="{FF2B5EF4-FFF2-40B4-BE49-F238E27FC236}">
                <a16:creationId xmlns:a16="http://schemas.microsoft.com/office/drawing/2014/main" id="{50097742-891C-43D6-AF8B-949FC679310A}"/>
              </a:ext>
            </a:extLst>
          </p:cNvPr>
          <p:cNvSpPr txBox="1">
            <a:spLocks/>
          </p:cNvSpPr>
          <p:nvPr/>
        </p:nvSpPr>
        <p:spPr>
          <a:xfrm>
            <a:off x="758988" y="781431"/>
            <a:ext cx="9837436" cy="64463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fr-FR" sz="4300" b="1" dirty="0" smtClean="0">
              <a:solidFill>
                <a:srgbClr val="0070C0"/>
              </a:solidFill>
              <a:latin typeface="Calibri" panose="020F0502020204030204"/>
            </a:endParaRPr>
          </a:p>
          <a:p>
            <a:pPr algn="ctr"/>
            <a:r>
              <a:rPr lang="fr-FR" sz="4300" b="1" dirty="0" smtClean="0">
                <a:solidFill>
                  <a:srgbClr val="0070C0"/>
                </a:solidFill>
                <a:latin typeface="Calibri" panose="020F0502020204030204"/>
              </a:rPr>
              <a:t>Manquements à la déontologie </a:t>
            </a:r>
          </a:p>
          <a:p>
            <a:pPr algn="ctr"/>
            <a:r>
              <a:rPr lang="fr-FR" sz="4300" b="1" dirty="0" smtClean="0">
                <a:solidFill>
                  <a:srgbClr val="0070C0"/>
                </a:solidFill>
                <a:latin typeface="Calibri" panose="020F0502020204030204"/>
              </a:rPr>
              <a:t>des agents publics</a:t>
            </a:r>
            <a:endParaRPr lang="fr-FR" sz="4300" b="1" dirty="0">
              <a:solidFill>
                <a:srgbClr val="0070C0"/>
              </a:solidFill>
              <a:latin typeface="Calibri" panose="020F0502020204030204"/>
            </a:endParaRPr>
          </a:p>
        </p:txBody>
      </p:sp>
    </p:spTree>
    <p:extLst>
      <p:ext uri="{BB962C8B-B14F-4D97-AF65-F5344CB8AC3E}">
        <p14:creationId xmlns:p14="http://schemas.microsoft.com/office/powerpoint/2010/main" val="116035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208" y="409281"/>
            <a:ext cx="10058400" cy="1450757"/>
          </a:xfrm>
        </p:spPr>
        <p:txBody>
          <a:bodyPr>
            <a:normAutofit fontScale="90000"/>
          </a:bodyPr>
          <a:lstStyle/>
          <a:p>
            <a:r>
              <a:rPr lang="fr-FR" b="1" dirty="0" smtClean="0">
                <a:solidFill>
                  <a:srgbClr val="00B0F0"/>
                </a:solidFill>
              </a:rPr>
              <a:t/>
            </a:r>
            <a:br>
              <a:rPr lang="fr-FR" b="1" dirty="0" smtClean="0">
                <a:solidFill>
                  <a:srgbClr val="00B0F0"/>
                </a:solidFill>
              </a:rPr>
            </a:br>
            <a:r>
              <a:rPr lang="fr-FR" b="1" dirty="0">
                <a:solidFill>
                  <a:srgbClr val="00B0F0"/>
                </a:solidFill>
              </a:rPr>
              <a:t/>
            </a:r>
            <a:br>
              <a:rPr lang="fr-FR" b="1" dirty="0">
                <a:solidFill>
                  <a:srgbClr val="00B0F0"/>
                </a:solidFill>
              </a:rPr>
            </a:br>
            <a:endParaRPr lang="fr-FR" sz="3800" dirty="0">
              <a:solidFill>
                <a:srgbClr val="0070C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96424" y="226609"/>
            <a:ext cx="1560513" cy="908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575202" y="1725552"/>
            <a:ext cx="11046411" cy="5262979"/>
          </a:xfrm>
          <a:prstGeom prst="rect">
            <a:avLst/>
          </a:prstGeom>
          <a:noFill/>
        </p:spPr>
        <p:txBody>
          <a:bodyPr wrap="square" rtlCol="0">
            <a:spAutoFit/>
          </a:bodyPr>
          <a:lstStyle/>
          <a:p>
            <a:pPr algn="just">
              <a:lnSpc>
                <a:spcPct val="150000"/>
              </a:lnSpc>
            </a:pPr>
            <a:r>
              <a:rPr lang="fr-FR" sz="2800" dirty="0" smtClean="0"/>
              <a:t>« Les </a:t>
            </a:r>
            <a:r>
              <a:rPr lang="fr-FR" sz="2800" dirty="0"/>
              <a:t>membres du Gouvernement, les personnes titulaires d'un mandat électif local ainsi que celles chargées d'une mission de service public exercent leurs fonctions avec dignité, probité et intégrité et veillent à prévenir ou à faire cesser immédiatement tout conflit d'intérêts</a:t>
            </a:r>
            <a:r>
              <a:rPr lang="fr-FR" sz="2800" dirty="0" smtClean="0"/>
              <a:t>. »</a:t>
            </a:r>
          </a:p>
          <a:p>
            <a:pPr algn="just">
              <a:lnSpc>
                <a:spcPct val="150000"/>
              </a:lnSpc>
            </a:pPr>
            <a:endParaRPr lang="fr-FR" sz="2800" dirty="0" smtClean="0"/>
          </a:p>
          <a:p>
            <a:pPr algn="just">
              <a:lnSpc>
                <a:spcPct val="150000"/>
              </a:lnSpc>
            </a:pPr>
            <a:r>
              <a:rPr lang="fr-FR" sz="2800" dirty="0"/>
              <a:t>=&gt; loi n° 2013-907 du 11 octobre 2013 relative à la </a:t>
            </a:r>
            <a:r>
              <a:rPr lang="fr-FR" sz="2800" dirty="0" smtClean="0"/>
              <a:t>transparence </a:t>
            </a:r>
            <a:r>
              <a:rPr lang="fr-FR" sz="2800" dirty="0"/>
              <a:t>de la vie publique</a:t>
            </a:r>
          </a:p>
          <a:p>
            <a:pPr algn="just">
              <a:lnSpc>
                <a:spcPct val="150000"/>
              </a:lnSpc>
            </a:pPr>
            <a:endParaRPr lang="fr-FR" sz="2800" dirty="0">
              <a:solidFill>
                <a:schemeClr val="tx1">
                  <a:lumMod val="75000"/>
                  <a:lumOff val="25000"/>
                </a:schemeClr>
              </a:solidFill>
            </a:endParaRPr>
          </a:p>
        </p:txBody>
      </p:sp>
      <p:pic>
        <p:nvPicPr>
          <p:cNvPr id="8" name="Image 7"/>
          <p:cNvPicPr>
            <a:picLocks noChangeAspect="1"/>
          </p:cNvPicPr>
          <p:nvPr/>
        </p:nvPicPr>
        <p:blipFill>
          <a:blip r:embed="rId3" cstate="print"/>
          <a:stretch>
            <a:fillRect/>
          </a:stretch>
        </p:blipFill>
        <p:spPr>
          <a:xfrm>
            <a:off x="10171733" y="5815493"/>
            <a:ext cx="1749704" cy="1042507"/>
          </a:xfrm>
          <a:prstGeom prst="rect">
            <a:avLst/>
          </a:prstGeom>
        </p:spPr>
      </p:pic>
      <p:sp>
        <p:nvSpPr>
          <p:cNvPr id="10" name="Titre 1">
            <a:extLst>
              <a:ext uri="{FF2B5EF4-FFF2-40B4-BE49-F238E27FC236}">
                <a16:creationId xmlns:a16="http://schemas.microsoft.com/office/drawing/2014/main" id="{50097742-891C-43D6-AF8B-949FC679310A}"/>
              </a:ext>
            </a:extLst>
          </p:cNvPr>
          <p:cNvSpPr txBox="1">
            <a:spLocks/>
          </p:cNvSpPr>
          <p:nvPr/>
        </p:nvSpPr>
        <p:spPr>
          <a:xfrm>
            <a:off x="914098" y="904394"/>
            <a:ext cx="9837436" cy="64463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a:solidFill>
                  <a:srgbClr val="0070C0"/>
                </a:solidFill>
                <a:latin typeface="Calibri" panose="020F0502020204030204"/>
              </a:rPr>
              <a:t>« Prévention des conflits d’intérêts et transparence dans la vie publique </a:t>
            </a:r>
            <a:r>
              <a:rPr lang="fr-FR" sz="4300" b="1" dirty="0" smtClean="0">
                <a:solidFill>
                  <a:srgbClr val="0070C0"/>
                </a:solidFill>
                <a:latin typeface="Calibri" panose="020F0502020204030204"/>
              </a:rPr>
              <a:t>»</a:t>
            </a:r>
            <a:endParaRPr lang="fr-FR" sz="4300" b="1" dirty="0">
              <a:solidFill>
                <a:srgbClr val="0070C0"/>
              </a:solidFill>
              <a:latin typeface="Calibri" panose="020F0502020204030204"/>
            </a:endParaRPr>
          </a:p>
        </p:txBody>
      </p:sp>
    </p:spTree>
    <p:extLst>
      <p:ext uri="{BB962C8B-B14F-4D97-AF65-F5344CB8AC3E}">
        <p14:creationId xmlns:p14="http://schemas.microsoft.com/office/powerpoint/2010/main" val="30049530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488900"/>
            <a:ext cx="10156469" cy="966163"/>
          </a:xfrm>
        </p:spPr>
        <p:txBody>
          <a:bodyPr>
            <a:normAutofit/>
          </a:bodyPr>
          <a:lstStyle/>
          <a:p>
            <a:pPr algn="ctr"/>
            <a:r>
              <a:rPr lang="fr-FR" sz="4300" b="1" dirty="0" smtClean="0">
                <a:solidFill>
                  <a:srgbClr val="0070C0"/>
                </a:solidFill>
                <a:latin typeface="+mn-lt"/>
              </a:rPr>
              <a:t>La corruption</a:t>
            </a:r>
            <a:r>
              <a:rPr lang="fr-FR" sz="4300" b="1" dirty="0">
                <a:solidFill>
                  <a:srgbClr val="0070C0"/>
                </a:solidFill>
                <a:latin typeface="+mn-lt"/>
              </a:rPr>
              <a:t> </a:t>
            </a:r>
            <a:r>
              <a:rPr lang="fr-FR" sz="4300" b="1" dirty="0" smtClean="0">
                <a:solidFill>
                  <a:srgbClr val="0070C0"/>
                </a:solidFill>
                <a:latin typeface="+mn-lt"/>
              </a:rPr>
              <a:t>: perception – </a:t>
            </a:r>
            <a:r>
              <a:rPr lang="fr-FR" sz="4300" b="1" dirty="0" err="1" smtClean="0">
                <a:solidFill>
                  <a:srgbClr val="0070C0"/>
                </a:solidFill>
                <a:latin typeface="+mn-lt"/>
              </a:rPr>
              <a:t>victimation</a:t>
            </a:r>
            <a:endParaRPr lang="fr-FR" sz="4300" b="1" dirty="0">
              <a:solidFill>
                <a:srgbClr val="0070C0"/>
              </a:solidFill>
              <a:latin typeface="+mn-lt"/>
            </a:endParaRPr>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4933" y="186004"/>
            <a:ext cx="1557450" cy="908955"/>
          </a:xfrm>
          <a:prstGeom prst="rect">
            <a:avLst/>
          </a:prstGeom>
        </p:spPr>
      </p:pic>
      <p:sp>
        <p:nvSpPr>
          <p:cNvPr id="9" name="ZoneTexte 8"/>
          <p:cNvSpPr txBox="1"/>
          <p:nvPr/>
        </p:nvSpPr>
        <p:spPr>
          <a:xfrm>
            <a:off x="1035989" y="3438878"/>
            <a:ext cx="4034315"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t>Indice sur le degré </a:t>
            </a:r>
            <a:r>
              <a:rPr lang="fr-FR" sz="2000" dirty="0"/>
              <a:t>de corruption perçue dans les administrations publiques et la classe </a:t>
            </a:r>
            <a:r>
              <a:rPr lang="fr-FR" sz="2000" dirty="0" smtClean="0"/>
              <a:t>politique</a:t>
            </a:r>
            <a:endParaRPr lang="fr-FR" sz="2000" dirty="0"/>
          </a:p>
        </p:txBody>
      </p:sp>
      <p:sp>
        <p:nvSpPr>
          <p:cNvPr id="3" name="ZoneTexte 2"/>
          <p:cNvSpPr txBox="1"/>
          <p:nvPr/>
        </p:nvSpPr>
        <p:spPr>
          <a:xfrm>
            <a:off x="1018126" y="5170940"/>
            <a:ext cx="4229238"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t>Rang de classement de la France en 2019 : 23e sur 180 pays</a:t>
            </a:r>
          </a:p>
        </p:txBody>
      </p:sp>
      <p:pic>
        <p:nvPicPr>
          <p:cNvPr id="10" name="Image 9"/>
          <p:cNvPicPr>
            <a:picLocks noChangeAspect="1"/>
          </p:cNvPicPr>
          <p:nvPr/>
        </p:nvPicPr>
        <p:blipFill>
          <a:blip r:embed="rId4" cstate="print"/>
          <a:stretch>
            <a:fillRect/>
          </a:stretch>
        </p:blipFill>
        <p:spPr>
          <a:xfrm>
            <a:off x="10092539" y="5815494"/>
            <a:ext cx="1749704" cy="1042506"/>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16129" y="1809287"/>
            <a:ext cx="2103914" cy="1629591"/>
          </a:xfrm>
          <a:prstGeom prst="rect">
            <a:avLst/>
          </a:prstGeom>
        </p:spPr>
      </p:pic>
      <p:sp>
        <p:nvSpPr>
          <p:cNvPr id="11" name="ZoneTexte 10"/>
          <p:cNvSpPr txBox="1"/>
          <p:nvPr/>
        </p:nvSpPr>
        <p:spPr>
          <a:xfrm>
            <a:off x="7368784" y="3438878"/>
            <a:ext cx="3598607"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000" dirty="0" smtClean="0"/>
              <a:t>Enquête « Cadre de vie et sécurité » 2019</a:t>
            </a:r>
            <a:endParaRPr lang="fr-FR" sz="2000" dirty="0"/>
          </a:p>
        </p:txBody>
      </p:sp>
      <p:pic>
        <p:nvPicPr>
          <p:cNvPr id="12" name="Imag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93057" y="1755794"/>
            <a:ext cx="2920181" cy="1577935"/>
          </a:xfrm>
          <a:prstGeom prst="rect">
            <a:avLst/>
          </a:prstGeom>
        </p:spPr>
      </p:pic>
      <p:sp>
        <p:nvSpPr>
          <p:cNvPr id="5" name="Flèche vers le bas 4"/>
          <p:cNvSpPr/>
          <p:nvPr/>
        </p:nvSpPr>
        <p:spPr>
          <a:xfrm>
            <a:off x="2858224" y="4528158"/>
            <a:ext cx="389848" cy="5702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6862422" y="4971392"/>
            <a:ext cx="4611329"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fr-FR" sz="2000" dirty="0" smtClean="0"/>
              <a:t>1,1% des personnes interrogées ont été confrontées au cours de l’année à une situation de corruption</a:t>
            </a:r>
            <a:endParaRPr lang="fr-FR" sz="2000" dirty="0"/>
          </a:p>
        </p:txBody>
      </p:sp>
      <p:sp>
        <p:nvSpPr>
          <p:cNvPr id="8" name="ZoneTexte 7"/>
          <p:cNvSpPr txBox="1"/>
          <p:nvPr/>
        </p:nvSpPr>
        <p:spPr>
          <a:xfrm>
            <a:off x="226031" y="2065106"/>
            <a:ext cx="1541124" cy="369332"/>
          </a:xfrm>
          <a:prstGeom prst="rect">
            <a:avLst/>
          </a:prstGeom>
          <a:noFill/>
        </p:spPr>
        <p:txBody>
          <a:bodyPr wrap="square" rtlCol="0">
            <a:spAutoFit/>
          </a:bodyPr>
          <a:lstStyle/>
          <a:p>
            <a:r>
              <a:rPr lang="fr-FR" b="1" u="sng" dirty="0" smtClean="0"/>
              <a:t>Perception</a:t>
            </a:r>
            <a:endParaRPr lang="fr-FR" b="1" u="sng" dirty="0"/>
          </a:p>
        </p:txBody>
      </p:sp>
      <p:sp>
        <p:nvSpPr>
          <p:cNvPr id="14" name="ZoneTexte 13"/>
          <p:cNvSpPr txBox="1"/>
          <p:nvPr/>
        </p:nvSpPr>
        <p:spPr>
          <a:xfrm>
            <a:off x="10470244" y="2082252"/>
            <a:ext cx="1541124" cy="369332"/>
          </a:xfrm>
          <a:prstGeom prst="rect">
            <a:avLst/>
          </a:prstGeom>
          <a:noFill/>
        </p:spPr>
        <p:txBody>
          <a:bodyPr wrap="square" rtlCol="0">
            <a:spAutoFit/>
          </a:bodyPr>
          <a:lstStyle/>
          <a:p>
            <a:r>
              <a:rPr lang="fr-FR" b="1" u="sng" dirty="0" err="1" smtClean="0"/>
              <a:t>Victimation</a:t>
            </a:r>
            <a:endParaRPr lang="fr-FR" b="1" u="sng" dirty="0"/>
          </a:p>
        </p:txBody>
      </p:sp>
      <p:pic>
        <p:nvPicPr>
          <p:cNvPr id="15" name="Image 14"/>
          <p:cNvPicPr>
            <a:picLocks noChangeAspect="1"/>
          </p:cNvPicPr>
          <p:nvPr/>
        </p:nvPicPr>
        <p:blipFill>
          <a:blip r:embed="rId7"/>
          <a:stretch>
            <a:fillRect/>
          </a:stretch>
        </p:blipFill>
        <p:spPr>
          <a:xfrm>
            <a:off x="5160366" y="1816072"/>
            <a:ext cx="1943847" cy="2636392"/>
          </a:xfrm>
          <a:prstGeom prst="rect">
            <a:avLst/>
          </a:prstGeom>
        </p:spPr>
      </p:pic>
      <p:sp>
        <p:nvSpPr>
          <p:cNvPr id="16" name="Flèche vers le bas 15"/>
          <p:cNvSpPr/>
          <p:nvPr/>
        </p:nvSpPr>
        <p:spPr>
          <a:xfrm>
            <a:off x="8973162" y="4297101"/>
            <a:ext cx="389848" cy="5702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28174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27333" y="103026"/>
            <a:ext cx="1557450" cy="908955"/>
          </a:xfrm>
          <a:prstGeom prst="rect">
            <a:avLst/>
          </a:prstGeom>
        </p:spPr>
      </p:pic>
      <p:sp>
        <p:nvSpPr>
          <p:cNvPr id="6" name="ZoneTexte 5"/>
          <p:cNvSpPr txBox="1"/>
          <p:nvPr/>
        </p:nvSpPr>
        <p:spPr>
          <a:xfrm rot="10800000" flipV="1">
            <a:off x="102109" y="3031247"/>
            <a:ext cx="2725783" cy="954107"/>
          </a:xfrm>
          <a:prstGeom prst="rect">
            <a:avLst/>
          </a:prstGeom>
          <a:noFill/>
        </p:spPr>
        <p:txBody>
          <a:bodyPr wrap="square" rtlCol="0">
            <a:spAutoFit/>
          </a:bodyPr>
          <a:lstStyle/>
          <a:p>
            <a:pPr algn="ctr"/>
            <a:r>
              <a:rPr lang="fr-FR" sz="2800" b="1" dirty="0" smtClean="0">
                <a:solidFill>
                  <a:schemeClr val="accent2"/>
                </a:solidFill>
                <a:latin typeface="+mj-lt"/>
                <a:cs typeface="MV Boli" panose="02000500030200090000" pitchFamily="2" charset="0"/>
              </a:rPr>
              <a:t>Eurobaromètre 2017</a:t>
            </a:r>
            <a:endParaRPr lang="fr-FR" sz="2800" b="1" dirty="0">
              <a:solidFill>
                <a:schemeClr val="accent2"/>
              </a:solidFill>
              <a:latin typeface="+mj-lt"/>
              <a:cs typeface="MV Boli" panose="02000500030200090000" pitchFamily="2" charset="0"/>
            </a:endParaRPr>
          </a:p>
        </p:txBody>
      </p:sp>
      <p:graphicFrame>
        <p:nvGraphicFramePr>
          <p:cNvPr id="7" name="Diagramme 6"/>
          <p:cNvGraphicFramePr/>
          <p:nvPr>
            <p:extLst/>
          </p:nvPr>
        </p:nvGraphicFramePr>
        <p:xfrm>
          <a:off x="1465001" y="1840345"/>
          <a:ext cx="10288001" cy="43226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 7"/>
          <p:cNvPicPr>
            <a:picLocks noChangeAspect="1"/>
          </p:cNvPicPr>
          <p:nvPr/>
        </p:nvPicPr>
        <p:blipFill>
          <a:blip r:embed="rId8" cstate="print"/>
          <a:stretch>
            <a:fillRect/>
          </a:stretch>
        </p:blipFill>
        <p:spPr>
          <a:xfrm>
            <a:off x="10171733" y="5815494"/>
            <a:ext cx="1749704" cy="1042506"/>
          </a:xfrm>
          <a:prstGeom prst="rect">
            <a:avLst/>
          </a:prstGeom>
        </p:spPr>
      </p:pic>
      <p:sp>
        <p:nvSpPr>
          <p:cNvPr id="12" name="Titre 1"/>
          <p:cNvSpPr>
            <a:spLocks noGrp="1"/>
          </p:cNvSpPr>
          <p:nvPr>
            <p:ph type="title"/>
          </p:nvPr>
        </p:nvSpPr>
        <p:spPr>
          <a:xfrm>
            <a:off x="599767" y="525638"/>
            <a:ext cx="10156469" cy="972685"/>
          </a:xfrm>
        </p:spPr>
        <p:txBody>
          <a:bodyPr>
            <a:normAutofit/>
          </a:bodyPr>
          <a:lstStyle/>
          <a:p>
            <a:pPr algn="ctr"/>
            <a:r>
              <a:rPr lang="fr-FR" sz="4300" b="1" dirty="0" smtClean="0">
                <a:solidFill>
                  <a:srgbClr val="0070C0"/>
                </a:solidFill>
                <a:latin typeface="+mn-lt"/>
              </a:rPr>
              <a:t>La corruption</a:t>
            </a:r>
            <a:r>
              <a:rPr lang="fr-FR" sz="4300" b="1" dirty="0">
                <a:solidFill>
                  <a:srgbClr val="0070C0"/>
                </a:solidFill>
                <a:latin typeface="+mn-lt"/>
              </a:rPr>
              <a:t> </a:t>
            </a:r>
            <a:r>
              <a:rPr lang="fr-FR" sz="4300" b="1" dirty="0" smtClean="0">
                <a:solidFill>
                  <a:srgbClr val="0070C0"/>
                </a:solidFill>
                <a:latin typeface="+mn-lt"/>
              </a:rPr>
              <a:t>: perception – </a:t>
            </a:r>
            <a:r>
              <a:rPr lang="fr-FR" sz="4300" b="1" dirty="0" err="1" smtClean="0">
                <a:solidFill>
                  <a:srgbClr val="0070C0"/>
                </a:solidFill>
                <a:latin typeface="+mn-lt"/>
              </a:rPr>
              <a:t>victimation</a:t>
            </a:r>
            <a:endParaRPr lang="fr-FR" sz="4300" b="1" dirty="0">
              <a:solidFill>
                <a:srgbClr val="0070C0"/>
              </a:solidFill>
              <a:latin typeface="+mn-lt"/>
            </a:endParaRPr>
          </a:p>
        </p:txBody>
      </p:sp>
    </p:spTree>
    <p:extLst>
      <p:ext uri="{BB962C8B-B14F-4D97-AF65-F5344CB8AC3E}">
        <p14:creationId xmlns:p14="http://schemas.microsoft.com/office/powerpoint/2010/main" val="5721447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txBox="1">
            <a:spLocks/>
          </p:cNvSpPr>
          <p:nvPr/>
        </p:nvSpPr>
        <p:spPr>
          <a:xfrm>
            <a:off x="197962" y="452113"/>
            <a:ext cx="10319718"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smtClean="0">
                <a:solidFill>
                  <a:srgbClr val="0070C0"/>
                </a:solidFill>
                <a:latin typeface="+mn-lt"/>
              </a:rPr>
              <a:t>Atteintes à la probité en France </a:t>
            </a:r>
          </a:p>
          <a:p>
            <a:pPr algn="ctr"/>
            <a:r>
              <a:rPr lang="fr-FR" sz="4300" b="1" dirty="0">
                <a:solidFill>
                  <a:srgbClr val="0070C0"/>
                </a:solidFill>
              </a:rPr>
              <a:t>Les condamnations en 2018</a:t>
            </a:r>
          </a:p>
        </p:txBody>
      </p:sp>
      <p:pic>
        <p:nvPicPr>
          <p:cNvPr id="5" name="Image 4">
            <a:extLst>
              <a:ext uri="{FF2B5EF4-FFF2-40B4-BE49-F238E27FC236}">
                <a16:creationId xmlns:a16="http://schemas.microsoft.com/office/drawing/2014/main" id="{DB008BB1-F076-4D1B-A42B-94902F3EE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pic>
        <p:nvPicPr>
          <p:cNvPr id="6" name="Image 5"/>
          <p:cNvPicPr>
            <a:picLocks noChangeAspect="1"/>
          </p:cNvPicPr>
          <p:nvPr/>
        </p:nvPicPr>
        <p:blipFill>
          <a:blip r:embed="rId4" cstate="print"/>
          <a:stretch>
            <a:fillRect/>
          </a:stretch>
        </p:blipFill>
        <p:spPr>
          <a:xfrm>
            <a:off x="10107495" y="5815494"/>
            <a:ext cx="1749704" cy="1042506"/>
          </a:xfrm>
          <a:prstGeom prst="rect">
            <a:avLst/>
          </a:prstGeom>
        </p:spPr>
      </p:pic>
      <p:graphicFrame>
        <p:nvGraphicFramePr>
          <p:cNvPr id="7" name="Graphique 6"/>
          <p:cNvGraphicFramePr>
            <a:graphicFrameLocks/>
          </p:cNvGraphicFramePr>
          <p:nvPr>
            <p:extLst>
              <p:ext uri="{D42A27DB-BD31-4B8C-83A1-F6EECF244321}">
                <p14:modId xmlns:p14="http://schemas.microsoft.com/office/powerpoint/2010/main" val="97710736"/>
              </p:ext>
            </p:extLst>
          </p:nvPr>
        </p:nvGraphicFramePr>
        <p:xfrm>
          <a:off x="2262433" y="1762812"/>
          <a:ext cx="7918515" cy="4524866"/>
        </p:xfrm>
        <a:graphic>
          <a:graphicData uri="http://schemas.openxmlformats.org/drawingml/2006/chart">
            <c:chart xmlns:c="http://schemas.openxmlformats.org/drawingml/2006/chart" xmlns:r="http://schemas.openxmlformats.org/officeDocument/2006/relationships" r:id="rId5"/>
          </a:graphicData>
        </a:graphic>
      </p:graphicFrame>
      <p:sp>
        <p:nvSpPr>
          <p:cNvPr id="8" name="ZoneTexte 7"/>
          <p:cNvSpPr txBox="1"/>
          <p:nvPr/>
        </p:nvSpPr>
        <p:spPr>
          <a:xfrm>
            <a:off x="603315" y="3469064"/>
            <a:ext cx="1734532" cy="923330"/>
          </a:xfrm>
          <a:prstGeom prst="rect">
            <a:avLst/>
          </a:prstGeom>
          <a:noFill/>
        </p:spPr>
        <p:txBody>
          <a:bodyPr wrap="square" rtlCol="0">
            <a:spAutoFit/>
          </a:bodyPr>
          <a:lstStyle/>
          <a:p>
            <a:r>
              <a:rPr lang="fr-FR" dirty="0" smtClean="0"/>
              <a:t>Source : ministère de la justice, 2020</a:t>
            </a:r>
            <a:endParaRPr lang="fr-FR" dirty="0"/>
          </a:p>
        </p:txBody>
      </p:sp>
    </p:spTree>
    <p:extLst>
      <p:ext uri="{BB962C8B-B14F-4D97-AF65-F5344CB8AC3E}">
        <p14:creationId xmlns:p14="http://schemas.microsoft.com/office/powerpoint/2010/main" val="780291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Espace réservé du contenu 2"/>
          <p:cNvSpPr>
            <a:spLocks noGrp="1"/>
          </p:cNvSpPr>
          <p:nvPr>
            <p:ph idx="4294967295"/>
          </p:nvPr>
        </p:nvSpPr>
        <p:spPr>
          <a:xfrm>
            <a:off x="342590" y="1477879"/>
            <a:ext cx="11367612" cy="4916430"/>
          </a:xfrm>
        </p:spPr>
        <p:txBody>
          <a:bodyPr>
            <a:normAutofit lnSpcReduction="10000"/>
          </a:bodyPr>
          <a:lstStyle/>
          <a:p>
            <a:pPr marL="228600" lvl="1" algn="just" fontAlgn="base">
              <a:lnSpc>
                <a:spcPct val="100000"/>
              </a:lnSpc>
              <a:spcBef>
                <a:spcPts val="1000"/>
              </a:spcBef>
              <a:spcAft>
                <a:spcPct val="0"/>
              </a:spcAft>
              <a:buSzPct val="100000"/>
              <a:buFont typeface="Arial" panose="020B0604020202020204" pitchFamily="34" charset="0"/>
              <a:buChar char="■"/>
            </a:pPr>
            <a:r>
              <a:rPr lang="fr-FR" altLang="fr-FR" dirty="0">
                <a:solidFill>
                  <a:srgbClr val="0070C0"/>
                </a:solidFill>
              </a:rPr>
              <a:t> Un enjeu </a:t>
            </a:r>
            <a:r>
              <a:rPr lang="fr-FR" altLang="fr-FR" dirty="0" smtClean="0">
                <a:solidFill>
                  <a:srgbClr val="0070C0"/>
                </a:solidFill>
              </a:rPr>
              <a:t>politique</a:t>
            </a:r>
          </a:p>
          <a:p>
            <a:pPr marL="697230" lvl="3" indent="-285750" algn="just" fontAlgn="base">
              <a:lnSpc>
                <a:spcPct val="100000"/>
              </a:lnSpc>
              <a:spcBef>
                <a:spcPts val="600"/>
              </a:spcBef>
              <a:spcAft>
                <a:spcPct val="0"/>
              </a:spcAft>
              <a:buSzPct val="100000"/>
              <a:buFont typeface="Wingdings" panose="05000000000000000000" pitchFamily="2" charset="2"/>
              <a:buChar char="ü"/>
            </a:pPr>
            <a:r>
              <a:rPr lang="fr-FR" altLang="fr-FR" sz="1800" dirty="0" smtClean="0"/>
              <a:t>Les atteintes à la probité dégradent </a:t>
            </a:r>
            <a:r>
              <a:rPr lang="fr-FR" altLang="fr-FR" sz="1800" dirty="0"/>
              <a:t>l’image et la réputation du service public aux yeux des usagers ; </a:t>
            </a:r>
            <a:r>
              <a:rPr lang="fr-FR" altLang="fr-FR" sz="1800" dirty="0" smtClean="0"/>
              <a:t>elles mettent </a:t>
            </a:r>
            <a:r>
              <a:rPr lang="fr-FR" altLang="fr-FR" sz="1800" dirty="0"/>
              <a:t>en péril le lien </a:t>
            </a:r>
            <a:r>
              <a:rPr lang="fr-FR" altLang="fr-FR" sz="1800" dirty="0" smtClean="0"/>
              <a:t>avec le citoyen, l’attachement </a:t>
            </a:r>
            <a:r>
              <a:rPr lang="fr-FR" altLang="fr-FR" sz="1800" dirty="0"/>
              <a:t>aux </a:t>
            </a:r>
            <a:r>
              <a:rPr lang="fr-FR" altLang="fr-FR" sz="1800" dirty="0" smtClean="0"/>
              <a:t>institutions et le consentement à l’impôt.</a:t>
            </a:r>
            <a:endParaRPr lang="fr-FR" altLang="fr-FR" sz="1800" dirty="0"/>
          </a:p>
          <a:p>
            <a:pPr marL="228600" lvl="1" algn="just" fontAlgn="base">
              <a:spcBef>
                <a:spcPts val="1000"/>
              </a:spcBef>
              <a:spcAft>
                <a:spcPct val="0"/>
              </a:spcAft>
              <a:buSzPct val="100000"/>
              <a:buFont typeface="Arial" panose="020B0604020202020204" pitchFamily="34" charset="0"/>
              <a:buChar char="■"/>
            </a:pPr>
            <a:r>
              <a:rPr lang="fr-FR" altLang="fr-FR" dirty="0" smtClean="0">
                <a:solidFill>
                  <a:srgbClr val="0070C0"/>
                </a:solidFill>
              </a:rPr>
              <a:t>Un </a:t>
            </a:r>
            <a:r>
              <a:rPr lang="fr-FR" altLang="fr-FR" dirty="0">
                <a:solidFill>
                  <a:srgbClr val="0070C0"/>
                </a:solidFill>
              </a:rPr>
              <a:t>enjeu de bonne gestion des deniers </a:t>
            </a:r>
            <a:r>
              <a:rPr lang="fr-FR" altLang="fr-FR" dirty="0" smtClean="0">
                <a:solidFill>
                  <a:srgbClr val="0070C0"/>
                </a:solidFill>
              </a:rPr>
              <a:t>publics, doublé d’un enjeu opérationnel</a:t>
            </a:r>
          </a:p>
          <a:p>
            <a:pPr marL="697230" lvl="3" indent="-285750" algn="just" fontAlgn="base">
              <a:lnSpc>
                <a:spcPct val="100000"/>
              </a:lnSpc>
              <a:spcBef>
                <a:spcPts val="600"/>
              </a:spcBef>
              <a:spcAft>
                <a:spcPct val="0"/>
              </a:spcAft>
              <a:buSzPct val="100000"/>
              <a:buFont typeface="Wingdings" panose="05000000000000000000" pitchFamily="2" charset="2"/>
              <a:buChar char="ü"/>
            </a:pPr>
            <a:r>
              <a:rPr lang="fr-FR" altLang="fr-FR" sz="1800" dirty="0"/>
              <a:t>Les atteintes à la probité affectent la gestion publique (commande publique, subventions publiques, etc.) ; elles ont toujours pour conséquence une mauvaise allocation de l’argent public, au bénéfice de la satisfaction d’intérêts privés et au préjudice de l’intérêt général. </a:t>
            </a:r>
            <a:r>
              <a:rPr lang="fr-FR" altLang="fr-FR" sz="1800" dirty="0" smtClean="0"/>
              <a:t>Privant </a:t>
            </a:r>
            <a:r>
              <a:rPr lang="fr-FR" altLang="fr-FR" sz="1800" dirty="0"/>
              <a:t>les administrations d’une partie </a:t>
            </a:r>
            <a:r>
              <a:rPr lang="fr-FR" altLang="fr-FR" sz="1800" dirty="0" smtClean="0"/>
              <a:t>de leurs </a:t>
            </a:r>
            <a:r>
              <a:rPr lang="fr-FR" altLang="fr-FR" sz="1800" dirty="0"/>
              <a:t>moyens d’action </a:t>
            </a:r>
            <a:r>
              <a:rPr lang="fr-FR" altLang="fr-FR" sz="1800" dirty="0" smtClean="0"/>
              <a:t>potentiels, elles contribuent </a:t>
            </a:r>
            <a:r>
              <a:rPr lang="fr-FR" altLang="fr-FR" sz="1800" dirty="0"/>
              <a:t>à la dégradation de la qualité des services publics.</a:t>
            </a:r>
          </a:p>
          <a:p>
            <a:pPr marL="228600" lvl="1" algn="just" fontAlgn="base">
              <a:spcBef>
                <a:spcPts val="1000"/>
              </a:spcBef>
              <a:spcAft>
                <a:spcPct val="0"/>
              </a:spcAft>
              <a:buSzPct val="100000"/>
              <a:buFont typeface="Arial" panose="020B0604020202020204" pitchFamily="34" charset="0"/>
              <a:buChar char="■"/>
            </a:pPr>
            <a:r>
              <a:rPr lang="fr-FR" altLang="fr-FR" dirty="0">
                <a:solidFill>
                  <a:srgbClr val="0070C0"/>
                </a:solidFill>
              </a:rPr>
              <a:t>Un enjeu de gestion des ressources humaines</a:t>
            </a:r>
          </a:p>
          <a:p>
            <a:pPr marL="697230" lvl="3" indent="-285750" algn="just" fontAlgn="base">
              <a:lnSpc>
                <a:spcPct val="100000"/>
              </a:lnSpc>
              <a:spcBef>
                <a:spcPts val="600"/>
              </a:spcBef>
              <a:spcAft>
                <a:spcPct val="0"/>
              </a:spcAft>
              <a:buSzPct val="100000"/>
              <a:buFont typeface="Wingdings" panose="05000000000000000000" pitchFamily="2" charset="2"/>
              <a:buChar char="ü"/>
            </a:pPr>
            <a:r>
              <a:rPr lang="fr-FR" altLang="fr-FR" sz="1800" dirty="0" smtClean="0"/>
              <a:t>Les atteintes à la probité déstabilisent </a:t>
            </a:r>
            <a:r>
              <a:rPr lang="fr-FR" altLang="fr-FR" sz="1800" dirty="0"/>
              <a:t>les organisations, </a:t>
            </a:r>
            <a:r>
              <a:rPr lang="fr-FR" altLang="fr-FR" sz="1800" dirty="0" smtClean="0"/>
              <a:t>dégradent leur </a:t>
            </a:r>
            <a:r>
              <a:rPr lang="fr-FR" altLang="fr-FR" sz="1800" dirty="0"/>
              <a:t>climat social </a:t>
            </a:r>
            <a:r>
              <a:rPr lang="fr-FR" altLang="fr-FR" sz="1800" dirty="0" smtClean="0"/>
              <a:t>et exposent leurs </a:t>
            </a:r>
            <a:r>
              <a:rPr lang="fr-FR" altLang="fr-FR" sz="1800" dirty="0"/>
              <a:t>agents à des sanctions disciplinaires.</a:t>
            </a:r>
          </a:p>
          <a:p>
            <a:pPr marL="228600" lvl="1" algn="just" fontAlgn="base">
              <a:spcBef>
                <a:spcPts val="1000"/>
              </a:spcBef>
              <a:spcAft>
                <a:spcPct val="0"/>
              </a:spcAft>
              <a:buSzPct val="100000"/>
              <a:buFont typeface="Arial" panose="020B0604020202020204" pitchFamily="34" charset="0"/>
              <a:buChar char="■"/>
            </a:pPr>
            <a:r>
              <a:rPr lang="fr-FR" altLang="fr-FR" dirty="0" smtClean="0">
                <a:solidFill>
                  <a:srgbClr val="0070C0"/>
                </a:solidFill>
              </a:rPr>
              <a:t>Un </a:t>
            </a:r>
            <a:r>
              <a:rPr lang="fr-FR" altLang="fr-FR" dirty="0">
                <a:solidFill>
                  <a:srgbClr val="0070C0"/>
                </a:solidFill>
              </a:rPr>
              <a:t>enjeu économique</a:t>
            </a:r>
          </a:p>
          <a:p>
            <a:pPr marL="697230" lvl="3" indent="-285750" algn="just" fontAlgn="base">
              <a:lnSpc>
                <a:spcPct val="100000"/>
              </a:lnSpc>
              <a:spcBef>
                <a:spcPts val="600"/>
              </a:spcBef>
              <a:spcAft>
                <a:spcPct val="0"/>
              </a:spcAft>
              <a:buSzPct val="100000"/>
              <a:buFont typeface="Wingdings" panose="05000000000000000000" pitchFamily="2" charset="2"/>
              <a:buChar char="ü"/>
            </a:pPr>
            <a:r>
              <a:rPr lang="fr-FR" altLang="fr-FR" sz="1800" dirty="0"/>
              <a:t>Les atteintes à la probité </a:t>
            </a:r>
            <a:r>
              <a:rPr lang="fr-FR" altLang="fr-FR" sz="1800" dirty="0" smtClean="0"/>
              <a:t>nuisent à </a:t>
            </a:r>
            <a:r>
              <a:rPr lang="fr-FR" altLang="fr-FR" sz="1800" dirty="0"/>
              <a:t>l’attractivité internationale et à la compétitivité de </a:t>
            </a:r>
            <a:r>
              <a:rPr lang="fr-FR" altLang="fr-FR" sz="1800" dirty="0" smtClean="0"/>
              <a:t>l’économie. La corruption, en particulier, peut être assimilée à une taxe additionnelle sur les ménages et les entreprises, avec un impact négatif sur la consommation, l’investissement et les coûts de production. Le FMI estimait en 2017 le montant annuel des pots de vin dans le monde à environ 2% du PIB mondial.</a:t>
            </a:r>
            <a:endParaRPr lang="fr-FR" altLang="fr-FR" dirty="0">
              <a:solidFill>
                <a:srgbClr val="0070C0"/>
              </a:solidFill>
            </a:endParaRPr>
          </a:p>
          <a:p>
            <a:pPr marL="411480" lvl="3" indent="0" algn="just" fontAlgn="base">
              <a:lnSpc>
                <a:spcPct val="120000"/>
              </a:lnSpc>
              <a:spcBef>
                <a:spcPts val="1000"/>
              </a:spcBef>
              <a:spcAft>
                <a:spcPct val="0"/>
              </a:spcAft>
              <a:buSzPct val="100000"/>
              <a:buNone/>
            </a:pPr>
            <a:endParaRPr lang="fr-FR" altLang="fr-FR" sz="1800" dirty="0"/>
          </a:p>
          <a:p>
            <a:pPr lvl="1" fontAlgn="base">
              <a:spcAft>
                <a:spcPct val="0"/>
              </a:spcAft>
            </a:pPr>
            <a:endParaRPr lang="fr-FR" altLang="fr-FR" dirty="0" smtClean="0"/>
          </a:p>
        </p:txBody>
      </p:sp>
      <p:pic>
        <p:nvPicPr>
          <p:cNvPr id="6" name="Image 5">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2491" y="169015"/>
            <a:ext cx="1557450" cy="908955"/>
          </a:xfrm>
          <a:prstGeom prst="rect">
            <a:avLst/>
          </a:prstGeom>
        </p:spPr>
      </p:pic>
      <p:sp>
        <p:nvSpPr>
          <p:cNvPr id="10" name="Titre 1"/>
          <p:cNvSpPr txBox="1">
            <a:spLocks/>
          </p:cNvSpPr>
          <p:nvPr/>
        </p:nvSpPr>
        <p:spPr>
          <a:xfrm>
            <a:off x="1035992" y="186004"/>
            <a:ext cx="9931399" cy="1510063"/>
          </a:xfrm>
          <a:prstGeom prst="rect">
            <a:avLst/>
          </a:prstGeom>
        </p:spPr>
        <p:txBody>
          <a:bodyPr vert="horz" lIns="91440" tIns="45720" rIns="91440" bIns="45720" rtlCol="0" anchor="b">
            <a:normAutofit fontScale="900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b="1" dirty="0" smtClean="0">
                <a:solidFill>
                  <a:srgbClr val="0070C0"/>
                </a:solidFill>
                <a:latin typeface="+mn-lt"/>
              </a:rPr>
              <a:t>Les enjeux de la lutte anticorruption en France</a:t>
            </a:r>
            <a:br>
              <a:rPr lang="fr-FR" b="1" dirty="0" smtClean="0">
                <a:solidFill>
                  <a:srgbClr val="0070C0"/>
                </a:solidFill>
                <a:latin typeface="+mn-lt"/>
              </a:rPr>
            </a:br>
            <a:r>
              <a:rPr lang="fr-FR" sz="3200" b="1" dirty="0" smtClean="0">
                <a:solidFill>
                  <a:srgbClr val="0070C0"/>
                </a:solidFill>
                <a:latin typeface="+mn-lt"/>
              </a:rPr>
              <a:t>Une nécessité sur le plan interne</a:t>
            </a:r>
            <a:endParaRPr lang="fr-FR" sz="4300" b="1" dirty="0">
              <a:solidFill>
                <a:srgbClr val="0070C0"/>
              </a:solidFill>
              <a:latin typeface="+mn-lt"/>
            </a:endParaRPr>
          </a:p>
        </p:txBody>
      </p:sp>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36727832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C866EB41-9E62-416A-8466-2E23C7BBB0D9}" type="slidenum">
              <a:rPr lang="fr-FR" smtClean="0">
                <a:solidFill>
                  <a:prstClr val="black">
                    <a:tint val="75000"/>
                  </a:prstClr>
                </a:solidFill>
              </a:rPr>
              <a:pPr/>
              <a:t>16</a:t>
            </a:fld>
            <a:endParaRPr lang="fr-FR" dirty="0">
              <a:solidFill>
                <a:prstClr val="black">
                  <a:tint val="75000"/>
                </a:prstClr>
              </a:solidFill>
            </a:endParaRPr>
          </a:p>
        </p:txBody>
      </p:sp>
      <p:sp>
        <p:nvSpPr>
          <p:cNvPr id="3" name="Espace réservé du contenu 2"/>
          <p:cNvSpPr>
            <a:spLocks noGrp="1"/>
          </p:cNvSpPr>
          <p:nvPr>
            <p:ph idx="4294967295"/>
          </p:nvPr>
        </p:nvSpPr>
        <p:spPr>
          <a:xfrm>
            <a:off x="1035992" y="1928200"/>
            <a:ext cx="10605402" cy="4024312"/>
          </a:xfrm>
        </p:spPr>
        <p:txBody>
          <a:bodyPr>
            <a:noAutofit/>
          </a:bodyPr>
          <a:lstStyle/>
          <a:p>
            <a:pPr marL="0" indent="0" algn="just">
              <a:buNone/>
            </a:pPr>
            <a:r>
              <a:rPr lang="fr-FR" sz="1800" dirty="0" smtClean="0"/>
              <a:t>Le renforcement des moyens de lutter contre la corruption en France, à travers l’adoption de la </a:t>
            </a:r>
            <a:r>
              <a:rPr lang="fr-FR" sz="1800" dirty="0"/>
              <a:t>loi Sapin </a:t>
            </a:r>
            <a:r>
              <a:rPr lang="fr-FR" sz="1800" dirty="0" smtClean="0"/>
              <a:t>II du 9 </a:t>
            </a:r>
            <a:r>
              <a:rPr lang="fr-FR" sz="1800" dirty="0"/>
              <a:t>décembre </a:t>
            </a:r>
            <a:r>
              <a:rPr lang="fr-FR" sz="1800" dirty="0" smtClean="0"/>
              <a:t>2016, est issu </a:t>
            </a:r>
            <a:r>
              <a:rPr lang="fr-FR" sz="1800" dirty="0"/>
              <a:t>d’un double </a:t>
            </a:r>
            <a:r>
              <a:rPr lang="fr-FR" sz="1800" dirty="0" smtClean="0"/>
              <a:t>contexte</a:t>
            </a:r>
            <a:r>
              <a:rPr lang="fr-FR" sz="1800" dirty="0"/>
              <a:t> </a:t>
            </a:r>
            <a:r>
              <a:rPr lang="fr-FR" sz="1800" dirty="0" smtClean="0"/>
              <a:t>:</a:t>
            </a:r>
            <a:endParaRPr lang="fr-FR" sz="1800" dirty="0"/>
          </a:p>
          <a:p>
            <a:pPr algn="just">
              <a:buFont typeface="Wingdings" panose="05000000000000000000" pitchFamily="2" charset="2"/>
              <a:buChar char="§"/>
            </a:pPr>
            <a:r>
              <a:rPr lang="fr-FR" sz="1800" b="1" dirty="0" smtClean="0"/>
              <a:t> </a:t>
            </a:r>
            <a:r>
              <a:rPr lang="fr-FR" sz="1800" b="1" dirty="0" smtClean="0">
                <a:solidFill>
                  <a:srgbClr val="00B0F0"/>
                </a:solidFill>
              </a:rPr>
              <a:t>La pression des organisations internationales : </a:t>
            </a:r>
            <a:r>
              <a:rPr lang="fr-FR" sz="1800" dirty="0" smtClean="0"/>
              <a:t>plusieurs </a:t>
            </a:r>
            <a:r>
              <a:rPr lang="fr-FR" sz="1800" dirty="0"/>
              <a:t>organisations de coopération </a:t>
            </a:r>
            <a:r>
              <a:rPr lang="fr-FR" sz="1800" dirty="0" smtClean="0"/>
              <a:t>internationale - telles que l’ONU</a:t>
            </a:r>
            <a:r>
              <a:rPr lang="fr-FR" sz="1800" dirty="0"/>
              <a:t>,</a:t>
            </a:r>
            <a:r>
              <a:rPr lang="fr-FR" sz="1800" dirty="0" smtClean="0"/>
              <a:t> l’OCDE et le Conseil de l’Europe - </a:t>
            </a:r>
            <a:r>
              <a:rPr lang="fr-FR" sz="1800" dirty="0"/>
              <a:t>ont mis en place des groupes de travail </a:t>
            </a:r>
            <a:r>
              <a:rPr lang="fr-FR" sz="1800" dirty="0" smtClean="0"/>
              <a:t>afin d’examiner les mécanismes </a:t>
            </a:r>
            <a:r>
              <a:rPr lang="fr-FR" sz="1800" dirty="0"/>
              <a:t>de prévention et de lutte contre la corruption </a:t>
            </a:r>
            <a:r>
              <a:rPr lang="fr-FR" sz="1800" dirty="0" smtClean="0"/>
              <a:t>en place au sein de </a:t>
            </a:r>
            <a:r>
              <a:rPr lang="fr-FR" sz="1800" dirty="0"/>
              <a:t>leurs Etats membres. </a:t>
            </a:r>
            <a:r>
              <a:rPr lang="fr-FR" sz="1800" dirty="0" smtClean="0"/>
              <a:t>A la suite de certaines évaluations réservées, </a:t>
            </a:r>
            <a:r>
              <a:rPr lang="fr-FR" sz="1800" dirty="0"/>
              <a:t>les autorités françaises ont souhaité hisser la France au niveau des meilleurs standards internationaux en complétant le dispositif français </a:t>
            </a:r>
            <a:r>
              <a:rPr lang="fr-FR" sz="1800" dirty="0" smtClean="0"/>
              <a:t>anticorruption par la loi Sapin II.</a:t>
            </a:r>
          </a:p>
          <a:p>
            <a:pPr marL="0" indent="0" algn="just">
              <a:spcBef>
                <a:spcPts val="0"/>
              </a:spcBef>
              <a:spcAft>
                <a:spcPts val="0"/>
              </a:spcAft>
              <a:buNone/>
            </a:pPr>
            <a:r>
              <a:rPr lang="fr-FR" sz="1800" dirty="0" smtClean="0"/>
              <a:t> </a:t>
            </a:r>
            <a:endParaRPr lang="fr-FR" sz="800" dirty="0"/>
          </a:p>
          <a:p>
            <a:pPr algn="just">
              <a:buFont typeface="Wingdings" panose="05000000000000000000" pitchFamily="2" charset="2"/>
              <a:buChar char="§"/>
            </a:pPr>
            <a:r>
              <a:rPr lang="fr-FR" sz="1800" b="1" dirty="0" smtClean="0">
                <a:solidFill>
                  <a:srgbClr val="00B0F0"/>
                </a:solidFill>
              </a:rPr>
              <a:t> Un contexte judiciaire international défavorable aux sociétés françaises</a:t>
            </a:r>
            <a:r>
              <a:rPr lang="fr-FR" sz="1800" dirty="0" smtClean="0">
                <a:solidFill>
                  <a:srgbClr val="00B0F0"/>
                </a:solidFill>
              </a:rPr>
              <a:t> : </a:t>
            </a:r>
            <a:r>
              <a:rPr lang="fr-FR" sz="1800" dirty="0"/>
              <a:t>l</a:t>
            </a:r>
            <a:r>
              <a:rPr lang="fr-FR" sz="1800" dirty="0" smtClean="0"/>
              <a:t>e </a:t>
            </a:r>
            <a:r>
              <a:rPr lang="fr-FR" sz="1800" dirty="0"/>
              <a:t>début des années 2010 a été marqué </a:t>
            </a:r>
            <a:r>
              <a:rPr lang="fr-FR" sz="1800" dirty="0" smtClean="0"/>
              <a:t>par </a:t>
            </a:r>
            <a:r>
              <a:rPr lang="fr-FR" sz="1800" dirty="0"/>
              <a:t>la condamnation de grandes entreprises françaises à des amendes de plusieurs centaines de millions d’euros par </a:t>
            </a:r>
            <a:r>
              <a:rPr lang="fr-FR" sz="1800" dirty="0" smtClean="0"/>
              <a:t>des autorités étrangères </a:t>
            </a:r>
            <a:r>
              <a:rPr lang="fr-FR" sz="1800" dirty="0"/>
              <a:t>pour des faits de corruption. </a:t>
            </a:r>
            <a:r>
              <a:rPr lang="fr-FR" sz="1800" dirty="0" smtClean="0"/>
              <a:t>Avec la loi n°2016-1691 du 9 décembre 2016, dite loi Sapin II, le référentiel français anticorruption comprend désormais des obligations de prévention et de détection de la corruption à la hauteur des meilleurs standards internationaux. </a:t>
            </a:r>
            <a:endParaRPr lang="fr-FR" sz="1800" dirty="0"/>
          </a:p>
        </p:txBody>
      </p:sp>
      <p:pic>
        <p:nvPicPr>
          <p:cNvPr id="6" name="Image 5"/>
          <p:cNvPicPr>
            <a:picLocks noChangeAspect="1"/>
          </p:cNvPicPr>
          <p:nvPr/>
        </p:nvPicPr>
        <p:blipFill>
          <a:blip r:embed="rId2" cstate="print"/>
          <a:stretch>
            <a:fillRect/>
          </a:stretch>
        </p:blipFill>
        <p:spPr>
          <a:xfrm>
            <a:off x="10462507" y="185738"/>
            <a:ext cx="1548518" cy="902286"/>
          </a:xfrm>
          <a:prstGeom prst="rect">
            <a:avLst/>
          </a:prstGeom>
        </p:spPr>
      </p:pic>
      <p:sp>
        <p:nvSpPr>
          <p:cNvPr id="9" name="Titre 1"/>
          <p:cNvSpPr txBox="1">
            <a:spLocks/>
          </p:cNvSpPr>
          <p:nvPr/>
        </p:nvSpPr>
        <p:spPr>
          <a:xfrm>
            <a:off x="1035992" y="186004"/>
            <a:ext cx="9931399" cy="1510063"/>
          </a:xfrm>
          <a:prstGeom prst="rect">
            <a:avLst/>
          </a:prstGeom>
        </p:spPr>
        <p:txBody>
          <a:bodyPr vert="horz" lIns="91440" tIns="45720" rIns="91440" bIns="45720" rtlCol="0" anchor="b">
            <a:normAutofit fontScale="900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b="1" dirty="0" smtClean="0">
                <a:solidFill>
                  <a:srgbClr val="0070C0"/>
                </a:solidFill>
                <a:latin typeface="+mn-lt"/>
              </a:rPr>
              <a:t>Les enjeux de la lutte anticorruption en France</a:t>
            </a:r>
            <a:r>
              <a:rPr lang="fr-FR" sz="4400" b="1" dirty="0" smtClean="0">
                <a:solidFill>
                  <a:srgbClr val="0070C0"/>
                </a:solidFill>
                <a:latin typeface="+mn-lt"/>
              </a:rPr>
              <a:t/>
            </a:r>
            <a:br>
              <a:rPr lang="fr-FR" sz="4400" b="1" dirty="0" smtClean="0">
                <a:solidFill>
                  <a:srgbClr val="0070C0"/>
                </a:solidFill>
                <a:latin typeface="+mn-lt"/>
              </a:rPr>
            </a:br>
            <a:r>
              <a:rPr lang="fr-FR" sz="3200" b="1" dirty="0" smtClean="0">
                <a:solidFill>
                  <a:srgbClr val="0070C0"/>
                </a:solidFill>
                <a:latin typeface="+mn-lt"/>
              </a:rPr>
              <a:t>Une nécessité sur le plan international</a:t>
            </a:r>
            <a:endParaRPr lang="fr-FR" sz="4300" b="1" dirty="0">
              <a:solidFill>
                <a:srgbClr val="0070C0"/>
              </a:solidFill>
              <a:latin typeface="+mn-lt"/>
            </a:endParaRPr>
          </a:p>
        </p:txBody>
      </p:sp>
      <p:pic>
        <p:nvPicPr>
          <p:cNvPr id="12" name="Imag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62" y="4317934"/>
            <a:ext cx="943875" cy="943875"/>
          </a:xfrm>
          <a:prstGeom prst="rect">
            <a:avLst/>
          </a:prstGeom>
        </p:spPr>
      </p:pic>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8908" y="2419077"/>
            <a:ext cx="603686" cy="512897"/>
          </a:xfrm>
          <a:prstGeom prst="rect">
            <a:avLst/>
          </a:prstGeom>
        </p:spPr>
      </p:pic>
      <p:pic>
        <p:nvPicPr>
          <p:cNvPr id="14" name="Image 13"/>
          <p:cNvPicPr>
            <a:picLocks noChangeAspect="1"/>
          </p:cNvPicPr>
          <p:nvPr/>
        </p:nvPicPr>
        <p:blipFill>
          <a:blip r:embed="rId5"/>
          <a:stretch>
            <a:fillRect/>
          </a:stretch>
        </p:blipFill>
        <p:spPr>
          <a:xfrm>
            <a:off x="0" y="3048417"/>
            <a:ext cx="1107338" cy="601805"/>
          </a:xfrm>
          <a:prstGeom prst="rect">
            <a:avLst/>
          </a:prstGeom>
        </p:spPr>
      </p:pic>
      <p:pic>
        <p:nvPicPr>
          <p:cNvPr id="15" name="Imag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362" y="3694282"/>
            <a:ext cx="922778" cy="492148"/>
          </a:xfrm>
          <a:prstGeom prst="rect">
            <a:avLst/>
          </a:prstGeom>
        </p:spPr>
      </p:pic>
      <p:pic>
        <p:nvPicPr>
          <p:cNvPr id="11" name="Image 10"/>
          <p:cNvPicPr>
            <a:picLocks noChangeAspect="1"/>
          </p:cNvPicPr>
          <p:nvPr/>
        </p:nvPicPr>
        <p:blipFill>
          <a:blip r:embed="rId7"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655287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809076" y="2723060"/>
            <a:ext cx="10058400" cy="4022725"/>
          </a:xfrm>
        </p:spPr>
        <p:txBody>
          <a:bodyPr>
            <a:normAutofit/>
          </a:bodyPr>
          <a:lstStyle/>
          <a:p>
            <a:pPr marL="914400" indent="-914400" algn="ctr">
              <a:buFont typeface="+mj-lt"/>
              <a:buAutoNum type="arabicPeriod" startAt="2"/>
            </a:pPr>
            <a:r>
              <a:rPr lang="fr-FR" sz="4900" dirty="0">
                <a:solidFill>
                  <a:schemeClr val="tx1">
                    <a:lumMod val="95000"/>
                    <a:lumOff val="5000"/>
                  </a:schemeClr>
                </a:solidFill>
              </a:rPr>
              <a:t>L’achat public, des risques spécifiques ?</a:t>
            </a:r>
          </a:p>
          <a:p>
            <a:endParaRPr lang="fr-FR" b="1" dirty="0">
              <a:solidFill>
                <a:srgbClr val="0070C0"/>
              </a:solidFill>
            </a:endParaRP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
        <p:nvSpPr>
          <p:cNvPr id="6" name="Titre 1"/>
          <p:cNvSpPr txBox="1">
            <a:spLocks/>
          </p:cNvSpPr>
          <p:nvPr/>
        </p:nvSpPr>
        <p:spPr>
          <a:xfrm>
            <a:off x="0" y="557504"/>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fr-FR" dirty="0"/>
          </a:p>
        </p:txBody>
      </p:sp>
    </p:spTree>
    <p:extLst>
      <p:ext uri="{BB962C8B-B14F-4D97-AF65-F5344CB8AC3E}">
        <p14:creationId xmlns:p14="http://schemas.microsoft.com/office/powerpoint/2010/main" val="30222609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988185" y="2459005"/>
            <a:ext cx="10058400" cy="4022725"/>
          </a:xfrm>
        </p:spPr>
        <p:txBody>
          <a:bodyPr>
            <a:normAutofit/>
          </a:bodyPr>
          <a:lstStyle/>
          <a:p>
            <a:endParaRPr lang="fr-FR" b="1" dirty="0">
              <a:solidFill>
                <a:srgbClr val="0070C0"/>
              </a:solidFill>
            </a:endParaRP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
        <p:nvSpPr>
          <p:cNvPr id="6" name="Titre 1"/>
          <p:cNvSpPr txBox="1">
            <a:spLocks/>
          </p:cNvSpPr>
          <p:nvPr/>
        </p:nvSpPr>
        <p:spPr>
          <a:xfrm>
            <a:off x="988185" y="2686492"/>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000" b="1" dirty="0">
                <a:solidFill>
                  <a:srgbClr val="0070C0"/>
                </a:solidFill>
                <a:latin typeface="+mn-lt"/>
              </a:rPr>
              <a:t>Les atteintes à la </a:t>
            </a:r>
            <a:r>
              <a:rPr lang="fr-FR" sz="4000" b="1" dirty="0" smtClean="0">
                <a:solidFill>
                  <a:srgbClr val="0070C0"/>
                </a:solidFill>
                <a:latin typeface="+mn-lt"/>
              </a:rPr>
              <a:t>probité </a:t>
            </a:r>
          </a:p>
          <a:p>
            <a:pPr algn="ctr"/>
            <a:r>
              <a:rPr lang="fr-FR" sz="4000" b="1" dirty="0" smtClean="0">
                <a:solidFill>
                  <a:srgbClr val="0070C0"/>
                </a:solidFill>
                <a:latin typeface="+mn-lt"/>
              </a:rPr>
              <a:t>dans le domaine de l’achat public</a:t>
            </a:r>
            <a:endParaRPr lang="fr-FR" sz="4000" b="1" dirty="0">
              <a:solidFill>
                <a:srgbClr val="0070C0"/>
              </a:solidFill>
              <a:latin typeface="+mn-lt"/>
            </a:endParaRPr>
          </a:p>
        </p:txBody>
      </p:sp>
    </p:spTree>
    <p:extLst>
      <p:ext uri="{BB962C8B-B14F-4D97-AF65-F5344CB8AC3E}">
        <p14:creationId xmlns:p14="http://schemas.microsoft.com/office/powerpoint/2010/main" val="2601573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graphicFrame>
        <p:nvGraphicFramePr>
          <p:cNvPr id="7" name="Diagramme 6"/>
          <p:cNvGraphicFramePr/>
          <p:nvPr>
            <p:extLst>
              <p:ext uri="{D42A27DB-BD31-4B8C-83A1-F6EECF244321}">
                <p14:modId xmlns:p14="http://schemas.microsoft.com/office/powerpoint/2010/main" val="2219399113"/>
              </p:ext>
            </p:extLst>
          </p:nvPr>
        </p:nvGraphicFramePr>
        <p:xfrm>
          <a:off x="326571" y="149290"/>
          <a:ext cx="11722729" cy="63551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ZoneTexte 7"/>
          <p:cNvSpPr txBox="1"/>
          <p:nvPr/>
        </p:nvSpPr>
        <p:spPr>
          <a:xfrm>
            <a:off x="212044" y="6420489"/>
            <a:ext cx="11979956" cy="430887"/>
          </a:xfrm>
          <a:prstGeom prst="rect">
            <a:avLst/>
          </a:prstGeom>
          <a:noFill/>
        </p:spPr>
        <p:txBody>
          <a:bodyPr wrap="square" rtlCol="0">
            <a:spAutoFit/>
          </a:bodyPr>
          <a:lstStyle/>
          <a:p>
            <a:pPr>
              <a:buClr>
                <a:srgbClr val="0070C0"/>
              </a:buClr>
            </a:pPr>
            <a:endParaRPr lang="fr-FR" sz="2200" dirty="0"/>
          </a:p>
        </p:txBody>
      </p:sp>
      <p:pic>
        <p:nvPicPr>
          <p:cNvPr id="6" name="Image 5"/>
          <p:cNvPicPr>
            <a:picLocks noChangeAspect="1"/>
          </p:cNvPicPr>
          <p:nvPr/>
        </p:nvPicPr>
        <p:blipFill>
          <a:blip r:embed="rId9" cstate="print"/>
          <a:stretch>
            <a:fillRect/>
          </a:stretch>
        </p:blipFill>
        <p:spPr>
          <a:xfrm>
            <a:off x="10224266" y="5580417"/>
            <a:ext cx="1749704" cy="1042506"/>
          </a:xfrm>
          <a:prstGeom prst="rect">
            <a:avLst/>
          </a:prstGeom>
        </p:spPr>
      </p:pic>
    </p:spTree>
    <p:extLst>
      <p:ext uri="{BB962C8B-B14F-4D97-AF65-F5344CB8AC3E}">
        <p14:creationId xmlns:p14="http://schemas.microsoft.com/office/powerpoint/2010/main" val="1797948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76955" y="169016"/>
            <a:ext cx="1557451" cy="908955"/>
          </a:xfrm>
          <a:prstGeom prst="rect">
            <a:avLst/>
          </a:prstGeom>
        </p:spPr>
      </p:pic>
      <p:pic>
        <p:nvPicPr>
          <p:cNvPr id="5" name="Image 4">
            <a:extLst>
              <a:ext uri="{FF2B5EF4-FFF2-40B4-BE49-F238E27FC236}">
                <a16:creationId xmlns:a16="http://schemas.microsoft.com/office/drawing/2014/main" id="{22DD20D2-231D-47FC-8334-2C9BD039A5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43289" y="5786958"/>
            <a:ext cx="1012881" cy="1025335"/>
          </a:xfrm>
          <a:prstGeom prst="rect">
            <a:avLst/>
          </a:prstGeom>
        </p:spPr>
      </p:pic>
      <p:pic>
        <p:nvPicPr>
          <p:cNvPr id="6" name="Image 5">
            <a:extLst>
              <a:ext uri="{FF2B5EF4-FFF2-40B4-BE49-F238E27FC236}">
                <a16:creationId xmlns:a16="http://schemas.microsoft.com/office/drawing/2014/main" id="{02EC7A13-BB05-4038-A97A-188ABF863E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56170" y="5768487"/>
            <a:ext cx="732703" cy="942468"/>
          </a:xfrm>
          <a:prstGeom prst="rect">
            <a:avLst/>
          </a:prstGeom>
        </p:spPr>
      </p:pic>
      <p:sp>
        <p:nvSpPr>
          <p:cNvPr id="2" name="Titre 1">
            <a:extLst>
              <a:ext uri="{FF2B5EF4-FFF2-40B4-BE49-F238E27FC236}">
                <a16:creationId xmlns:a16="http://schemas.microsoft.com/office/drawing/2014/main" id="{F7855478-D576-4B27-B630-5AD658355123}"/>
              </a:ext>
            </a:extLst>
          </p:cNvPr>
          <p:cNvSpPr>
            <a:spLocks noGrp="1"/>
          </p:cNvSpPr>
          <p:nvPr>
            <p:ph type="title"/>
          </p:nvPr>
        </p:nvSpPr>
        <p:spPr>
          <a:xfrm>
            <a:off x="918106" y="421224"/>
            <a:ext cx="10058400" cy="943033"/>
          </a:xfrm>
        </p:spPr>
        <p:txBody>
          <a:bodyPr>
            <a:normAutofit/>
          </a:bodyPr>
          <a:lstStyle/>
          <a:p>
            <a:pPr algn="ctr"/>
            <a:r>
              <a:rPr lang="fr-FR" sz="4300" b="1" spc="-51" dirty="0">
                <a:solidFill>
                  <a:srgbClr val="0070C0"/>
                </a:solidFill>
                <a:latin typeface="+mn-lt"/>
              </a:rPr>
              <a:t>L’AFA : qui sommes nous ?</a:t>
            </a:r>
          </a:p>
        </p:txBody>
      </p:sp>
      <p:sp>
        <p:nvSpPr>
          <p:cNvPr id="12" name="Rectangle 11"/>
          <p:cNvSpPr/>
          <p:nvPr/>
        </p:nvSpPr>
        <p:spPr>
          <a:xfrm>
            <a:off x="1097280" y="1715406"/>
            <a:ext cx="9700053" cy="4524315"/>
          </a:xfrm>
          <a:prstGeom prst="rect">
            <a:avLst/>
          </a:prstGeom>
        </p:spPr>
        <p:txBody>
          <a:bodyPr wrap="square">
            <a:spAutoFit/>
          </a:bodyPr>
          <a:lstStyle/>
          <a:p>
            <a:pPr algn="just"/>
            <a:r>
              <a:rPr lang="fr-FR" sz="2400" b="1" dirty="0" smtClean="0">
                <a:solidFill>
                  <a:srgbClr val="0070C0"/>
                </a:solidFill>
              </a:rPr>
              <a:t>Création par </a:t>
            </a:r>
            <a:r>
              <a:rPr lang="fr-FR" sz="2400" b="1" dirty="0">
                <a:solidFill>
                  <a:srgbClr val="0070C0"/>
                </a:solidFill>
              </a:rPr>
              <a:t>la loi du 9 décembre 2016 relative à la transparence, à la lutte contre la corruption et à la modernisation de la vie économique </a:t>
            </a:r>
            <a:endParaRPr lang="fr-FR" sz="2400" b="1" dirty="0" smtClean="0">
              <a:solidFill>
                <a:srgbClr val="0070C0"/>
              </a:solidFill>
            </a:endParaRPr>
          </a:p>
          <a:p>
            <a:pPr algn="just"/>
            <a:r>
              <a:rPr lang="fr-FR" sz="2400" b="1" dirty="0" smtClean="0">
                <a:solidFill>
                  <a:srgbClr val="0070C0"/>
                </a:solidFill>
              </a:rPr>
              <a:t>=&gt;(</a:t>
            </a:r>
            <a:r>
              <a:rPr lang="fr-FR" sz="2400" b="1" dirty="0">
                <a:solidFill>
                  <a:srgbClr val="0070C0"/>
                </a:solidFill>
              </a:rPr>
              <a:t>loi « Sapin II </a:t>
            </a:r>
            <a:r>
              <a:rPr lang="fr-FR" sz="2400" b="1" dirty="0" smtClean="0">
                <a:solidFill>
                  <a:srgbClr val="0070C0"/>
                </a:solidFill>
              </a:rPr>
              <a:t>»)</a:t>
            </a:r>
          </a:p>
          <a:p>
            <a:pPr algn="just"/>
            <a:endParaRPr lang="fr-FR" sz="2400" b="1" dirty="0">
              <a:solidFill>
                <a:srgbClr val="0070C0"/>
              </a:solidFill>
            </a:endParaRPr>
          </a:p>
          <a:p>
            <a:pPr algn="just"/>
            <a:r>
              <a:rPr lang="fr-FR" sz="2400" dirty="0" smtClean="0">
                <a:solidFill>
                  <a:srgbClr val="0070C0"/>
                </a:solidFill>
              </a:rPr>
              <a:t>Article </a:t>
            </a:r>
            <a:r>
              <a:rPr lang="fr-FR" sz="2400" dirty="0">
                <a:solidFill>
                  <a:srgbClr val="0070C0"/>
                </a:solidFill>
              </a:rPr>
              <a:t>1er : L’Agence française anticorruption est un </a:t>
            </a:r>
            <a:r>
              <a:rPr lang="fr-FR" sz="2400" b="1" dirty="0">
                <a:solidFill>
                  <a:srgbClr val="0070C0"/>
                </a:solidFill>
              </a:rPr>
              <a:t>service à compétence nationale</a:t>
            </a:r>
            <a:r>
              <a:rPr lang="fr-FR" sz="2400" dirty="0">
                <a:solidFill>
                  <a:srgbClr val="0070C0"/>
                </a:solidFill>
              </a:rPr>
              <a:t>, placé auprès du ministre de la justice et du ministre chargé du </a:t>
            </a:r>
            <a:r>
              <a:rPr lang="fr-FR" sz="2400" dirty="0" smtClean="0">
                <a:solidFill>
                  <a:srgbClr val="0070C0"/>
                </a:solidFill>
              </a:rPr>
              <a:t>budget</a:t>
            </a:r>
            <a:r>
              <a:rPr lang="fr-FR" sz="2400" dirty="0">
                <a:solidFill>
                  <a:srgbClr val="0070C0"/>
                </a:solidFill>
              </a:rPr>
              <a:t> </a:t>
            </a:r>
            <a:r>
              <a:rPr lang="fr-FR" sz="2400" dirty="0" smtClean="0">
                <a:solidFill>
                  <a:srgbClr val="0070C0"/>
                </a:solidFill>
              </a:rPr>
              <a:t>…</a:t>
            </a:r>
          </a:p>
          <a:p>
            <a:pPr algn="just"/>
            <a:endParaRPr lang="fr-FR" sz="2400" b="1" dirty="0" smtClean="0">
              <a:solidFill>
                <a:srgbClr val="0070C0"/>
              </a:solidFill>
            </a:endParaRPr>
          </a:p>
          <a:p>
            <a:pPr algn="just"/>
            <a:r>
              <a:rPr lang="fr-FR" sz="2400" dirty="0" smtClean="0">
                <a:solidFill>
                  <a:srgbClr val="0070C0"/>
                </a:solidFill>
              </a:rPr>
              <a:t>…ayant pour mission </a:t>
            </a:r>
            <a:r>
              <a:rPr lang="fr-FR" sz="2400" b="1" dirty="0" smtClean="0">
                <a:solidFill>
                  <a:srgbClr val="0070C0"/>
                </a:solidFill>
              </a:rPr>
              <a:t>d’aider</a:t>
            </a:r>
            <a:r>
              <a:rPr lang="fr-FR" sz="2400" dirty="0" smtClean="0">
                <a:solidFill>
                  <a:srgbClr val="0070C0"/>
                </a:solidFill>
              </a:rPr>
              <a:t> les autorités compétentes et les personnes qui y sont confrontées à </a:t>
            </a:r>
            <a:r>
              <a:rPr lang="fr-FR" sz="2400" b="1" dirty="0" smtClean="0">
                <a:solidFill>
                  <a:srgbClr val="0070C0"/>
                </a:solidFill>
              </a:rPr>
              <a:t>prévenir</a:t>
            </a:r>
            <a:r>
              <a:rPr lang="fr-FR" sz="2400" dirty="0" smtClean="0">
                <a:solidFill>
                  <a:srgbClr val="0070C0"/>
                </a:solidFill>
              </a:rPr>
              <a:t> et à </a:t>
            </a:r>
            <a:r>
              <a:rPr lang="fr-FR" sz="2400" b="1" dirty="0">
                <a:solidFill>
                  <a:srgbClr val="0070C0"/>
                </a:solidFill>
              </a:rPr>
              <a:t>détecter</a:t>
            </a:r>
            <a:r>
              <a:rPr lang="fr-FR" sz="2400" dirty="0" smtClean="0">
                <a:solidFill>
                  <a:srgbClr val="0070C0"/>
                </a:solidFill>
              </a:rPr>
              <a:t> les faits de </a:t>
            </a:r>
            <a:r>
              <a:rPr lang="fr-FR" sz="2400" b="1" dirty="0">
                <a:solidFill>
                  <a:srgbClr val="0070C0"/>
                </a:solidFill>
              </a:rPr>
              <a:t>corruption</a:t>
            </a:r>
            <a:r>
              <a:rPr lang="fr-FR" sz="2400" b="1" dirty="0" smtClean="0">
                <a:solidFill>
                  <a:srgbClr val="0070C0"/>
                </a:solidFill>
              </a:rPr>
              <a:t>, de trafic d’influence, de concussion, de prise illégale d’intérêt, de détournement de fonds publics et de favoritisme.</a:t>
            </a:r>
            <a:endParaRPr lang="fr-FR" sz="2400" b="1" dirty="0">
              <a:solidFill>
                <a:srgbClr val="0070C0"/>
              </a:solidFill>
            </a:endParaRPr>
          </a:p>
        </p:txBody>
      </p:sp>
    </p:spTree>
    <p:extLst>
      <p:ext uri="{BB962C8B-B14F-4D97-AF65-F5344CB8AC3E}">
        <p14:creationId xmlns:p14="http://schemas.microsoft.com/office/powerpoint/2010/main" val="3891562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487488" y="1700809"/>
            <a:ext cx="8492224" cy="3293337"/>
          </a:xfrm>
          <a:prstGeom prst="rect">
            <a:avLst/>
          </a:prstGeom>
        </p:spPr>
        <p:txBody>
          <a:bodyPr wrap="square">
            <a:spAutoFit/>
          </a:bodyPr>
          <a:lstStyle/>
          <a:p>
            <a:pPr lvl="0" algn="ctr">
              <a:lnSpc>
                <a:spcPct val="150000"/>
              </a:lnSpc>
            </a:pPr>
            <a:r>
              <a:rPr lang="fr-FR" sz="4267" b="1" dirty="0"/>
              <a:t>La corruption</a:t>
            </a:r>
          </a:p>
          <a:p>
            <a:pPr lvl="0" algn="just">
              <a:lnSpc>
                <a:spcPct val="150000"/>
              </a:lnSpc>
            </a:pPr>
            <a:r>
              <a:rPr lang="fr-FR" sz="3200" dirty="0"/>
              <a:t>Demander ou accepter un avantage quelconque en contrepartie de </a:t>
            </a:r>
            <a:r>
              <a:rPr lang="fr-FR" sz="3200" b="1" dirty="0"/>
              <a:t>l’accomplissement ou du non accomplissement d’un acte de sa fonction</a:t>
            </a: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Tree>
    <p:extLst>
      <p:ext uri="{BB962C8B-B14F-4D97-AF65-F5344CB8AC3E}">
        <p14:creationId xmlns:p14="http://schemas.microsoft.com/office/powerpoint/2010/main" val="36611365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sp>
        <p:nvSpPr>
          <p:cNvPr id="7" name="Titre 1"/>
          <p:cNvSpPr txBox="1">
            <a:spLocks/>
          </p:cNvSpPr>
          <p:nvPr/>
        </p:nvSpPr>
        <p:spPr>
          <a:xfrm>
            <a:off x="542924" y="303095"/>
            <a:ext cx="10515600" cy="673100"/>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4000" u="sng" dirty="0" smtClean="0">
                <a:solidFill>
                  <a:schemeClr val="accent2">
                    <a:lumMod val="75000"/>
                  </a:schemeClr>
                </a:solidFill>
                <a:effectLst>
                  <a:outerShdw blurRad="38100" dist="38100" dir="2700000" algn="tl">
                    <a:srgbClr val="000000">
                      <a:alpha val="43137"/>
                    </a:srgbClr>
                  </a:outerShdw>
                </a:effectLst>
              </a:rPr>
              <a:t>La corruption </a:t>
            </a:r>
            <a:endParaRPr lang="fr-FR" sz="4000" u="sng" dirty="0">
              <a:solidFill>
                <a:schemeClr val="accent2">
                  <a:lumMod val="75000"/>
                </a:schemeClr>
              </a:solidFill>
              <a:effectLst>
                <a:outerShdw blurRad="38100" dist="38100" dir="2700000" algn="tl">
                  <a:srgbClr val="000000">
                    <a:alpha val="43137"/>
                  </a:srgbClr>
                </a:outerShdw>
              </a:effectLst>
            </a:endParaRPr>
          </a:p>
        </p:txBody>
      </p:sp>
      <p:pic>
        <p:nvPicPr>
          <p:cNvPr id="8" name="Image 7"/>
          <p:cNvPicPr>
            <a:picLocks noChangeAspect="1"/>
          </p:cNvPicPr>
          <p:nvPr/>
        </p:nvPicPr>
        <p:blipFill>
          <a:blip r:embed="rId4"/>
          <a:stretch>
            <a:fillRect/>
          </a:stretch>
        </p:blipFill>
        <p:spPr>
          <a:xfrm>
            <a:off x="3212694" y="1887370"/>
            <a:ext cx="999831" cy="1670449"/>
          </a:xfrm>
          <a:prstGeom prst="rect">
            <a:avLst/>
          </a:prstGeom>
        </p:spPr>
      </p:pic>
      <p:pic>
        <p:nvPicPr>
          <p:cNvPr id="9" name="Image 8"/>
          <p:cNvPicPr>
            <a:picLocks noChangeAspect="1"/>
          </p:cNvPicPr>
          <p:nvPr/>
        </p:nvPicPr>
        <p:blipFill>
          <a:blip r:embed="rId4"/>
          <a:stretch>
            <a:fillRect/>
          </a:stretch>
        </p:blipFill>
        <p:spPr>
          <a:xfrm>
            <a:off x="7818641" y="1636414"/>
            <a:ext cx="999831" cy="1670449"/>
          </a:xfrm>
          <a:prstGeom prst="rect">
            <a:avLst/>
          </a:prstGeom>
        </p:spPr>
      </p:pic>
      <p:sp>
        <p:nvSpPr>
          <p:cNvPr id="10" name="ZoneTexte 9"/>
          <p:cNvSpPr txBox="1"/>
          <p:nvPr/>
        </p:nvSpPr>
        <p:spPr>
          <a:xfrm>
            <a:off x="3064840" y="3480517"/>
            <a:ext cx="1538140" cy="369332"/>
          </a:xfrm>
          <a:prstGeom prst="rect">
            <a:avLst/>
          </a:prstGeom>
          <a:noFill/>
        </p:spPr>
        <p:txBody>
          <a:bodyPr wrap="square" rtlCol="0">
            <a:spAutoFit/>
          </a:bodyPr>
          <a:lstStyle/>
          <a:p>
            <a:r>
              <a:rPr lang="fr-FR" dirty="0" smtClean="0"/>
              <a:t>Le corrupteur </a:t>
            </a:r>
            <a:endParaRPr lang="fr-FR" dirty="0"/>
          </a:p>
        </p:txBody>
      </p:sp>
      <p:sp>
        <p:nvSpPr>
          <p:cNvPr id="11" name="ZoneTexte 10"/>
          <p:cNvSpPr txBox="1"/>
          <p:nvPr/>
        </p:nvSpPr>
        <p:spPr>
          <a:xfrm>
            <a:off x="7680771" y="3275243"/>
            <a:ext cx="1538140" cy="369332"/>
          </a:xfrm>
          <a:prstGeom prst="rect">
            <a:avLst/>
          </a:prstGeom>
          <a:noFill/>
        </p:spPr>
        <p:txBody>
          <a:bodyPr wrap="square" rtlCol="0">
            <a:spAutoFit/>
          </a:bodyPr>
          <a:lstStyle/>
          <a:p>
            <a:r>
              <a:rPr lang="fr-FR" dirty="0" smtClean="0"/>
              <a:t>Le corrompu  </a:t>
            </a:r>
            <a:endParaRPr lang="fr-FR" dirty="0"/>
          </a:p>
        </p:txBody>
      </p:sp>
      <p:sp>
        <p:nvSpPr>
          <p:cNvPr id="14" name="ZoneTexte 13"/>
          <p:cNvSpPr txBox="1"/>
          <p:nvPr/>
        </p:nvSpPr>
        <p:spPr>
          <a:xfrm>
            <a:off x="8772525" y="1883353"/>
            <a:ext cx="2368225" cy="1169551"/>
          </a:xfrm>
          <a:prstGeom prst="rect">
            <a:avLst/>
          </a:prstGeom>
          <a:noFill/>
        </p:spPr>
        <p:txBody>
          <a:bodyPr wrap="square" rtlCol="0">
            <a:spAutoFit/>
          </a:bodyPr>
          <a:lstStyle/>
          <a:p>
            <a:pPr algn="just"/>
            <a:r>
              <a:rPr lang="fr-FR" sz="1400" i="1" dirty="0" smtClean="0"/>
              <a:t>Personne dépositaire de l’autorité publique </a:t>
            </a:r>
            <a:r>
              <a:rPr lang="fr-FR" sz="1400" i="1" u="sng" dirty="0" smtClean="0"/>
              <a:t>ou</a:t>
            </a:r>
            <a:r>
              <a:rPr lang="fr-FR" sz="1400" i="1" dirty="0" smtClean="0"/>
              <a:t> chargée d’une mission de service public </a:t>
            </a:r>
            <a:r>
              <a:rPr lang="fr-FR" sz="1400" i="1" u="sng" dirty="0" smtClean="0"/>
              <a:t>ou</a:t>
            </a:r>
            <a:r>
              <a:rPr lang="fr-FR" sz="1400" i="1" dirty="0" smtClean="0"/>
              <a:t> investie d’un mandat électif.</a:t>
            </a:r>
            <a:endParaRPr lang="fr-FR" sz="1400" i="1" dirty="0"/>
          </a:p>
        </p:txBody>
      </p:sp>
      <p:sp>
        <p:nvSpPr>
          <p:cNvPr id="16" name="ZoneTexte 15"/>
          <p:cNvSpPr txBox="1"/>
          <p:nvPr/>
        </p:nvSpPr>
        <p:spPr>
          <a:xfrm>
            <a:off x="3569056" y="4953389"/>
            <a:ext cx="5546952" cy="307777"/>
          </a:xfrm>
          <a:prstGeom prst="rect">
            <a:avLst/>
          </a:prstGeom>
          <a:noFill/>
        </p:spPr>
        <p:txBody>
          <a:bodyPr wrap="square" rtlCol="0">
            <a:spAutoFit/>
          </a:bodyPr>
          <a:lstStyle/>
          <a:p>
            <a:pPr algn="just"/>
            <a:r>
              <a:rPr lang="fr-FR" sz="1400" b="1" dirty="0" smtClean="0"/>
              <a:t>Contrepartie</a:t>
            </a:r>
            <a:r>
              <a:rPr lang="fr-FR" sz="1400" dirty="0" smtClean="0"/>
              <a:t> : Accomplit </a:t>
            </a:r>
            <a:r>
              <a:rPr lang="fr-FR" sz="1400" dirty="0"/>
              <a:t>ou </a:t>
            </a:r>
            <a:r>
              <a:rPr lang="fr-FR" sz="1400" dirty="0" smtClean="0"/>
              <a:t>s'abstient d'accomplir </a:t>
            </a:r>
            <a:r>
              <a:rPr lang="fr-FR" sz="1400" dirty="0"/>
              <a:t>un acte de sa </a:t>
            </a:r>
            <a:r>
              <a:rPr lang="fr-FR" sz="1400" dirty="0" smtClean="0"/>
              <a:t>fonction.</a:t>
            </a:r>
          </a:p>
        </p:txBody>
      </p:sp>
      <p:sp>
        <p:nvSpPr>
          <p:cNvPr id="17" name="Accolade fermante 16"/>
          <p:cNvSpPr/>
          <p:nvPr/>
        </p:nvSpPr>
        <p:spPr>
          <a:xfrm rot="5400000">
            <a:off x="3680525" y="3028889"/>
            <a:ext cx="250784" cy="1538140"/>
          </a:xfrm>
          <a:prstGeom prst="rightBrace">
            <a:avLst>
              <a:gd name="adj1" fmla="val 0"/>
              <a:gd name="adj2" fmla="val 50000"/>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 name="ZoneTexte 17"/>
          <p:cNvSpPr txBox="1"/>
          <p:nvPr/>
        </p:nvSpPr>
        <p:spPr>
          <a:xfrm>
            <a:off x="2628820" y="3871732"/>
            <a:ext cx="2810927" cy="307777"/>
          </a:xfrm>
          <a:prstGeom prst="rect">
            <a:avLst/>
          </a:prstGeom>
          <a:noFill/>
        </p:spPr>
        <p:txBody>
          <a:bodyPr wrap="square" rtlCol="0">
            <a:spAutoFit/>
          </a:bodyPr>
          <a:lstStyle/>
          <a:p>
            <a:pPr algn="just"/>
            <a:r>
              <a:rPr lang="fr-FR" sz="1400" u="sng" dirty="0" smtClean="0"/>
              <a:t>Auteur du délit de corruption active</a:t>
            </a:r>
          </a:p>
        </p:txBody>
      </p:sp>
      <p:sp>
        <p:nvSpPr>
          <p:cNvPr id="20" name="ZoneTexte 19"/>
          <p:cNvSpPr txBox="1"/>
          <p:nvPr/>
        </p:nvSpPr>
        <p:spPr>
          <a:xfrm>
            <a:off x="6892699" y="3712309"/>
            <a:ext cx="3008671" cy="307777"/>
          </a:xfrm>
          <a:prstGeom prst="rect">
            <a:avLst/>
          </a:prstGeom>
          <a:noFill/>
        </p:spPr>
        <p:txBody>
          <a:bodyPr wrap="square" rtlCol="0">
            <a:spAutoFit/>
          </a:bodyPr>
          <a:lstStyle/>
          <a:p>
            <a:pPr algn="ctr"/>
            <a:r>
              <a:rPr lang="fr-FR" sz="1400" u="sng" dirty="0" smtClean="0"/>
              <a:t>Auteur du délit de corruption passive</a:t>
            </a:r>
          </a:p>
        </p:txBody>
      </p:sp>
      <p:sp>
        <p:nvSpPr>
          <p:cNvPr id="21" name="ZoneTexte 20"/>
          <p:cNvSpPr txBox="1"/>
          <p:nvPr/>
        </p:nvSpPr>
        <p:spPr>
          <a:xfrm>
            <a:off x="145512" y="5549565"/>
            <a:ext cx="9851377" cy="1231106"/>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fr-FR" sz="1500" b="1" dirty="0" smtClean="0"/>
              <a:t>Peines </a:t>
            </a:r>
            <a:r>
              <a:rPr lang="fr-FR" sz="1500" dirty="0" smtClean="0"/>
              <a:t>:</a:t>
            </a:r>
          </a:p>
          <a:p>
            <a:pPr marL="285750" indent="-285750" algn="just">
              <a:buFontTx/>
              <a:buChar char="-"/>
            </a:pPr>
            <a:r>
              <a:rPr lang="fr-FR" sz="1500" dirty="0" smtClean="0">
                <a:solidFill>
                  <a:schemeClr val="tx1"/>
                </a:solidFill>
              </a:rPr>
              <a:t>Personne physique : 10 ans d’emprisonnement et 1.000.000 € </a:t>
            </a:r>
            <a:r>
              <a:rPr lang="fr-FR" sz="1500" dirty="0">
                <a:solidFill>
                  <a:schemeClr val="tx1"/>
                </a:solidFill>
              </a:rPr>
              <a:t>d’amende qui peut être portée au double du produit de l’infraction </a:t>
            </a:r>
            <a:r>
              <a:rPr lang="fr-FR" sz="1500" dirty="0" smtClean="0">
                <a:solidFill>
                  <a:schemeClr val="tx1"/>
                </a:solidFill>
              </a:rPr>
              <a:t>; </a:t>
            </a:r>
            <a:r>
              <a:rPr lang="fr-FR" sz="1400" dirty="0">
                <a:solidFill>
                  <a:schemeClr val="tx1"/>
                </a:solidFill>
              </a:rPr>
              <a:t>2.000.000 d’euros pouvant être </a:t>
            </a:r>
            <a:r>
              <a:rPr lang="fr-FR" sz="1400" dirty="0" smtClean="0">
                <a:solidFill>
                  <a:schemeClr val="tx1"/>
                </a:solidFill>
              </a:rPr>
              <a:t>portés </a:t>
            </a:r>
            <a:r>
              <a:rPr lang="fr-FR" sz="1400" dirty="0">
                <a:solidFill>
                  <a:schemeClr val="tx1"/>
                </a:solidFill>
              </a:rPr>
              <a:t>au double du produit de l’infraction </a:t>
            </a:r>
            <a:r>
              <a:rPr lang="fr-FR" sz="1400" dirty="0" smtClean="0">
                <a:solidFill>
                  <a:schemeClr val="tx1"/>
                </a:solidFill>
              </a:rPr>
              <a:t>lorsqu’elle porte </a:t>
            </a:r>
            <a:r>
              <a:rPr lang="fr-FR" sz="1400" dirty="0">
                <a:solidFill>
                  <a:schemeClr val="tx1"/>
                </a:solidFill>
              </a:rPr>
              <a:t>atteinte au intérêts financiers de l’Union européenne</a:t>
            </a:r>
            <a:r>
              <a:rPr lang="fr-FR" sz="1400" dirty="0" smtClean="0">
                <a:solidFill>
                  <a:schemeClr val="tx1"/>
                </a:solidFill>
              </a:rPr>
              <a:t>.</a:t>
            </a:r>
            <a:endParaRPr lang="fr-FR" sz="1500" dirty="0" smtClean="0">
              <a:solidFill>
                <a:schemeClr val="tx1"/>
              </a:solidFill>
            </a:endParaRPr>
          </a:p>
          <a:p>
            <a:pPr marL="285750" indent="-285750" algn="just">
              <a:buFontTx/>
              <a:buChar char="-"/>
            </a:pPr>
            <a:r>
              <a:rPr lang="fr-FR" sz="1500" dirty="0" smtClean="0"/>
              <a:t>Personne morale : 5.000.000 € d’amende qui peut être portée au double du produit de l’infraction. </a:t>
            </a:r>
            <a:endParaRPr lang="fr-FR" sz="1500" dirty="0"/>
          </a:p>
        </p:txBody>
      </p:sp>
      <p:pic>
        <p:nvPicPr>
          <p:cNvPr id="28" name="Image 27"/>
          <p:cNvPicPr>
            <a:picLocks noChangeAspect="1"/>
          </p:cNvPicPr>
          <p:nvPr/>
        </p:nvPicPr>
        <p:blipFill>
          <a:blip r:embed="rId5"/>
          <a:stretch>
            <a:fillRect/>
          </a:stretch>
        </p:blipFill>
        <p:spPr>
          <a:xfrm rot="19855262" flipH="1">
            <a:off x="8252957" y="1924403"/>
            <a:ext cx="129180" cy="764635"/>
          </a:xfrm>
          <a:prstGeom prst="rect">
            <a:avLst/>
          </a:prstGeom>
        </p:spPr>
      </p:pic>
      <p:sp>
        <p:nvSpPr>
          <p:cNvPr id="30" name="Accolade fermante 29"/>
          <p:cNvSpPr/>
          <p:nvPr/>
        </p:nvSpPr>
        <p:spPr>
          <a:xfrm rot="5400000">
            <a:off x="8218312" y="2836057"/>
            <a:ext cx="250784" cy="1538140"/>
          </a:xfrm>
          <a:prstGeom prst="rightBrace">
            <a:avLst>
              <a:gd name="adj1" fmla="val 0"/>
              <a:gd name="adj2" fmla="val 50000"/>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2" name="Arc 31"/>
          <p:cNvSpPr/>
          <p:nvPr/>
        </p:nvSpPr>
        <p:spPr>
          <a:xfrm rot="18870116">
            <a:off x="3049968" y="1184906"/>
            <a:ext cx="5600651" cy="5432646"/>
          </a:xfrm>
          <a:prstGeom prst="arc">
            <a:avLst>
              <a:gd name="adj1" fmla="val 16529923"/>
              <a:gd name="adj2" fmla="val 0"/>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3" name="Arc 32"/>
          <p:cNvSpPr/>
          <p:nvPr/>
        </p:nvSpPr>
        <p:spPr>
          <a:xfrm rot="8027874">
            <a:off x="3388980" y="-520521"/>
            <a:ext cx="5600651" cy="5432646"/>
          </a:xfrm>
          <a:prstGeom prst="arc">
            <a:avLst>
              <a:gd name="adj1" fmla="val 16529923"/>
              <a:gd name="adj2" fmla="val 0"/>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4" name="ZoneTexte 33"/>
          <p:cNvSpPr txBox="1"/>
          <p:nvPr/>
        </p:nvSpPr>
        <p:spPr>
          <a:xfrm>
            <a:off x="4040155" y="765111"/>
            <a:ext cx="4535472" cy="338554"/>
          </a:xfrm>
          <a:prstGeom prst="rect">
            <a:avLst/>
          </a:prstGeom>
          <a:noFill/>
        </p:spPr>
        <p:txBody>
          <a:bodyPr wrap="none" rtlCol="0">
            <a:spAutoFit/>
          </a:bodyPr>
          <a:lstStyle/>
          <a:p>
            <a:r>
              <a:rPr lang="fr-FR" sz="1600" b="1" dirty="0" smtClean="0"/>
              <a:t>Avantage</a:t>
            </a:r>
            <a:r>
              <a:rPr lang="fr-FR" sz="1600" dirty="0" smtClean="0"/>
              <a:t> quelconque (argent, cadeau, promesse…)</a:t>
            </a:r>
            <a:endParaRPr lang="fr-FR" sz="1600" dirty="0"/>
          </a:p>
        </p:txBody>
      </p:sp>
      <p:sp>
        <p:nvSpPr>
          <p:cNvPr id="43" name="ZoneTexte 42"/>
          <p:cNvSpPr txBox="1"/>
          <p:nvPr/>
        </p:nvSpPr>
        <p:spPr>
          <a:xfrm>
            <a:off x="849085" y="2211353"/>
            <a:ext cx="2174035" cy="1384995"/>
          </a:xfrm>
          <a:prstGeom prst="rect">
            <a:avLst/>
          </a:prstGeom>
          <a:noFill/>
        </p:spPr>
        <p:txBody>
          <a:bodyPr wrap="square" rtlCol="0">
            <a:spAutoFit/>
          </a:bodyPr>
          <a:lstStyle/>
          <a:p>
            <a:pPr algn="just"/>
            <a:r>
              <a:rPr lang="fr-FR" sz="1400" dirty="0" smtClean="0"/>
              <a:t>Il </a:t>
            </a:r>
            <a:r>
              <a:rPr lang="fr-FR" sz="1400" dirty="0"/>
              <a:t>n’est pas forcément à l’origine de la corruption, il peut simplement accepter la proposition faite par le </a:t>
            </a:r>
            <a:r>
              <a:rPr lang="fr-FR" sz="1400" dirty="0" smtClean="0"/>
              <a:t>corrompu.</a:t>
            </a:r>
            <a:endParaRPr lang="fr-FR" sz="1400" dirty="0"/>
          </a:p>
          <a:p>
            <a:endParaRPr lang="fr-FR" sz="1400" dirty="0"/>
          </a:p>
        </p:txBody>
      </p:sp>
      <p:pic>
        <p:nvPicPr>
          <p:cNvPr id="44" name="Imag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562771" y="1679801"/>
            <a:ext cx="545946" cy="480231"/>
          </a:xfrm>
          <a:prstGeom prst="rect">
            <a:avLst/>
          </a:prstGeom>
        </p:spPr>
      </p:pic>
      <p:pic>
        <p:nvPicPr>
          <p:cNvPr id="45" name="Image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3144415" y="5191096"/>
            <a:ext cx="333941" cy="293745"/>
          </a:xfrm>
          <a:prstGeom prst="rect">
            <a:avLst/>
          </a:prstGeom>
        </p:spPr>
      </p:pic>
      <p:sp>
        <p:nvSpPr>
          <p:cNvPr id="46" name="ZoneTexte 45"/>
          <p:cNvSpPr txBox="1"/>
          <p:nvPr/>
        </p:nvSpPr>
        <p:spPr>
          <a:xfrm>
            <a:off x="3517641" y="5206481"/>
            <a:ext cx="6680717" cy="307777"/>
          </a:xfrm>
          <a:prstGeom prst="rect">
            <a:avLst/>
          </a:prstGeom>
          <a:noFill/>
        </p:spPr>
        <p:txBody>
          <a:bodyPr wrap="square" rtlCol="0">
            <a:spAutoFit/>
          </a:bodyPr>
          <a:lstStyle/>
          <a:p>
            <a:r>
              <a:rPr lang="fr-FR" sz="1400" dirty="0" smtClean="0"/>
              <a:t>Le bénéficiaire de cet acte peut également être une personne tierce.</a:t>
            </a:r>
            <a:endParaRPr lang="fr-FR" sz="1400" dirty="0"/>
          </a:p>
        </p:txBody>
      </p:sp>
      <p:sp>
        <p:nvSpPr>
          <p:cNvPr id="25" name="ZoneTexte 24"/>
          <p:cNvSpPr txBox="1"/>
          <p:nvPr/>
        </p:nvSpPr>
        <p:spPr>
          <a:xfrm>
            <a:off x="9971506" y="3438939"/>
            <a:ext cx="2174035" cy="2031325"/>
          </a:xfrm>
          <a:prstGeom prst="rect">
            <a:avLst/>
          </a:prstGeom>
          <a:noFill/>
          <a:ln>
            <a:solidFill>
              <a:schemeClr val="accent1">
                <a:shade val="50000"/>
              </a:schemeClr>
            </a:solidFill>
          </a:ln>
        </p:spPr>
        <p:txBody>
          <a:bodyPr wrap="square" rtlCol="0">
            <a:spAutoFit/>
          </a:bodyPr>
          <a:lstStyle/>
          <a:p>
            <a:pPr algn="just"/>
            <a:r>
              <a:rPr lang="fr-FR" sz="1400" dirty="0" smtClean="0"/>
              <a:t>Corruption </a:t>
            </a:r>
            <a:r>
              <a:rPr lang="fr-FR" sz="1400" dirty="0"/>
              <a:t>active et passive sont des infractions </a:t>
            </a:r>
            <a:r>
              <a:rPr lang="fr-FR" sz="1400" b="1" dirty="0" smtClean="0"/>
              <a:t>indépendantes.</a:t>
            </a:r>
          </a:p>
          <a:p>
            <a:pPr algn="just"/>
            <a:r>
              <a:rPr lang="fr-FR" sz="1400" dirty="0" smtClean="0"/>
              <a:t>Ex : la corruption active peut être caractérisée même si l’agent public refuse l’offre du corrupteur.</a:t>
            </a:r>
          </a:p>
          <a:p>
            <a:pPr algn="just"/>
            <a:r>
              <a:rPr lang="fr-FR" sz="1400" dirty="0" smtClean="0">
                <a:sym typeface="Wingdings" panose="05000000000000000000" pitchFamily="2" charset="2"/>
              </a:rPr>
              <a:t> la tentative de corruption n’existe pas</a:t>
            </a:r>
            <a:endParaRPr lang="fr-FR" sz="1400" dirty="0"/>
          </a:p>
        </p:txBody>
      </p:sp>
      <p:pic>
        <p:nvPicPr>
          <p:cNvPr id="26" name="Imag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0813286" y="2945978"/>
            <a:ext cx="545946" cy="480231"/>
          </a:xfrm>
          <a:prstGeom prst="rect">
            <a:avLst/>
          </a:prstGeom>
        </p:spPr>
      </p:pic>
      <p:pic>
        <p:nvPicPr>
          <p:cNvPr id="29" name="Image 28"/>
          <p:cNvPicPr>
            <a:picLocks noChangeAspect="1"/>
          </p:cNvPicPr>
          <p:nvPr/>
        </p:nvPicPr>
        <p:blipFill>
          <a:blip r:embed="rId7"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35633273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487488" y="1700809"/>
            <a:ext cx="8492224" cy="975588"/>
          </a:xfrm>
          <a:prstGeom prst="rect">
            <a:avLst/>
          </a:prstGeom>
        </p:spPr>
        <p:txBody>
          <a:bodyPr wrap="square">
            <a:spAutoFit/>
          </a:bodyPr>
          <a:lstStyle/>
          <a:p>
            <a:pPr lvl="0" algn="ctr">
              <a:lnSpc>
                <a:spcPct val="150000"/>
              </a:lnSpc>
            </a:pPr>
            <a:r>
              <a:rPr lang="fr-FR" sz="4267" b="1" dirty="0"/>
              <a:t>La </a:t>
            </a:r>
            <a:r>
              <a:rPr lang="fr-FR" sz="4267" b="1" dirty="0" smtClean="0"/>
              <a:t>corruption</a:t>
            </a:r>
            <a:endParaRPr lang="fr-FR" sz="4267" b="1" dirty="0"/>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
        <p:nvSpPr>
          <p:cNvPr id="3" name="ZoneTexte 2"/>
          <p:cNvSpPr txBox="1"/>
          <p:nvPr/>
        </p:nvSpPr>
        <p:spPr>
          <a:xfrm>
            <a:off x="552450" y="2838450"/>
            <a:ext cx="10058400" cy="2862322"/>
          </a:xfrm>
          <a:prstGeom prst="rect">
            <a:avLst/>
          </a:prstGeom>
          <a:noFill/>
        </p:spPr>
        <p:txBody>
          <a:bodyPr wrap="square" rtlCol="0">
            <a:spAutoFit/>
          </a:bodyPr>
          <a:lstStyle/>
          <a:p>
            <a:r>
              <a:rPr lang="fr-FR" dirty="0"/>
              <a:t>Pour reconduire des marchés publics, </a:t>
            </a:r>
            <a:r>
              <a:rPr lang="fr-FR" dirty="0" smtClean="0"/>
              <a:t>un président de la </a:t>
            </a:r>
            <a:r>
              <a:rPr lang="fr-FR" dirty="0"/>
              <a:t>commission d’appel d’offres a exigé d’entreprises soumissionnaires la prise en charge </a:t>
            </a:r>
            <a:r>
              <a:rPr lang="fr-FR" dirty="0" smtClean="0"/>
              <a:t>de certaines </a:t>
            </a:r>
            <a:r>
              <a:rPr lang="fr-FR" dirty="0"/>
              <a:t>de ses dépenses personnelles ou destinées à la promotion de stations de sport d’hiver</a:t>
            </a:r>
            <a:r>
              <a:rPr lang="fr-FR" dirty="0" smtClean="0"/>
              <a:t>.</a:t>
            </a:r>
          </a:p>
          <a:p>
            <a:endParaRPr lang="fr-FR" dirty="0"/>
          </a:p>
          <a:p>
            <a:r>
              <a:rPr lang="fr-FR" dirty="0"/>
              <a:t>En contrepartie d’avantages indus, un fonctionnaire </a:t>
            </a:r>
            <a:r>
              <a:rPr lang="fr-FR" dirty="0" smtClean="0"/>
              <a:t>a </a:t>
            </a:r>
            <a:r>
              <a:rPr lang="fr-FR" dirty="0"/>
              <a:t>régulièrement </a:t>
            </a:r>
            <a:r>
              <a:rPr lang="fr-FR" dirty="0" smtClean="0"/>
              <a:t>transmis à </a:t>
            </a:r>
            <a:r>
              <a:rPr lang="fr-FR" dirty="0"/>
              <a:t>une entreprise candidate des informations privilégiées sur des marchés d’achat de </a:t>
            </a:r>
            <a:r>
              <a:rPr lang="fr-FR" dirty="0" smtClean="0"/>
              <a:t>matériel informatique </a:t>
            </a:r>
            <a:r>
              <a:rPr lang="fr-FR" dirty="0"/>
              <a:t>passés par </a:t>
            </a:r>
            <a:r>
              <a:rPr lang="fr-FR" dirty="0" smtClean="0"/>
              <a:t>son administration.</a:t>
            </a:r>
          </a:p>
          <a:p>
            <a:endParaRPr lang="fr-FR" dirty="0"/>
          </a:p>
          <a:p>
            <a:r>
              <a:rPr lang="fr-FR" dirty="0"/>
              <a:t>Une société a offert des voyages et des sommes en espèces à un </a:t>
            </a:r>
            <a:r>
              <a:rPr lang="fr-FR" dirty="0" smtClean="0"/>
              <a:t>acheteur, chef </a:t>
            </a:r>
            <a:r>
              <a:rPr lang="fr-FR" dirty="0"/>
              <a:t>d’un service achat. En contrepartie, </a:t>
            </a:r>
            <a:r>
              <a:rPr lang="fr-FR" dirty="0" smtClean="0"/>
              <a:t>il a </a:t>
            </a:r>
            <a:r>
              <a:rPr lang="fr-FR" dirty="0"/>
              <a:t>attribué à la société des contrats </a:t>
            </a:r>
            <a:r>
              <a:rPr lang="fr-FR" dirty="0" smtClean="0"/>
              <a:t>de fourniture.</a:t>
            </a:r>
            <a:endParaRPr lang="fr-FR" dirty="0"/>
          </a:p>
        </p:txBody>
      </p:sp>
    </p:spTree>
    <p:extLst>
      <p:ext uri="{BB962C8B-B14F-4D97-AF65-F5344CB8AC3E}">
        <p14:creationId xmlns:p14="http://schemas.microsoft.com/office/powerpoint/2010/main" val="25732082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487488" y="1700809"/>
            <a:ext cx="8492224" cy="975588"/>
          </a:xfrm>
          <a:prstGeom prst="rect">
            <a:avLst/>
          </a:prstGeom>
        </p:spPr>
        <p:txBody>
          <a:bodyPr wrap="square">
            <a:spAutoFit/>
          </a:bodyPr>
          <a:lstStyle/>
          <a:p>
            <a:pPr lvl="0" algn="ctr">
              <a:lnSpc>
                <a:spcPct val="150000"/>
              </a:lnSpc>
            </a:pPr>
            <a:r>
              <a:rPr lang="fr-FR" sz="4267" b="1" dirty="0"/>
              <a:t>La </a:t>
            </a:r>
            <a:r>
              <a:rPr lang="fr-FR" sz="4267" b="1" dirty="0" smtClean="0"/>
              <a:t>corruption</a:t>
            </a:r>
            <a:endParaRPr lang="fr-FR" sz="4267" b="1" dirty="0"/>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
        <p:nvSpPr>
          <p:cNvPr id="3" name="ZoneTexte 2"/>
          <p:cNvSpPr txBox="1"/>
          <p:nvPr/>
        </p:nvSpPr>
        <p:spPr>
          <a:xfrm>
            <a:off x="552450" y="2838450"/>
            <a:ext cx="10058400" cy="3231654"/>
          </a:xfrm>
          <a:prstGeom prst="rect">
            <a:avLst/>
          </a:prstGeom>
          <a:noFill/>
        </p:spPr>
        <p:txBody>
          <a:bodyPr wrap="square" rtlCol="0">
            <a:spAutoFit/>
          </a:bodyPr>
          <a:lstStyle/>
          <a:p>
            <a:pPr marL="90488">
              <a:spcBef>
                <a:spcPts val="600"/>
              </a:spcBef>
              <a:buFont typeface="Wingdings" panose="05000000000000000000" pitchFamily="2" charset="2"/>
              <a:buChar char="q"/>
            </a:pPr>
            <a:r>
              <a:rPr lang="fr-FR" sz="3200" dirty="0">
                <a:solidFill>
                  <a:schemeClr val="accent2"/>
                </a:solidFill>
                <a:latin typeface="MV Boli" panose="02000500030200090000" pitchFamily="2" charset="0"/>
                <a:cs typeface="MV Boli" panose="02000500030200090000" pitchFamily="2" charset="0"/>
              </a:rPr>
              <a:t> </a:t>
            </a:r>
            <a:r>
              <a:rPr lang="fr-FR" sz="2800" dirty="0">
                <a:solidFill>
                  <a:schemeClr val="accent2"/>
                </a:solidFill>
                <a:latin typeface="MV Boli" panose="02000500030200090000" pitchFamily="2" charset="0"/>
                <a:cs typeface="MV Boli" panose="02000500030200090000" pitchFamily="2" charset="0"/>
              </a:rPr>
              <a:t>A retenir</a:t>
            </a:r>
            <a:endParaRPr lang="fr-FR" sz="2800" dirty="0"/>
          </a:p>
          <a:p>
            <a:pPr marL="285750" lvl="0" indent="-285750">
              <a:spcBef>
                <a:spcPts val="300"/>
              </a:spcBef>
              <a:buFont typeface="Arial" panose="020B0604020202020204" pitchFamily="34" charset="0"/>
              <a:buChar char="•"/>
            </a:pPr>
            <a:r>
              <a:rPr lang="fr-FR" dirty="0"/>
              <a:t>il n’est pas nécessaire que l’acte ait été accompli, la seule proposition est suffisante pour caractériser un délit de corruption</a:t>
            </a:r>
          </a:p>
          <a:p>
            <a:pPr marL="285750" lvl="0" indent="-285750">
              <a:spcBef>
                <a:spcPts val="300"/>
              </a:spcBef>
              <a:buFont typeface="Arial" panose="020B0604020202020204" pitchFamily="34" charset="0"/>
              <a:buChar char="•"/>
            </a:pPr>
            <a:r>
              <a:rPr lang="fr-FR" dirty="0"/>
              <a:t>le délit de corruption active est distinct et autonome du délit de corruption passive. Il peut y avoir un corrupteur sans qu’il y ait un corrompu, et vice versa</a:t>
            </a:r>
          </a:p>
          <a:p>
            <a:pPr marL="285750" lvl="0" indent="-285750">
              <a:spcBef>
                <a:spcPts val="300"/>
              </a:spcBef>
              <a:buFont typeface="Arial" panose="020B0604020202020204" pitchFamily="34" charset="0"/>
              <a:buChar char="•"/>
            </a:pPr>
            <a:r>
              <a:rPr lang="fr-FR" dirty="0"/>
              <a:t>il n’est pas nécessaire qu’il y ait un pacte, y compris tacite ou préalable,  entre le corrompu et le corrupteur</a:t>
            </a:r>
          </a:p>
          <a:p>
            <a:pPr marL="285750" lvl="0" indent="-285750">
              <a:spcBef>
                <a:spcPts val="300"/>
              </a:spcBef>
              <a:buFont typeface="Arial" panose="020B0604020202020204" pitchFamily="34" charset="0"/>
              <a:buChar char="•"/>
            </a:pPr>
            <a:r>
              <a:rPr lang="fr-FR" dirty="0"/>
              <a:t>le délit sera constitué que s’il existe un lien de causalité entre les choses offertes ou agréées et les actes ou abstentions obtenus</a:t>
            </a:r>
            <a:endParaRPr lang="fr-FR" dirty="0">
              <a:solidFill>
                <a:schemeClr val="accent2"/>
              </a:solidFill>
              <a:cs typeface="MV Boli" panose="02000500030200090000" pitchFamily="2" charset="0"/>
            </a:endParaRPr>
          </a:p>
          <a:p>
            <a:endParaRPr lang="fr-FR" dirty="0"/>
          </a:p>
        </p:txBody>
      </p:sp>
    </p:spTree>
    <p:extLst>
      <p:ext uri="{BB962C8B-B14F-4D97-AF65-F5344CB8AC3E}">
        <p14:creationId xmlns:p14="http://schemas.microsoft.com/office/powerpoint/2010/main" val="19847373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1007435" y="1796819"/>
            <a:ext cx="9697076" cy="3293337"/>
          </a:xfrm>
          <a:prstGeom prst="rect">
            <a:avLst/>
          </a:prstGeom>
        </p:spPr>
        <p:txBody>
          <a:bodyPr wrap="square">
            <a:spAutoFit/>
          </a:bodyPr>
          <a:lstStyle/>
          <a:p>
            <a:pPr lvl="0" algn="ctr">
              <a:lnSpc>
                <a:spcPct val="150000"/>
              </a:lnSpc>
            </a:pPr>
            <a:r>
              <a:rPr lang="fr-FR" sz="4267" b="1" dirty="0"/>
              <a:t>Le trafic d’influence</a:t>
            </a:r>
          </a:p>
          <a:p>
            <a:pPr lvl="0" algn="just">
              <a:lnSpc>
                <a:spcPct val="150000"/>
              </a:lnSpc>
            </a:pPr>
            <a:r>
              <a:rPr lang="fr-FR" sz="3200" dirty="0"/>
              <a:t>Demander ou d’accepter un avantage pour, en contrepartie, </a:t>
            </a:r>
            <a:r>
              <a:rPr lang="fr-FR" sz="3200" b="1" dirty="0"/>
              <a:t>user de son influence </a:t>
            </a:r>
            <a:r>
              <a:rPr lang="fr-FR" sz="3200" dirty="0"/>
              <a:t>sur une autorité publique </a:t>
            </a: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Tree>
    <p:extLst>
      <p:ext uri="{BB962C8B-B14F-4D97-AF65-F5344CB8AC3E}">
        <p14:creationId xmlns:p14="http://schemas.microsoft.com/office/powerpoint/2010/main" val="2932073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ZoneTexte 26"/>
          <p:cNvSpPr txBox="1"/>
          <p:nvPr/>
        </p:nvSpPr>
        <p:spPr>
          <a:xfrm>
            <a:off x="2099389" y="4140050"/>
            <a:ext cx="2456080" cy="73866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400" dirty="0" smtClean="0"/>
              <a:t>Pour obtenir : distinctions</a:t>
            </a:r>
            <a:r>
              <a:rPr lang="fr-FR" sz="1400" dirty="0"/>
              <a:t>, </a:t>
            </a:r>
            <a:r>
              <a:rPr lang="fr-FR" sz="1400" dirty="0" smtClean="0"/>
              <a:t>emplois</a:t>
            </a:r>
            <a:r>
              <a:rPr lang="fr-FR" sz="1400" dirty="0"/>
              <a:t>, </a:t>
            </a:r>
            <a:r>
              <a:rPr lang="fr-FR" sz="1400" dirty="0" smtClean="0"/>
              <a:t>marchés </a:t>
            </a:r>
            <a:r>
              <a:rPr lang="fr-FR" sz="1400" dirty="0"/>
              <a:t>ou toute autre décision favorable</a:t>
            </a:r>
          </a:p>
        </p:txBody>
      </p:sp>
      <p:grpSp>
        <p:nvGrpSpPr>
          <p:cNvPr id="2" name="Groupe 1"/>
          <p:cNvGrpSpPr/>
          <p:nvPr/>
        </p:nvGrpSpPr>
        <p:grpSpPr>
          <a:xfrm>
            <a:off x="7184161" y="824650"/>
            <a:ext cx="999831" cy="1670449"/>
            <a:chOff x="7818641" y="1636414"/>
            <a:chExt cx="999831" cy="1670449"/>
          </a:xfrm>
        </p:grpSpPr>
        <p:pic>
          <p:nvPicPr>
            <p:cNvPr id="11" name="Image 10"/>
            <p:cNvPicPr>
              <a:picLocks noChangeAspect="1"/>
            </p:cNvPicPr>
            <p:nvPr/>
          </p:nvPicPr>
          <p:blipFill>
            <a:blip r:embed="rId3"/>
            <a:stretch>
              <a:fillRect/>
            </a:stretch>
          </p:blipFill>
          <p:spPr>
            <a:xfrm>
              <a:off x="7818641" y="1636414"/>
              <a:ext cx="999831" cy="1670449"/>
            </a:xfrm>
            <a:prstGeom prst="rect">
              <a:avLst/>
            </a:prstGeom>
          </p:spPr>
        </p:pic>
        <p:pic>
          <p:nvPicPr>
            <p:cNvPr id="12" name="Image 11"/>
            <p:cNvPicPr>
              <a:picLocks noChangeAspect="1"/>
            </p:cNvPicPr>
            <p:nvPr/>
          </p:nvPicPr>
          <p:blipFill>
            <a:blip r:embed="rId4"/>
            <a:stretch>
              <a:fillRect/>
            </a:stretch>
          </p:blipFill>
          <p:spPr>
            <a:xfrm rot="19855262" flipH="1">
              <a:off x="8252957" y="1924403"/>
              <a:ext cx="129180" cy="764635"/>
            </a:xfrm>
            <a:prstGeom prst="rect">
              <a:avLst/>
            </a:prstGeom>
          </p:spPr>
        </p:pic>
      </p:grpSp>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34322" y="137121"/>
            <a:ext cx="1558800" cy="909743"/>
          </a:xfrm>
          <a:prstGeom prst="rect">
            <a:avLst/>
          </a:prstGeom>
        </p:spPr>
      </p:pic>
      <p:pic>
        <p:nvPicPr>
          <p:cNvPr id="7" name="Image 6"/>
          <p:cNvPicPr>
            <a:picLocks noChangeAspect="1"/>
          </p:cNvPicPr>
          <p:nvPr/>
        </p:nvPicPr>
        <p:blipFill>
          <a:blip r:embed="rId3"/>
          <a:stretch>
            <a:fillRect/>
          </a:stretch>
        </p:blipFill>
        <p:spPr>
          <a:xfrm>
            <a:off x="3557927" y="1747411"/>
            <a:ext cx="999831" cy="1670449"/>
          </a:xfrm>
          <a:prstGeom prst="rect">
            <a:avLst/>
          </a:prstGeom>
        </p:spPr>
      </p:pic>
      <p:pic>
        <p:nvPicPr>
          <p:cNvPr id="8" name="Image 7"/>
          <p:cNvPicPr>
            <a:picLocks noChangeAspect="1"/>
          </p:cNvPicPr>
          <p:nvPr/>
        </p:nvPicPr>
        <p:blipFill>
          <a:blip r:embed="rId3"/>
          <a:stretch>
            <a:fillRect/>
          </a:stretch>
        </p:blipFill>
        <p:spPr>
          <a:xfrm>
            <a:off x="6120469" y="3857101"/>
            <a:ext cx="999831" cy="1670449"/>
          </a:xfrm>
          <a:prstGeom prst="rect">
            <a:avLst/>
          </a:prstGeom>
        </p:spPr>
      </p:pic>
      <p:sp>
        <p:nvSpPr>
          <p:cNvPr id="9" name="Arc 8"/>
          <p:cNvSpPr/>
          <p:nvPr/>
        </p:nvSpPr>
        <p:spPr>
          <a:xfrm rot="18870116">
            <a:off x="3208589" y="1007624"/>
            <a:ext cx="5600651" cy="5432646"/>
          </a:xfrm>
          <a:prstGeom prst="arc">
            <a:avLst>
              <a:gd name="adj1" fmla="val 16529923"/>
              <a:gd name="adj2" fmla="val 20432769"/>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0" name="Arc 9"/>
          <p:cNvSpPr/>
          <p:nvPr/>
        </p:nvSpPr>
        <p:spPr>
          <a:xfrm rot="2761264">
            <a:off x="4110245" y="1084768"/>
            <a:ext cx="4282527" cy="3656432"/>
          </a:xfrm>
          <a:prstGeom prst="arc">
            <a:avLst>
              <a:gd name="adj1" fmla="val 17695200"/>
              <a:gd name="adj2" fmla="val 888428"/>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3" name="Titre 1"/>
          <p:cNvSpPr txBox="1">
            <a:spLocks/>
          </p:cNvSpPr>
          <p:nvPr/>
        </p:nvSpPr>
        <p:spPr>
          <a:xfrm>
            <a:off x="219074" y="264995"/>
            <a:ext cx="10515600" cy="673100"/>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4000" u="sng" dirty="0">
                <a:solidFill>
                  <a:schemeClr val="accent2">
                    <a:lumMod val="75000"/>
                  </a:schemeClr>
                </a:solidFill>
                <a:effectLst>
                  <a:outerShdw blurRad="38100" dist="38100" dir="2700000" algn="tl">
                    <a:srgbClr val="000000">
                      <a:alpha val="43137"/>
                    </a:srgbClr>
                  </a:outerShdw>
                </a:effectLst>
              </a:rPr>
              <a:t>Le trafic d’influence</a:t>
            </a:r>
          </a:p>
        </p:txBody>
      </p:sp>
      <p:sp>
        <p:nvSpPr>
          <p:cNvPr id="17" name="Arc 16"/>
          <p:cNvSpPr/>
          <p:nvPr/>
        </p:nvSpPr>
        <p:spPr>
          <a:xfrm rot="9670664">
            <a:off x="3819179" y="775199"/>
            <a:ext cx="4778864" cy="4002938"/>
          </a:xfrm>
          <a:prstGeom prst="arc">
            <a:avLst>
              <a:gd name="adj1" fmla="val 17533997"/>
              <a:gd name="adj2" fmla="val 0"/>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 name="ZoneTexte 17"/>
          <p:cNvSpPr txBox="1"/>
          <p:nvPr/>
        </p:nvSpPr>
        <p:spPr>
          <a:xfrm>
            <a:off x="5085183" y="373224"/>
            <a:ext cx="3452327" cy="584775"/>
          </a:xfrm>
          <a:prstGeom prst="rect">
            <a:avLst/>
          </a:prstGeom>
          <a:noFill/>
        </p:spPr>
        <p:txBody>
          <a:bodyPr wrap="square" rtlCol="0">
            <a:spAutoFit/>
          </a:bodyPr>
          <a:lstStyle/>
          <a:p>
            <a:r>
              <a:rPr lang="fr-FR" sz="1600" b="1" dirty="0" smtClean="0"/>
              <a:t>Avantage</a:t>
            </a:r>
            <a:r>
              <a:rPr lang="fr-FR" sz="1600" dirty="0" smtClean="0"/>
              <a:t> quelconque (argent, cadeau, promesse…)</a:t>
            </a:r>
            <a:endParaRPr lang="fr-FR" sz="1600" dirty="0"/>
          </a:p>
        </p:txBody>
      </p:sp>
      <p:sp>
        <p:nvSpPr>
          <p:cNvPr id="20" name="ZoneTexte 19"/>
          <p:cNvSpPr txBox="1"/>
          <p:nvPr/>
        </p:nvSpPr>
        <p:spPr>
          <a:xfrm>
            <a:off x="8359716" y="768889"/>
            <a:ext cx="2062578" cy="1092607"/>
          </a:xfrm>
          <a:prstGeom prst="rect">
            <a:avLst/>
          </a:prstGeom>
          <a:noFill/>
        </p:spPr>
        <p:txBody>
          <a:bodyPr wrap="square" rtlCol="0">
            <a:spAutoFit/>
          </a:bodyPr>
          <a:lstStyle/>
          <a:p>
            <a:pPr algn="just"/>
            <a:r>
              <a:rPr lang="fr-FR" sz="1300" i="1" dirty="0" smtClean="0"/>
              <a:t>Personne dépositaire de l’autorité publique </a:t>
            </a:r>
            <a:r>
              <a:rPr lang="fr-FR" sz="1300" i="1" u="sng" dirty="0" smtClean="0"/>
              <a:t>ou</a:t>
            </a:r>
            <a:r>
              <a:rPr lang="fr-FR" sz="1300" i="1" dirty="0" smtClean="0"/>
              <a:t> chargée d’une mission de service public </a:t>
            </a:r>
            <a:r>
              <a:rPr lang="fr-FR" sz="1300" i="1" u="sng" dirty="0" smtClean="0"/>
              <a:t>ou</a:t>
            </a:r>
            <a:r>
              <a:rPr lang="fr-FR" sz="1300" i="1" dirty="0" smtClean="0"/>
              <a:t> investie d’un mandat électif.</a:t>
            </a:r>
            <a:endParaRPr lang="fr-FR" sz="1300" i="1" dirty="0"/>
          </a:p>
        </p:txBody>
      </p:sp>
      <p:sp>
        <p:nvSpPr>
          <p:cNvPr id="21" name="Accolade fermante 20"/>
          <p:cNvSpPr/>
          <p:nvPr/>
        </p:nvSpPr>
        <p:spPr>
          <a:xfrm rot="10800000">
            <a:off x="3121747" y="2022640"/>
            <a:ext cx="405989" cy="1053800"/>
          </a:xfrm>
          <a:prstGeom prst="rightBrace">
            <a:avLst>
              <a:gd name="adj1" fmla="val 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2" name="ZoneTexte 21"/>
          <p:cNvSpPr txBox="1"/>
          <p:nvPr/>
        </p:nvSpPr>
        <p:spPr>
          <a:xfrm>
            <a:off x="102637" y="2240074"/>
            <a:ext cx="3155587" cy="307777"/>
          </a:xfrm>
          <a:prstGeom prst="rect">
            <a:avLst/>
          </a:prstGeom>
          <a:noFill/>
        </p:spPr>
        <p:txBody>
          <a:bodyPr wrap="square" rtlCol="0">
            <a:spAutoFit/>
          </a:bodyPr>
          <a:lstStyle/>
          <a:p>
            <a:pPr algn="just"/>
            <a:r>
              <a:rPr lang="fr-FR" sz="1400" u="sng" dirty="0" smtClean="0"/>
              <a:t>Auteur du délit de trafic d’influence actif</a:t>
            </a:r>
          </a:p>
        </p:txBody>
      </p:sp>
      <p:sp>
        <p:nvSpPr>
          <p:cNvPr id="23" name="ZoneTexte 22"/>
          <p:cNvSpPr txBox="1"/>
          <p:nvPr/>
        </p:nvSpPr>
        <p:spPr>
          <a:xfrm>
            <a:off x="8142196" y="1821713"/>
            <a:ext cx="3530401" cy="307777"/>
          </a:xfrm>
          <a:prstGeom prst="rect">
            <a:avLst/>
          </a:prstGeom>
          <a:noFill/>
        </p:spPr>
        <p:txBody>
          <a:bodyPr wrap="square" rtlCol="0">
            <a:spAutoFit/>
          </a:bodyPr>
          <a:lstStyle/>
          <a:p>
            <a:pPr algn="ctr"/>
            <a:r>
              <a:rPr lang="fr-FR" sz="1400" u="sng" dirty="0" smtClean="0"/>
              <a:t>Auteur du délit de trafic d’influence passif</a:t>
            </a:r>
          </a:p>
        </p:txBody>
      </p:sp>
      <p:sp>
        <p:nvSpPr>
          <p:cNvPr id="24" name="ZoneTexte 23"/>
          <p:cNvSpPr txBox="1"/>
          <p:nvPr/>
        </p:nvSpPr>
        <p:spPr>
          <a:xfrm>
            <a:off x="219074" y="5503419"/>
            <a:ext cx="9661387" cy="1323439"/>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fr-FR" sz="1600" b="1" dirty="0" smtClean="0"/>
              <a:t>Peines </a:t>
            </a:r>
            <a:r>
              <a:rPr lang="fr-FR" sz="1600" dirty="0" smtClean="0"/>
              <a:t>:</a:t>
            </a:r>
          </a:p>
          <a:p>
            <a:pPr marL="285750" indent="-285750">
              <a:buFontTx/>
              <a:buChar char="-"/>
            </a:pPr>
            <a:r>
              <a:rPr lang="fr-FR" sz="1600" dirty="0" smtClean="0"/>
              <a:t>Personne physique : 10 ans d’emprisonnement et 1.000.000 </a:t>
            </a:r>
            <a:r>
              <a:rPr lang="fr-FR" sz="1600" dirty="0"/>
              <a:t>€ d’amende qui peut être portée au double du produit de l’infraction </a:t>
            </a:r>
            <a:r>
              <a:rPr lang="fr-FR" sz="1600" dirty="0" smtClean="0"/>
              <a:t>;</a:t>
            </a:r>
            <a:r>
              <a:rPr lang="fr-FR" sz="1600" dirty="0">
                <a:solidFill>
                  <a:srgbClr val="FF0000"/>
                </a:solidFill>
              </a:rPr>
              <a:t> </a:t>
            </a:r>
            <a:r>
              <a:rPr lang="fr-FR" sz="1600" dirty="0">
                <a:solidFill>
                  <a:schemeClr val="tx1"/>
                </a:solidFill>
              </a:rPr>
              <a:t>2.000.000 d’euros pouvant être portés au double du produit de l’infraction </a:t>
            </a:r>
            <a:r>
              <a:rPr lang="fr-FR" sz="1600" dirty="0" smtClean="0">
                <a:solidFill>
                  <a:schemeClr val="tx1"/>
                </a:solidFill>
              </a:rPr>
              <a:t>lorsqu’elle porte </a:t>
            </a:r>
            <a:r>
              <a:rPr lang="fr-FR" sz="1600" dirty="0">
                <a:solidFill>
                  <a:schemeClr val="tx1"/>
                </a:solidFill>
              </a:rPr>
              <a:t>atteinte au intérêts financiers de l’Union européenne</a:t>
            </a:r>
            <a:r>
              <a:rPr lang="fr-FR" sz="1600" dirty="0" smtClean="0">
                <a:solidFill>
                  <a:schemeClr val="tx1"/>
                </a:solidFill>
              </a:rPr>
              <a:t>.</a:t>
            </a:r>
            <a:endParaRPr lang="fr-FR" sz="1600" dirty="0">
              <a:solidFill>
                <a:schemeClr val="tx1"/>
              </a:solidFill>
            </a:endParaRPr>
          </a:p>
          <a:p>
            <a:pPr marL="285750" indent="-285750">
              <a:buFontTx/>
              <a:buChar char="-"/>
            </a:pPr>
            <a:r>
              <a:rPr lang="fr-FR" sz="1600" dirty="0" smtClean="0"/>
              <a:t>Personne morale : 5.000.000 </a:t>
            </a:r>
            <a:r>
              <a:rPr lang="fr-FR" sz="1600" dirty="0"/>
              <a:t>€ d’amende qui peut être portée au double du produit de </a:t>
            </a:r>
            <a:r>
              <a:rPr lang="fr-FR" sz="1600" dirty="0" smtClean="0"/>
              <a:t>l’infraction.</a:t>
            </a:r>
          </a:p>
        </p:txBody>
      </p:sp>
      <p:sp>
        <p:nvSpPr>
          <p:cNvPr id="25" name="ZoneTexte 24"/>
          <p:cNvSpPr txBox="1"/>
          <p:nvPr/>
        </p:nvSpPr>
        <p:spPr>
          <a:xfrm>
            <a:off x="6614236" y="4803331"/>
            <a:ext cx="3005624" cy="584775"/>
          </a:xfrm>
          <a:prstGeom prst="rect">
            <a:avLst/>
          </a:prstGeom>
          <a:noFill/>
        </p:spPr>
        <p:txBody>
          <a:bodyPr wrap="square" rtlCol="0">
            <a:spAutoFit/>
          </a:bodyPr>
          <a:lstStyle/>
          <a:p>
            <a:pPr algn="ctr"/>
            <a:r>
              <a:rPr lang="fr-FR" sz="1600" dirty="0" smtClean="0"/>
              <a:t>Tierce personne : autorité ou administration publique</a:t>
            </a:r>
            <a:endParaRPr lang="fr-FR" sz="1600" dirty="0"/>
          </a:p>
        </p:txBody>
      </p:sp>
      <p:sp>
        <p:nvSpPr>
          <p:cNvPr id="26" name="ZoneTexte 25"/>
          <p:cNvSpPr txBox="1"/>
          <p:nvPr/>
        </p:nvSpPr>
        <p:spPr>
          <a:xfrm>
            <a:off x="8452151" y="3271715"/>
            <a:ext cx="2909546" cy="523220"/>
          </a:xfrm>
          <a:prstGeom prst="rect">
            <a:avLst/>
          </a:prstGeom>
          <a:noFill/>
        </p:spPr>
        <p:txBody>
          <a:bodyPr wrap="square" rtlCol="0">
            <a:spAutoFit/>
          </a:bodyPr>
          <a:lstStyle/>
          <a:p>
            <a:r>
              <a:rPr lang="fr-FR" sz="1400" b="1" dirty="0"/>
              <a:t>Contrepartie</a:t>
            </a:r>
            <a:r>
              <a:rPr lang="fr-FR" sz="1400" dirty="0"/>
              <a:t> : </a:t>
            </a:r>
            <a:r>
              <a:rPr lang="fr-FR" sz="1400" dirty="0" smtClean="0"/>
              <a:t>abuse de </a:t>
            </a:r>
            <a:r>
              <a:rPr lang="fr-FR" sz="1400" dirty="0"/>
              <a:t>son influence réelle ou </a:t>
            </a:r>
            <a:r>
              <a:rPr lang="fr-FR" sz="1400" dirty="0" smtClean="0"/>
              <a:t>supposée sur un tiers</a:t>
            </a:r>
            <a:endParaRPr lang="fr-FR" sz="1400" dirty="0"/>
          </a:p>
        </p:txBody>
      </p:sp>
      <p:pic>
        <p:nvPicPr>
          <p:cNvPr id="28" name="Imag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17539" y="2580856"/>
            <a:ext cx="370185" cy="325626"/>
          </a:xfrm>
          <a:prstGeom prst="rect">
            <a:avLst/>
          </a:prstGeom>
        </p:spPr>
      </p:pic>
      <p:sp>
        <p:nvSpPr>
          <p:cNvPr id="29" name="ZoneTexte 28"/>
          <p:cNvSpPr txBox="1"/>
          <p:nvPr/>
        </p:nvSpPr>
        <p:spPr>
          <a:xfrm>
            <a:off x="242595" y="2987094"/>
            <a:ext cx="2503968" cy="830997"/>
          </a:xfrm>
          <a:prstGeom prst="rect">
            <a:avLst/>
          </a:prstGeom>
          <a:noFill/>
        </p:spPr>
        <p:txBody>
          <a:bodyPr wrap="square" rtlCol="0">
            <a:spAutoFit/>
          </a:bodyPr>
          <a:lstStyle/>
          <a:p>
            <a:pPr algn="just"/>
            <a:r>
              <a:rPr lang="fr-FR" sz="1200" dirty="0" smtClean="0"/>
              <a:t>Il </a:t>
            </a:r>
            <a:r>
              <a:rPr lang="fr-FR" sz="1200" dirty="0"/>
              <a:t>n’est pas forcément à l’origine </a:t>
            </a:r>
            <a:r>
              <a:rPr lang="fr-FR" sz="1200" dirty="0" smtClean="0"/>
              <a:t>du trafic d’influence, </a:t>
            </a:r>
            <a:r>
              <a:rPr lang="fr-FR" sz="1200" dirty="0"/>
              <a:t>il peut simplement accepter la proposition faite par </a:t>
            </a:r>
            <a:r>
              <a:rPr lang="fr-FR" sz="1200" dirty="0" smtClean="0"/>
              <a:t>l’agent public.</a:t>
            </a:r>
            <a:endParaRPr lang="fr-FR" sz="1200" dirty="0"/>
          </a:p>
        </p:txBody>
      </p:sp>
      <p:sp>
        <p:nvSpPr>
          <p:cNvPr id="30" name="Accolade fermante 29"/>
          <p:cNvSpPr/>
          <p:nvPr/>
        </p:nvSpPr>
        <p:spPr>
          <a:xfrm>
            <a:off x="7939454" y="962060"/>
            <a:ext cx="405989" cy="1053800"/>
          </a:xfrm>
          <a:prstGeom prst="rightBrace">
            <a:avLst>
              <a:gd name="adj1" fmla="val 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31" name="Image 30"/>
          <p:cNvPicPr>
            <a:picLocks noChangeAspect="1"/>
          </p:cNvPicPr>
          <p:nvPr/>
        </p:nvPicPr>
        <p:blipFill>
          <a:blip r:embed="rId4"/>
          <a:stretch>
            <a:fillRect/>
          </a:stretch>
        </p:blipFill>
        <p:spPr>
          <a:xfrm rot="19855262" flipH="1">
            <a:off x="6544982" y="4143848"/>
            <a:ext cx="129180" cy="764635"/>
          </a:xfrm>
          <a:prstGeom prst="rect">
            <a:avLst/>
          </a:prstGeom>
        </p:spPr>
      </p:pic>
      <p:pic>
        <p:nvPicPr>
          <p:cNvPr id="33" name="Image 32"/>
          <p:cNvPicPr>
            <a:picLocks noChangeAspect="1"/>
          </p:cNvPicPr>
          <p:nvPr/>
        </p:nvPicPr>
        <p:blipFill>
          <a:blip r:embed="rId7"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38509985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1007435" y="1796819"/>
            <a:ext cx="9697076" cy="975588"/>
          </a:xfrm>
          <a:prstGeom prst="rect">
            <a:avLst/>
          </a:prstGeom>
        </p:spPr>
        <p:txBody>
          <a:bodyPr wrap="square">
            <a:spAutoFit/>
          </a:bodyPr>
          <a:lstStyle/>
          <a:p>
            <a:pPr lvl="0" algn="ctr">
              <a:lnSpc>
                <a:spcPct val="150000"/>
              </a:lnSpc>
            </a:pPr>
            <a:r>
              <a:rPr lang="fr-FR" sz="4267" b="1" dirty="0"/>
              <a:t>Le trafic </a:t>
            </a:r>
            <a:r>
              <a:rPr lang="fr-FR" sz="4267" b="1" dirty="0" smtClean="0"/>
              <a:t>d’influence</a:t>
            </a:r>
            <a:endParaRPr lang="fr-FR" sz="4267" b="1" dirty="0"/>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
        <p:nvSpPr>
          <p:cNvPr id="2" name="ZoneTexte 1"/>
          <p:cNvSpPr txBox="1"/>
          <p:nvPr/>
        </p:nvSpPr>
        <p:spPr>
          <a:xfrm>
            <a:off x="1026485" y="2918997"/>
            <a:ext cx="9344025" cy="2585323"/>
          </a:xfrm>
          <a:prstGeom prst="rect">
            <a:avLst/>
          </a:prstGeom>
          <a:noFill/>
        </p:spPr>
        <p:txBody>
          <a:bodyPr wrap="square" rtlCol="0">
            <a:spAutoFit/>
          </a:bodyPr>
          <a:lstStyle/>
          <a:p>
            <a:pPr marL="285750" indent="-285750" algn="just">
              <a:buFont typeface="Arial" panose="020B0604020202020204" pitchFamily="34" charset="0"/>
              <a:buChar char="•"/>
            </a:pPr>
            <a:r>
              <a:rPr lang="fr-FR" dirty="0"/>
              <a:t>Le directeur </a:t>
            </a:r>
            <a:r>
              <a:rPr lang="fr-FR" dirty="0" smtClean="0"/>
              <a:t>d’un établissement public reçoit </a:t>
            </a:r>
            <a:r>
              <a:rPr lang="fr-FR" dirty="0"/>
              <a:t>des versements réguliers de la part d’entreprises </a:t>
            </a:r>
            <a:r>
              <a:rPr lang="fr-FR" dirty="0" smtClean="0"/>
              <a:t>par le </a:t>
            </a:r>
            <a:r>
              <a:rPr lang="fr-FR" dirty="0"/>
              <a:t>biais d’un intermédiaire, afin qu’il exerce son influence sur une commission d’attribution </a:t>
            </a:r>
            <a:r>
              <a:rPr lang="fr-FR" dirty="0" smtClean="0"/>
              <a:t>des marchés de cet établissement au </a:t>
            </a:r>
            <a:r>
              <a:rPr lang="fr-FR" dirty="0"/>
              <a:t>profit de ces </a:t>
            </a:r>
            <a:r>
              <a:rPr lang="fr-FR" dirty="0" smtClean="0"/>
              <a:t>sociétés</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Un fonctionnaire, catégorie C, exerçait ses activités au sein du service </a:t>
            </a:r>
            <a:r>
              <a:rPr lang="fr-FR" dirty="0" smtClean="0"/>
              <a:t>achats. </a:t>
            </a:r>
            <a:r>
              <a:rPr lang="fr-FR" dirty="0"/>
              <a:t>Il participait à la sélection des candidatures </a:t>
            </a:r>
            <a:r>
              <a:rPr lang="fr-FR" dirty="0" smtClean="0"/>
              <a:t>des fournisseurs </a:t>
            </a:r>
            <a:r>
              <a:rPr lang="fr-FR" dirty="0"/>
              <a:t>et proposait les fournisseurs à retenir pour les marchés publics ne donnant </a:t>
            </a:r>
            <a:r>
              <a:rPr lang="fr-FR" dirty="0" smtClean="0"/>
              <a:t>pas lieu </a:t>
            </a:r>
            <a:r>
              <a:rPr lang="fr-FR" dirty="0"/>
              <a:t>à appel d’offres. Ses propositions étaient régulièrement suivies. Il recevait des </a:t>
            </a:r>
            <a:r>
              <a:rPr lang="fr-FR" dirty="0" smtClean="0"/>
              <a:t>avantages indus </a:t>
            </a:r>
            <a:r>
              <a:rPr lang="fr-FR" dirty="0"/>
              <a:t>des candidats pour appuyer leurs dossiers.</a:t>
            </a:r>
          </a:p>
          <a:p>
            <a:pPr marL="285750" indent="-285750" algn="just">
              <a:buFont typeface="Arial" panose="020B0604020202020204" pitchFamily="34" charset="0"/>
              <a:buChar char="•"/>
            </a:pPr>
            <a:endParaRPr lang="fr-FR" dirty="0"/>
          </a:p>
        </p:txBody>
      </p:sp>
    </p:spTree>
    <p:extLst>
      <p:ext uri="{BB962C8B-B14F-4D97-AF65-F5344CB8AC3E}">
        <p14:creationId xmlns:p14="http://schemas.microsoft.com/office/powerpoint/2010/main" val="24230913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1007435" y="1796819"/>
            <a:ext cx="9697076" cy="975588"/>
          </a:xfrm>
          <a:prstGeom prst="rect">
            <a:avLst/>
          </a:prstGeom>
        </p:spPr>
        <p:txBody>
          <a:bodyPr wrap="square">
            <a:spAutoFit/>
          </a:bodyPr>
          <a:lstStyle/>
          <a:p>
            <a:pPr lvl="0" algn="ctr">
              <a:lnSpc>
                <a:spcPct val="150000"/>
              </a:lnSpc>
            </a:pPr>
            <a:r>
              <a:rPr lang="fr-FR" sz="4267" b="1" dirty="0"/>
              <a:t>Le trafic </a:t>
            </a:r>
            <a:r>
              <a:rPr lang="fr-FR" sz="4267" b="1" dirty="0" smtClean="0"/>
              <a:t>d’influence</a:t>
            </a:r>
            <a:endParaRPr lang="fr-FR" sz="4267" b="1" dirty="0"/>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
        <p:nvSpPr>
          <p:cNvPr id="2" name="ZoneTexte 1"/>
          <p:cNvSpPr txBox="1"/>
          <p:nvPr/>
        </p:nvSpPr>
        <p:spPr>
          <a:xfrm>
            <a:off x="1026485" y="2918997"/>
            <a:ext cx="9344025" cy="2123658"/>
          </a:xfrm>
          <a:prstGeom prst="rect">
            <a:avLst/>
          </a:prstGeom>
          <a:noFill/>
        </p:spPr>
        <p:txBody>
          <a:bodyPr wrap="square" rtlCol="0">
            <a:spAutoFit/>
          </a:bodyPr>
          <a:lstStyle/>
          <a:p>
            <a:pPr marL="90488">
              <a:spcBef>
                <a:spcPts val="600"/>
              </a:spcBef>
              <a:buFont typeface="Wingdings" panose="05000000000000000000" pitchFamily="2" charset="2"/>
              <a:buChar char="q"/>
            </a:pPr>
            <a:r>
              <a:rPr lang="fr-FR" sz="3200" dirty="0">
                <a:solidFill>
                  <a:schemeClr val="accent2"/>
                </a:solidFill>
                <a:latin typeface="MV Boli" panose="02000500030200090000" pitchFamily="2" charset="0"/>
                <a:cs typeface="MV Boli" panose="02000500030200090000" pitchFamily="2" charset="0"/>
              </a:rPr>
              <a:t> </a:t>
            </a:r>
            <a:r>
              <a:rPr lang="fr-FR" sz="2800" dirty="0">
                <a:solidFill>
                  <a:schemeClr val="accent2"/>
                </a:solidFill>
                <a:latin typeface="MV Boli" panose="02000500030200090000" pitchFamily="2" charset="0"/>
                <a:cs typeface="MV Boli" panose="02000500030200090000" pitchFamily="2" charset="0"/>
              </a:rPr>
              <a:t>A retenir</a:t>
            </a:r>
          </a:p>
          <a:p>
            <a:pPr marL="90488">
              <a:spcBef>
                <a:spcPts val="600"/>
              </a:spcBef>
            </a:pPr>
            <a:endParaRPr lang="fr-FR" dirty="0"/>
          </a:p>
          <a:p>
            <a:pPr marL="285750" lvl="0" indent="-285750">
              <a:spcBef>
                <a:spcPts val="300"/>
              </a:spcBef>
              <a:buFont typeface="Arial" panose="020B0604020202020204" pitchFamily="34" charset="0"/>
              <a:buChar char="•"/>
            </a:pPr>
            <a:r>
              <a:rPr lang="fr-FR" dirty="0"/>
              <a:t>le délit peut être constitué en dehors du cadre de la fonction, ce qui est visé ici c’est l’influence, réelle ou fictive, que l’on exerce sur autrui</a:t>
            </a:r>
          </a:p>
          <a:p>
            <a:pPr marL="285750" lvl="0" indent="-285750">
              <a:spcBef>
                <a:spcPts val="300"/>
              </a:spcBef>
              <a:buFont typeface="Arial" panose="020B0604020202020204" pitchFamily="34" charset="0"/>
              <a:buChar char="•"/>
            </a:pPr>
            <a:r>
              <a:rPr lang="fr-FR" dirty="0"/>
              <a:t>il n’est pas nécessaire que l’influence soit réelle, elle peut être supposée, invoquée ou alléguée</a:t>
            </a:r>
          </a:p>
          <a:p>
            <a:pPr algn="just"/>
            <a:endParaRPr lang="fr-FR" dirty="0"/>
          </a:p>
        </p:txBody>
      </p:sp>
    </p:spTree>
    <p:extLst>
      <p:ext uri="{BB962C8B-B14F-4D97-AF65-F5344CB8AC3E}">
        <p14:creationId xmlns:p14="http://schemas.microsoft.com/office/powerpoint/2010/main" val="29621501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487488" y="1796820"/>
            <a:ext cx="8256917" cy="3293337"/>
          </a:xfrm>
          <a:prstGeom prst="rect">
            <a:avLst/>
          </a:prstGeom>
        </p:spPr>
        <p:txBody>
          <a:bodyPr wrap="square">
            <a:spAutoFit/>
          </a:bodyPr>
          <a:lstStyle/>
          <a:p>
            <a:pPr lvl="0" algn="ctr">
              <a:lnSpc>
                <a:spcPct val="150000"/>
              </a:lnSpc>
            </a:pPr>
            <a:r>
              <a:rPr lang="fr-FR" sz="4267" b="1" dirty="0"/>
              <a:t>La concussion</a:t>
            </a:r>
          </a:p>
          <a:p>
            <a:pPr lvl="0" algn="just">
              <a:lnSpc>
                <a:spcPct val="150000"/>
              </a:lnSpc>
            </a:pPr>
            <a:r>
              <a:rPr lang="fr-FR" sz="3200" kern="0" dirty="0">
                <a:solidFill>
                  <a:sysClr val="windowText" lastClr="000000"/>
                </a:solidFill>
              </a:rPr>
              <a:t>Profiter de sa fonction pour </a:t>
            </a:r>
            <a:r>
              <a:rPr lang="fr-FR" sz="3200" b="1" kern="0" dirty="0">
                <a:solidFill>
                  <a:sysClr val="windowText" lastClr="000000"/>
                </a:solidFill>
              </a:rPr>
              <a:t>percevoir sciemment des sommes indues ou de s’abstenir de percevoir des sommes dues</a:t>
            </a:r>
            <a:r>
              <a:rPr lang="fr-FR" sz="3200" kern="0" dirty="0">
                <a:solidFill>
                  <a:sysClr val="windowText" lastClr="000000"/>
                </a:solidFill>
              </a:rPr>
              <a:t> </a:t>
            </a: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Tree>
    <p:extLst>
      <p:ext uri="{BB962C8B-B14F-4D97-AF65-F5344CB8AC3E}">
        <p14:creationId xmlns:p14="http://schemas.microsoft.com/office/powerpoint/2010/main" val="2499322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e 27"/>
          <p:cNvGrpSpPr/>
          <p:nvPr/>
        </p:nvGrpSpPr>
        <p:grpSpPr>
          <a:xfrm>
            <a:off x="4933151" y="198527"/>
            <a:ext cx="999831" cy="1670449"/>
            <a:chOff x="7818641" y="1636414"/>
            <a:chExt cx="999831" cy="1670449"/>
          </a:xfrm>
        </p:grpSpPr>
        <p:pic>
          <p:nvPicPr>
            <p:cNvPr id="29" name="Image 28"/>
            <p:cNvPicPr>
              <a:picLocks noChangeAspect="1"/>
            </p:cNvPicPr>
            <p:nvPr/>
          </p:nvPicPr>
          <p:blipFill>
            <a:blip r:embed="rId3"/>
            <a:stretch>
              <a:fillRect/>
            </a:stretch>
          </p:blipFill>
          <p:spPr>
            <a:xfrm>
              <a:off x="7818641" y="1636414"/>
              <a:ext cx="999831" cy="1670449"/>
            </a:xfrm>
            <a:prstGeom prst="rect">
              <a:avLst/>
            </a:prstGeom>
          </p:spPr>
        </p:pic>
        <p:pic>
          <p:nvPicPr>
            <p:cNvPr id="30" name="Image 29"/>
            <p:cNvPicPr>
              <a:picLocks noChangeAspect="1"/>
            </p:cNvPicPr>
            <p:nvPr/>
          </p:nvPicPr>
          <p:blipFill>
            <a:blip r:embed="rId4"/>
            <a:stretch>
              <a:fillRect/>
            </a:stretch>
          </p:blipFill>
          <p:spPr>
            <a:xfrm rot="19855262" flipH="1">
              <a:off x="8252957" y="1924403"/>
              <a:ext cx="129180" cy="764635"/>
            </a:xfrm>
            <a:prstGeom prst="rect">
              <a:avLst/>
            </a:prstGeom>
          </p:spPr>
        </p:pic>
      </p:grpSp>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62314" y="99798"/>
            <a:ext cx="1558800" cy="909743"/>
          </a:xfrm>
          <a:prstGeom prst="rect">
            <a:avLst/>
          </a:prstGeom>
        </p:spPr>
      </p:pic>
      <p:sp>
        <p:nvSpPr>
          <p:cNvPr id="7" name="Titre 1"/>
          <p:cNvSpPr txBox="1">
            <a:spLocks/>
          </p:cNvSpPr>
          <p:nvPr/>
        </p:nvSpPr>
        <p:spPr>
          <a:xfrm>
            <a:off x="419100" y="412750"/>
            <a:ext cx="10515600" cy="644525"/>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4000" u="sng" dirty="0">
                <a:solidFill>
                  <a:schemeClr val="accent2">
                    <a:lumMod val="75000"/>
                  </a:schemeClr>
                </a:solidFill>
                <a:effectLst>
                  <a:outerShdw blurRad="38100" dist="38100" dir="2700000" algn="tl">
                    <a:srgbClr val="000000">
                      <a:alpha val="43137"/>
                    </a:srgbClr>
                  </a:outerShdw>
                </a:effectLst>
              </a:rPr>
              <a:t>La concussion :</a:t>
            </a:r>
          </a:p>
        </p:txBody>
      </p:sp>
      <p:sp>
        <p:nvSpPr>
          <p:cNvPr id="9" name="ZoneTexte 8"/>
          <p:cNvSpPr txBox="1"/>
          <p:nvPr/>
        </p:nvSpPr>
        <p:spPr>
          <a:xfrm>
            <a:off x="5855832" y="327013"/>
            <a:ext cx="4412118" cy="923330"/>
          </a:xfrm>
          <a:prstGeom prst="rect">
            <a:avLst/>
          </a:prstGeom>
          <a:noFill/>
        </p:spPr>
        <p:txBody>
          <a:bodyPr wrap="square" rtlCol="0">
            <a:spAutoFit/>
          </a:bodyPr>
          <a:lstStyle/>
          <a:p>
            <a:pPr algn="just"/>
            <a:r>
              <a:rPr lang="fr-FR" b="1" dirty="0" smtClean="0"/>
              <a:t>Auteur</a:t>
            </a:r>
            <a:r>
              <a:rPr lang="fr-FR" dirty="0" smtClean="0"/>
              <a:t> : une </a:t>
            </a:r>
            <a:r>
              <a:rPr lang="fr-FR" dirty="0"/>
              <a:t>personne dépositaire de l'autorité publique </a:t>
            </a:r>
            <a:endParaRPr lang="fr-FR" dirty="0" smtClean="0"/>
          </a:p>
          <a:p>
            <a:pPr algn="just"/>
            <a:r>
              <a:rPr lang="fr-FR" u="sng" dirty="0" smtClean="0"/>
              <a:t>OU</a:t>
            </a:r>
            <a:r>
              <a:rPr lang="fr-FR" dirty="0" smtClean="0"/>
              <a:t> chargée </a:t>
            </a:r>
            <a:r>
              <a:rPr lang="fr-FR" dirty="0"/>
              <a:t>d'une mission de service public</a:t>
            </a:r>
            <a:r>
              <a:rPr lang="fr-FR" dirty="0" smtClean="0"/>
              <a:t> </a:t>
            </a:r>
            <a:endParaRPr lang="fr-FR" dirty="0"/>
          </a:p>
        </p:txBody>
      </p:sp>
      <p:sp>
        <p:nvSpPr>
          <p:cNvPr id="11" name="ZoneTexte 10"/>
          <p:cNvSpPr txBox="1"/>
          <p:nvPr/>
        </p:nvSpPr>
        <p:spPr>
          <a:xfrm>
            <a:off x="206245" y="5547866"/>
            <a:ext cx="9984533" cy="107721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fr-FR" sz="1600" b="1" dirty="0" smtClean="0"/>
              <a:t>Peines </a:t>
            </a:r>
            <a:r>
              <a:rPr lang="fr-FR" sz="1600" dirty="0" smtClean="0"/>
              <a:t>:</a:t>
            </a:r>
          </a:p>
          <a:p>
            <a:pPr marL="285750" indent="-285750" algn="just">
              <a:buFontTx/>
              <a:buChar char="-"/>
            </a:pPr>
            <a:r>
              <a:rPr lang="fr-FR" sz="1600" dirty="0" smtClean="0"/>
              <a:t>Personne physique : 5 ans d’emprisonnement et 500.000 € d’amende qui peut être portée au double du produit de l’infraction ;</a:t>
            </a:r>
          </a:p>
          <a:p>
            <a:pPr marL="285750" indent="-285750">
              <a:buFontTx/>
              <a:buChar char="-"/>
            </a:pPr>
            <a:r>
              <a:rPr lang="fr-FR" sz="1600" dirty="0" smtClean="0"/>
              <a:t>Personne morale : 2</a:t>
            </a:r>
            <a:r>
              <a:rPr lang="fr-FR" sz="1600" dirty="0"/>
              <a:t>.500.000 </a:t>
            </a:r>
            <a:r>
              <a:rPr lang="fr-FR" sz="1600" dirty="0" smtClean="0"/>
              <a:t>€ d’amende </a:t>
            </a:r>
            <a:r>
              <a:rPr lang="fr-FR" sz="1600" dirty="0"/>
              <a:t>qui peut être portée au double du produit de </a:t>
            </a:r>
            <a:r>
              <a:rPr lang="fr-FR" sz="1600" dirty="0" smtClean="0"/>
              <a:t>l’infraction.</a:t>
            </a:r>
            <a:endParaRPr lang="fr-FR" sz="1600" dirty="0"/>
          </a:p>
        </p:txBody>
      </p:sp>
      <p:cxnSp>
        <p:nvCxnSpPr>
          <p:cNvPr id="14" name="Connecteur droit avec flèche 13"/>
          <p:cNvCxnSpPr/>
          <p:nvPr/>
        </p:nvCxnSpPr>
        <p:spPr>
          <a:xfrm>
            <a:off x="5601866" y="1943100"/>
            <a:ext cx="560809" cy="5715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5802667" y="1314395"/>
            <a:ext cx="4811099" cy="523220"/>
          </a:xfrm>
          <a:prstGeom prst="rect">
            <a:avLst/>
          </a:prstGeom>
          <a:noFill/>
        </p:spPr>
        <p:txBody>
          <a:bodyPr wrap="square" rtlCol="0">
            <a:spAutoFit/>
          </a:bodyPr>
          <a:lstStyle/>
          <a:p>
            <a:r>
              <a:rPr lang="fr-FR" sz="1400" i="1" dirty="0" smtClean="0"/>
              <a:t>NB : Le </a:t>
            </a:r>
            <a:r>
              <a:rPr lang="fr-FR" sz="1400" i="1" dirty="0"/>
              <a:t>maire </a:t>
            </a:r>
            <a:r>
              <a:rPr lang="fr-FR" sz="1400" i="1" dirty="0" smtClean="0"/>
              <a:t>est dépositaire </a:t>
            </a:r>
            <a:r>
              <a:rPr lang="fr-FR" sz="1400" i="1" dirty="0"/>
              <a:t>de l’autorité </a:t>
            </a:r>
            <a:r>
              <a:rPr lang="fr-FR" sz="1400" i="1" dirty="0" smtClean="0"/>
              <a:t>publique au sens de cette infraction </a:t>
            </a:r>
            <a:endParaRPr lang="fr-FR" sz="1400" i="1" dirty="0"/>
          </a:p>
        </p:txBody>
      </p:sp>
      <p:sp>
        <p:nvSpPr>
          <p:cNvPr id="22" name="ZoneTexte 21"/>
          <p:cNvSpPr txBox="1"/>
          <p:nvPr/>
        </p:nvSpPr>
        <p:spPr>
          <a:xfrm>
            <a:off x="379639" y="3724275"/>
            <a:ext cx="6078311" cy="1477328"/>
          </a:xfrm>
          <a:prstGeom prst="rect">
            <a:avLst/>
          </a:prstGeom>
          <a:noFill/>
          <a:ln w="19050">
            <a:solidFill>
              <a:schemeClr val="tx1"/>
            </a:solidFill>
            <a:prstDash val="sysDot"/>
          </a:ln>
        </p:spPr>
        <p:txBody>
          <a:bodyPr wrap="square" rtlCol="0">
            <a:spAutoFit/>
          </a:bodyPr>
          <a:lstStyle/>
          <a:p>
            <a:pPr algn="just"/>
            <a:r>
              <a:rPr lang="fr-FR" b="1" dirty="0"/>
              <a:t>D</a:t>
            </a:r>
            <a:r>
              <a:rPr lang="fr-FR" b="1" dirty="0" smtClean="0"/>
              <a:t>élit </a:t>
            </a:r>
            <a:r>
              <a:rPr lang="fr-FR" b="1" dirty="0"/>
              <a:t>intentionnel</a:t>
            </a:r>
            <a:r>
              <a:rPr lang="fr-FR" dirty="0"/>
              <a:t>: </a:t>
            </a:r>
            <a:r>
              <a:rPr lang="fr-FR" dirty="0" smtClean="0"/>
              <a:t>il faut établir que l’agent </a:t>
            </a:r>
            <a:r>
              <a:rPr lang="fr-FR" dirty="0"/>
              <a:t>a exigé et reçu ce qu’il savait être non </a:t>
            </a:r>
            <a:r>
              <a:rPr lang="fr-FR" dirty="0" smtClean="0"/>
              <a:t>dû ou n’a pas perçu ce qu’il savait être dû. </a:t>
            </a:r>
          </a:p>
          <a:p>
            <a:pPr algn="just"/>
            <a:r>
              <a:rPr lang="fr-FR" dirty="0" smtClean="0"/>
              <a:t>Il </a:t>
            </a:r>
            <a:r>
              <a:rPr lang="fr-FR" dirty="0"/>
              <a:t>est indifférent </a:t>
            </a:r>
            <a:r>
              <a:rPr lang="fr-FR" dirty="0" smtClean="0"/>
              <a:t>qu’il ait </a:t>
            </a:r>
            <a:r>
              <a:rPr lang="fr-FR" dirty="0"/>
              <a:t>agi à des fins d’enrichissement personnel ou de manière désintéressée</a:t>
            </a:r>
            <a:r>
              <a:rPr lang="fr-FR" dirty="0" smtClean="0"/>
              <a:t>.</a:t>
            </a:r>
            <a:endParaRPr lang="fr-FR" dirty="0"/>
          </a:p>
          <a:p>
            <a:pPr algn="just"/>
            <a:endParaRPr lang="fr-FR" dirty="0"/>
          </a:p>
        </p:txBody>
      </p:sp>
      <p:cxnSp>
        <p:nvCxnSpPr>
          <p:cNvPr id="23" name="Connecteur droit avec flèche 22"/>
          <p:cNvCxnSpPr/>
          <p:nvPr/>
        </p:nvCxnSpPr>
        <p:spPr>
          <a:xfrm flipH="1">
            <a:off x="4743450" y="1952042"/>
            <a:ext cx="441066" cy="58160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314325" y="1955541"/>
            <a:ext cx="4371975" cy="1754326"/>
          </a:xfrm>
          <a:prstGeom prst="rect">
            <a:avLst/>
          </a:prstGeom>
          <a:noFill/>
        </p:spPr>
        <p:txBody>
          <a:bodyPr wrap="square" rtlCol="0">
            <a:spAutoFit/>
          </a:bodyPr>
          <a:lstStyle/>
          <a:p>
            <a:pPr algn="just"/>
            <a:r>
              <a:rPr lang="fr-FR" b="1" dirty="0"/>
              <a:t>Concussion par commission </a:t>
            </a:r>
            <a:r>
              <a:rPr lang="fr-FR" dirty="0"/>
              <a:t>: </a:t>
            </a:r>
            <a:r>
              <a:rPr lang="fr-FR" dirty="0" smtClean="0"/>
              <a:t>reçoit, exige </a:t>
            </a:r>
            <a:r>
              <a:rPr lang="fr-FR" dirty="0"/>
              <a:t>ou </a:t>
            </a:r>
            <a:r>
              <a:rPr lang="fr-FR" dirty="0" smtClean="0"/>
              <a:t>ordonne </a:t>
            </a:r>
            <a:r>
              <a:rPr lang="fr-FR" dirty="0"/>
              <a:t>de percevoir à titre de </a:t>
            </a:r>
            <a:r>
              <a:rPr lang="fr-FR" dirty="0" smtClean="0"/>
              <a:t>droits/contributions/impôts/taxes publics</a:t>
            </a:r>
            <a:r>
              <a:rPr lang="fr-FR" dirty="0"/>
              <a:t>, une somme indue, ou qui excède ce qui est dû</a:t>
            </a:r>
          </a:p>
          <a:p>
            <a:pPr algn="just"/>
            <a:endParaRPr lang="fr-FR" dirty="0"/>
          </a:p>
        </p:txBody>
      </p:sp>
      <p:sp>
        <p:nvSpPr>
          <p:cNvPr id="27" name="ZoneTexte 26"/>
          <p:cNvSpPr txBox="1"/>
          <p:nvPr/>
        </p:nvSpPr>
        <p:spPr>
          <a:xfrm>
            <a:off x="6238875" y="2016383"/>
            <a:ext cx="5203372" cy="1477328"/>
          </a:xfrm>
          <a:prstGeom prst="rect">
            <a:avLst/>
          </a:prstGeom>
          <a:noFill/>
        </p:spPr>
        <p:txBody>
          <a:bodyPr wrap="square" rtlCol="0">
            <a:spAutoFit/>
          </a:bodyPr>
          <a:lstStyle/>
          <a:p>
            <a:pPr algn="just"/>
            <a:r>
              <a:rPr lang="fr-FR" b="1" dirty="0"/>
              <a:t>Concussion par </a:t>
            </a:r>
            <a:r>
              <a:rPr lang="fr-FR" b="1" dirty="0" smtClean="0"/>
              <a:t>omission : </a:t>
            </a:r>
            <a:r>
              <a:rPr lang="fr-FR" dirty="0" smtClean="0"/>
              <a:t>accorde </a:t>
            </a:r>
            <a:r>
              <a:rPr lang="fr-FR" dirty="0"/>
              <a:t>sous une forme quelconque, de manière indue et pour </a:t>
            </a:r>
            <a:r>
              <a:rPr lang="fr-FR" dirty="0" smtClean="0"/>
              <a:t>quelque </a:t>
            </a:r>
            <a:r>
              <a:rPr lang="fr-FR" dirty="0"/>
              <a:t>motif que ce </a:t>
            </a:r>
            <a:r>
              <a:rPr lang="fr-FR" dirty="0" smtClean="0"/>
              <a:t>soit, </a:t>
            </a:r>
            <a:r>
              <a:rPr lang="fr-FR" dirty="0"/>
              <a:t>une exonération ou franchise des droits, contributions, impôts ou taxes publics</a:t>
            </a:r>
          </a:p>
          <a:p>
            <a:pPr algn="just"/>
            <a:endParaRPr lang="fr-FR" dirty="0"/>
          </a:p>
        </p:txBody>
      </p:sp>
      <p:sp>
        <p:nvSpPr>
          <p:cNvPr id="35" name="Rectangle 34"/>
          <p:cNvSpPr/>
          <p:nvPr/>
        </p:nvSpPr>
        <p:spPr>
          <a:xfrm>
            <a:off x="6657975" y="4029760"/>
            <a:ext cx="5295900" cy="1569660"/>
          </a:xfrm>
          <a:prstGeom prst="rect">
            <a:avLst/>
          </a:prstGeom>
        </p:spPr>
        <p:txBody>
          <a:bodyPr wrap="square">
            <a:spAutoFit/>
          </a:bodyPr>
          <a:lstStyle/>
          <a:p>
            <a:pPr algn="just"/>
            <a:r>
              <a:rPr lang="fr-FR" sz="1600" dirty="0"/>
              <a:t>L’infraction pourra être reprochée à la personne qui tente de la commettre même si elle n’y parvient pas. </a:t>
            </a:r>
            <a:endParaRPr lang="fr-FR" sz="1600" dirty="0" smtClean="0"/>
          </a:p>
          <a:p>
            <a:pPr algn="just"/>
            <a:r>
              <a:rPr lang="fr-FR" sz="1600" dirty="0" smtClean="0"/>
              <a:t>Le </a:t>
            </a:r>
            <a:r>
              <a:rPr lang="fr-FR" sz="1600" dirty="0"/>
              <a:t>terme «droits» désigne l’ensemble des titres ou créances fiscaux ou non. Il inclut par exemple les amendes, les redevances et produits divers ainsi que les traitements et salaires.</a:t>
            </a:r>
          </a:p>
        </p:txBody>
      </p:sp>
      <p:pic>
        <p:nvPicPr>
          <p:cNvPr id="37" name="Imag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113101" y="3571456"/>
            <a:ext cx="466098" cy="409994"/>
          </a:xfrm>
          <a:prstGeom prst="rect">
            <a:avLst/>
          </a:prstGeom>
        </p:spPr>
      </p:pic>
      <p:pic>
        <p:nvPicPr>
          <p:cNvPr id="19" name="Imag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30283" y="2332653"/>
            <a:ext cx="643813" cy="643813"/>
          </a:xfrm>
          <a:prstGeom prst="rect">
            <a:avLst/>
          </a:prstGeom>
        </p:spPr>
      </p:pic>
      <p:pic>
        <p:nvPicPr>
          <p:cNvPr id="21" name="Image 20"/>
          <p:cNvPicPr>
            <a:picLocks noChangeAspect="1"/>
          </p:cNvPicPr>
          <p:nvPr/>
        </p:nvPicPr>
        <p:blipFill>
          <a:blip r:embed="rId8"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10250588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0555" y="847045"/>
            <a:ext cx="10058400" cy="1450757"/>
          </a:xfrm>
        </p:spPr>
        <p:txBody>
          <a:bodyPr>
            <a:noAutofit/>
          </a:bodyPr>
          <a:lstStyle/>
          <a:p>
            <a:pPr algn="ctr"/>
            <a:r>
              <a:rPr lang="fr-FR" sz="4300" b="1" spc="-51" dirty="0">
                <a:solidFill>
                  <a:srgbClr val="0070C0"/>
                </a:solidFill>
                <a:latin typeface="+mn-lt"/>
              </a:rPr>
              <a:t>La lutte contre la corruption </a:t>
            </a:r>
            <a:br>
              <a:rPr lang="fr-FR" sz="4300" b="1" spc="-51" dirty="0">
                <a:solidFill>
                  <a:srgbClr val="0070C0"/>
                </a:solidFill>
                <a:latin typeface="+mn-lt"/>
              </a:rPr>
            </a:br>
            <a:r>
              <a:rPr lang="fr-FR" sz="4300" b="1" spc="-51" dirty="0">
                <a:solidFill>
                  <a:srgbClr val="0070C0"/>
                </a:solidFill>
                <a:latin typeface="+mn-lt"/>
              </a:rPr>
              <a:t>dans l'achat public</a:t>
            </a:r>
            <a:br>
              <a:rPr lang="fr-FR" sz="4300" b="1" spc="-51" dirty="0">
                <a:solidFill>
                  <a:srgbClr val="0070C0"/>
                </a:solidFill>
                <a:latin typeface="+mn-lt"/>
              </a:rPr>
            </a:br>
            <a:endParaRPr lang="fr-FR" sz="4300" b="1" spc="-51" dirty="0">
              <a:solidFill>
                <a:srgbClr val="0070C0"/>
              </a:solidFill>
              <a:latin typeface="+mn-lt"/>
            </a:endParaRPr>
          </a:p>
        </p:txBody>
      </p:sp>
      <p:sp>
        <p:nvSpPr>
          <p:cNvPr id="3" name="Espace réservé du contenu 2"/>
          <p:cNvSpPr>
            <a:spLocks noGrp="1"/>
          </p:cNvSpPr>
          <p:nvPr>
            <p:ph idx="1"/>
          </p:nvPr>
        </p:nvSpPr>
        <p:spPr>
          <a:xfrm>
            <a:off x="1150669" y="1792134"/>
            <a:ext cx="10058400" cy="4023360"/>
          </a:xfrm>
        </p:spPr>
        <p:txBody>
          <a:bodyPr>
            <a:normAutofit fontScale="62500" lnSpcReduction="20000"/>
          </a:bodyPr>
          <a:lstStyle/>
          <a:p>
            <a:pPr marL="742950" indent="-742950">
              <a:buFont typeface="+mj-lt"/>
              <a:buAutoNum type="arabicPeriod"/>
            </a:pPr>
            <a:endParaRPr lang="fr-FR" sz="4900" dirty="0" smtClean="0">
              <a:solidFill>
                <a:schemeClr val="tx1">
                  <a:lumMod val="95000"/>
                  <a:lumOff val="5000"/>
                </a:schemeClr>
              </a:solidFill>
            </a:endParaRPr>
          </a:p>
          <a:p>
            <a:pPr marL="742950" indent="-742950">
              <a:buFont typeface="+mj-lt"/>
              <a:buAutoNum type="arabicPeriod"/>
            </a:pPr>
            <a:r>
              <a:rPr lang="fr-FR" sz="4900" dirty="0" smtClean="0">
                <a:solidFill>
                  <a:schemeClr val="tx1">
                    <a:lumMod val="95000"/>
                    <a:lumOff val="5000"/>
                  </a:schemeClr>
                </a:solidFill>
              </a:rPr>
              <a:t>Corruption, atteintes à la </a:t>
            </a:r>
            <a:r>
              <a:rPr lang="fr-FR" sz="4900" dirty="0">
                <a:solidFill>
                  <a:schemeClr val="tx1">
                    <a:lumMod val="95000"/>
                    <a:lumOff val="5000"/>
                  </a:schemeClr>
                </a:solidFill>
              </a:rPr>
              <a:t>probité, </a:t>
            </a:r>
            <a:r>
              <a:rPr lang="fr-FR" sz="4900" dirty="0" smtClean="0">
                <a:solidFill>
                  <a:schemeClr val="tx1">
                    <a:lumMod val="95000"/>
                    <a:lumOff val="5000"/>
                  </a:schemeClr>
                </a:solidFill>
              </a:rPr>
              <a:t>fraude, manquements à la déontologie, de quoi parle-t-on ?</a:t>
            </a:r>
          </a:p>
          <a:p>
            <a:pPr marL="742950" indent="-742950">
              <a:buFont typeface="+mj-lt"/>
              <a:buAutoNum type="arabicPeriod"/>
            </a:pPr>
            <a:r>
              <a:rPr lang="fr-FR" sz="4900" dirty="0">
                <a:solidFill>
                  <a:schemeClr val="tx1">
                    <a:lumMod val="95000"/>
                    <a:lumOff val="5000"/>
                  </a:schemeClr>
                </a:solidFill>
              </a:rPr>
              <a:t>L</a:t>
            </a:r>
            <a:r>
              <a:rPr lang="fr-FR" sz="4900" dirty="0" smtClean="0">
                <a:solidFill>
                  <a:schemeClr val="tx1">
                    <a:lumMod val="95000"/>
                    <a:lumOff val="5000"/>
                  </a:schemeClr>
                </a:solidFill>
              </a:rPr>
              <a:t>’achat public, des risques </a:t>
            </a:r>
            <a:r>
              <a:rPr lang="fr-FR" sz="4900" dirty="0">
                <a:solidFill>
                  <a:schemeClr val="tx1">
                    <a:lumMod val="95000"/>
                    <a:lumOff val="5000"/>
                  </a:schemeClr>
                </a:solidFill>
              </a:rPr>
              <a:t>spécifiques ?</a:t>
            </a:r>
            <a:endParaRPr lang="fr-FR" sz="4900" dirty="0" smtClean="0">
              <a:solidFill>
                <a:schemeClr val="tx1">
                  <a:lumMod val="95000"/>
                  <a:lumOff val="5000"/>
                </a:schemeClr>
              </a:solidFill>
            </a:endParaRPr>
          </a:p>
          <a:p>
            <a:pPr marL="742950" indent="-742950">
              <a:buFont typeface="+mj-lt"/>
              <a:buAutoNum type="arabicPeriod"/>
            </a:pPr>
            <a:r>
              <a:rPr lang="fr-FR" sz="4900" dirty="0" smtClean="0">
                <a:solidFill>
                  <a:schemeClr val="tx1">
                    <a:lumMod val="95000"/>
                    <a:lumOff val="5000"/>
                  </a:schemeClr>
                </a:solidFill>
              </a:rPr>
              <a:t>Prévenir et détecter efficacement les atteintes à la probité dans le cycle de l’achat public.</a:t>
            </a:r>
          </a:p>
          <a:p>
            <a:pPr marL="742950" indent="-742950">
              <a:buFont typeface="+mj-lt"/>
              <a:buAutoNum type="arabicPeriod"/>
            </a:pPr>
            <a:r>
              <a:rPr lang="fr-FR" sz="4900" dirty="0" smtClean="0">
                <a:solidFill>
                  <a:schemeClr val="tx1">
                    <a:lumMod val="95000"/>
                    <a:lumOff val="5000"/>
                  </a:schemeClr>
                </a:solidFill>
              </a:rPr>
              <a:t>Quel rôle pour les acheteurs ?</a:t>
            </a:r>
          </a:p>
          <a:p>
            <a:pPr marL="742950" indent="-742950">
              <a:buFont typeface="+mj-lt"/>
              <a:buAutoNum type="arabicPeriod"/>
            </a:pPr>
            <a:r>
              <a:rPr lang="fr-FR" sz="4900" dirty="0">
                <a:solidFill>
                  <a:schemeClr val="tx1">
                    <a:lumMod val="95000"/>
                    <a:lumOff val="5000"/>
                  </a:schemeClr>
                </a:solidFill>
              </a:rPr>
              <a:t>M</a:t>
            </a:r>
            <a:r>
              <a:rPr lang="fr-FR" sz="4900" dirty="0" smtClean="0">
                <a:solidFill>
                  <a:schemeClr val="tx1">
                    <a:lumMod val="95000"/>
                    <a:lumOff val="5000"/>
                  </a:schemeClr>
                </a:solidFill>
              </a:rPr>
              <a:t>issions </a:t>
            </a:r>
            <a:r>
              <a:rPr lang="fr-FR" sz="4900" dirty="0">
                <a:solidFill>
                  <a:schemeClr val="tx1">
                    <a:lumMod val="95000"/>
                    <a:lumOff val="5000"/>
                  </a:schemeClr>
                </a:solidFill>
              </a:rPr>
              <a:t>de </a:t>
            </a:r>
            <a:r>
              <a:rPr lang="fr-FR" sz="4900" dirty="0" smtClean="0">
                <a:solidFill>
                  <a:schemeClr val="tx1">
                    <a:lumMod val="95000"/>
                    <a:lumOff val="5000"/>
                  </a:schemeClr>
                </a:solidFill>
              </a:rPr>
              <a:t>l’AFA et activité depuis 2017</a:t>
            </a:r>
            <a:r>
              <a:rPr lang="fr-FR" sz="4800" dirty="0">
                <a:solidFill>
                  <a:schemeClr val="tx1"/>
                </a:solidFill>
              </a:rPr>
              <a:t/>
            </a:r>
            <a:br>
              <a:rPr lang="fr-FR" sz="4800" dirty="0">
                <a:solidFill>
                  <a:schemeClr val="tx1"/>
                </a:solidFill>
              </a:rPr>
            </a:br>
            <a:endParaRPr lang="fr-FR" b="1" dirty="0">
              <a:solidFill>
                <a:srgbClr val="0070C0"/>
              </a:solidFill>
            </a:endParaRP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10339678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487488" y="1796820"/>
            <a:ext cx="8256917" cy="975588"/>
          </a:xfrm>
          <a:prstGeom prst="rect">
            <a:avLst/>
          </a:prstGeom>
        </p:spPr>
        <p:txBody>
          <a:bodyPr wrap="square">
            <a:spAutoFit/>
          </a:bodyPr>
          <a:lstStyle/>
          <a:p>
            <a:pPr lvl="0" algn="ctr">
              <a:lnSpc>
                <a:spcPct val="150000"/>
              </a:lnSpc>
            </a:pPr>
            <a:r>
              <a:rPr lang="fr-FR" sz="4267" b="1" dirty="0"/>
              <a:t>La </a:t>
            </a:r>
            <a:r>
              <a:rPr lang="fr-FR" sz="4267" b="1" dirty="0" smtClean="0"/>
              <a:t>concussion</a:t>
            </a:r>
            <a:endParaRPr lang="fr-FR" sz="4267" b="1" dirty="0"/>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a:ea typeface="+mj-ea"/>
                <a:cs typeface="+mj-cs"/>
              </a:rPr>
              <a:t>Les atteintes à la probité</a:t>
            </a:r>
          </a:p>
        </p:txBody>
      </p:sp>
      <p:sp>
        <p:nvSpPr>
          <p:cNvPr id="3" name="ZoneTexte 2"/>
          <p:cNvSpPr txBox="1"/>
          <p:nvPr/>
        </p:nvSpPr>
        <p:spPr>
          <a:xfrm>
            <a:off x="552450" y="3076575"/>
            <a:ext cx="10763250" cy="2308324"/>
          </a:xfrm>
          <a:prstGeom prst="rect">
            <a:avLst/>
          </a:prstGeom>
          <a:noFill/>
        </p:spPr>
        <p:txBody>
          <a:bodyPr wrap="square" rtlCol="0">
            <a:spAutoFit/>
          </a:bodyPr>
          <a:lstStyle/>
          <a:p>
            <a:pPr marL="285750" indent="-285750" algn="just">
              <a:buFont typeface="Arial" panose="020B0604020202020204" pitchFamily="34" charset="0"/>
              <a:buChar char="•"/>
            </a:pPr>
            <a:r>
              <a:rPr lang="fr-FR" dirty="0" smtClean="0"/>
              <a:t>Quatre </a:t>
            </a:r>
            <a:r>
              <a:rPr lang="fr-FR" dirty="0"/>
              <a:t>fonctionnaires d’un musée municipal qui vendent des billets alors que l’entrée du musée est gratuite ;</a:t>
            </a:r>
          </a:p>
          <a:p>
            <a:pPr algn="just"/>
            <a:endParaRPr lang="fr-FR" dirty="0"/>
          </a:p>
          <a:p>
            <a:pPr marL="285750" indent="-285750" algn="just">
              <a:buFont typeface="Arial" panose="020B0604020202020204" pitchFamily="34" charset="0"/>
              <a:buChar char="•"/>
            </a:pPr>
            <a:r>
              <a:rPr lang="fr-FR" dirty="0"/>
              <a:t>Une personne qui exerce des fonctions dans les services de la mairie en percevant indûment des rémunérations, indemnités et primes de grades auxquelles elle ne pouvait pas prétendre ;</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Le maire qui, sans autorisation du conseil municipal (donc de manière indue), s’abstient de percevoir un loyer en mettant à disposition à titre gratuit un local communal au profit d’un tiers ;</a:t>
            </a:r>
          </a:p>
          <a:p>
            <a:pPr algn="just"/>
            <a:endParaRPr lang="fr-FR" dirty="0"/>
          </a:p>
        </p:txBody>
      </p:sp>
    </p:spTree>
    <p:extLst>
      <p:ext uri="{BB962C8B-B14F-4D97-AF65-F5344CB8AC3E}">
        <p14:creationId xmlns:p14="http://schemas.microsoft.com/office/powerpoint/2010/main" val="38454886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1199456" y="2084851"/>
            <a:ext cx="8736971" cy="2554674"/>
          </a:xfrm>
          <a:prstGeom prst="rect">
            <a:avLst/>
          </a:prstGeom>
        </p:spPr>
        <p:txBody>
          <a:bodyPr wrap="square">
            <a:spAutoFit/>
          </a:bodyPr>
          <a:lstStyle/>
          <a:p>
            <a:pPr lvl="0" algn="ctr">
              <a:lnSpc>
                <a:spcPct val="150000"/>
              </a:lnSpc>
            </a:pPr>
            <a:r>
              <a:rPr lang="fr-FR" sz="4267" b="1" dirty="0"/>
              <a:t>Le détournement de fonds publics</a:t>
            </a:r>
          </a:p>
          <a:p>
            <a:pPr lvl="0" algn="just">
              <a:lnSpc>
                <a:spcPct val="150000"/>
              </a:lnSpc>
            </a:pPr>
            <a:r>
              <a:rPr lang="fr-FR" sz="3200" kern="0" dirty="0">
                <a:solidFill>
                  <a:prstClr val="black"/>
                </a:solidFill>
              </a:rPr>
              <a:t>Fait de </a:t>
            </a:r>
            <a:r>
              <a:rPr lang="fr-FR" sz="3200" b="1" kern="0" dirty="0">
                <a:solidFill>
                  <a:prstClr val="black"/>
                </a:solidFill>
              </a:rPr>
              <a:t>détruire, détourner ou soustraire des fonds ou des biens publics</a:t>
            </a:r>
            <a:endParaRPr lang="fr-FR" sz="3200" kern="0" dirty="0">
              <a:solidFill>
                <a:sysClr val="windowText" lastClr="000000"/>
              </a:solidFill>
            </a:endParaRPr>
          </a:p>
        </p:txBody>
      </p:sp>
      <p:sp>
        <p:nvSpPr>
          <p:cNvPr id="8" name="Rectangle 7"/>
          <p:cNvSpPr/>
          <p:nvPr/>
        </p:nvSpPr>
        <p:spPr>
          <a:xfrm>
            <a:off x="2818098" y="500394"/>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Tree>
    <p:extLst>
      <p:ext uri="{BB962C8B-B14F-4D97-AF65-F5344CB8AC3E}">
        <p14:creationId xmlns:p14="http://schemas.microsoft.com/office/powerpoint/2010/main" val="11456747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pic>
        <p:nvPicPr>
          <p:cNvPr id="8" name="Image 7"/>
          <p:cNvPicPr>
            <a:picLocks noChangeAspect="1"/>
          </p:cNvPicPr>
          <p:nvPr/>
        </p:nvPicPr>
        <p:blipFill>
          <a:blip r:embed="rId4"/>
          <a:stretch>
            <a:fillRect/>
          </a:stretch>
        </p:blipFill>
        <p:spPr>
          <a:xfrm>
            <a:off x="352425" y="1989421"/>
            <a:ext cx="999831" cy="1670449"/>
          </a:xfrm>
          <a:prstGeom prst="rect">
            <a:avLst/>
          </a:prstGeom>
        </p:spPr>
      </p:pic>
      <p:sp>
        <p:nvSpPr>
          <p:cNvPr id="9" name="ZoneTexte 8"/>
          <p:cNvSpPr txBox="1"/>
          <p:nvPr/>
        </p:nvSpPr>
        <p:spPr>
          <a:xfrm>
            <a:off x="1437982" y="1839543"/>
            <a:ext cx="2779844" cy="2308324"/>
          </a:xfrm>
          <a:prstGeom prst="rect">
            <a:avLst/>
          </a:prstGeom>
          <a:noFill/>
        </p:spPr>
        <p:txBody>
          <a:bodyPr wrap="square" rtlCol="0">
            <a:spAutoFit/>
          </a:bodyPr>
          <a:lstStyle/>
          <a:p>
            <a:pPr algn="just"/>
            <a:r>
              <a:rPr lang="fr-FR" b="1" dirty="0" smtClean="0"/>
              <a:t>Auteur</a:t>
            </a:r>
            <a:r>
              <a:rPr lang="fr-FR" dirty="0" smtClean="0"/>
              <a:t> : une </a:t>
            </a:r>
            <a:r>
              <a:rPr lang="fr-FR" dirty="0"/>
              <a:t>personne dépositaire de l'autorité publique </a:t>
            </a:r>
            <a:endParaRPr lang="fr-FR" dirty="0" smtClean="0"/>
          </a:p>
          <a:p>
            <a:pPr algn="just"/>
            <a:r>
              <a:rPr lang="fr-FR" u="sng" dirty="0" smtClean="0"/>
              <a:t>OU</a:t>
            </a:r>
            <a:r>
              <a:rPr lang="fr-FR" dirty="0" smtClean="0"/>
              <a:t> chargée </a:t>
            </a:r>
            <a:r>
              <a:rPr lang="fr-FR" dirty="0"/>
              <a:t>d'une mission de service public</a:t>
            </a:r>
            <a:r>
              <a:rPr lang="fr-FR" dirty="0" smtClean="0"/>
              <a:t> </a:t>
            </a:r>
          </a:p>
          <a:p>
            <a:pPr algn="just"/>
            <a:r>
              <a:rPr lang="fr-FR" u="sng" dirty="0" smtClean="0"/>
              <a:t>OU</a:t>
            </a:r>
            <a:r>
              <a:rPr lang="fr-FR" dirty="0" smtClean="0"/>
              <a:t> </a:t>
            </a:r>
            <a:r>
              <a:rPr lang="fr-FR" dirty="0"/>
              <a:t>un </a:t>
            </a:r>
            <a:r>
              <a:rPr lang="fr-FR" b="1" dirty="0"/>
              <a:t>comptable public</a:t>
            </a:r>
            <a:r>
              <a:rPr lang="fr-FR" dirty="0" smtClean="0"/>
              <a:t>,</a:t>
            </a:r>
          </a:p>
          <a:p>
            <a:pPr algn="just"/>
            <a:r>
              <a:rPr lang="fr-FR" u="sng" dirty="0" smtClean="0"/>
              <a:t>OU</a:t>
            </a:r>
            <a:r>
              <a:rPr lang="fr-FR" dirty="0" smtClean="0"/>
              <a:t> </a:t>
            </a:r>
            <a:r>
              <a:rPr lang="fr-FR" dirty="0"/>
              <a:t>un </a:t>
            </a:r>
            <a:r>
              <a:rPr lang="fr-FR" b="1" dirty="0"/>
              <a:t>dépositaire public ou l'un de ses subordonnés</a:t>
            </a:r>
          </a:p>
        </p:txBody>
      </p:sp>
      <p:cxnSp>
        <p:nvCxnSpPr>
          <p:cNvPr id="10" name="Connecteur droit avec flèche 9"/>
          <p:cNvCxnSpPr/>
          <p:nvPr/>
        </p:nvCxnSpPr>
        <p:spPr>
          <a:xfrm flipV="1">
            <a:off x="4403044" y="2913096"/>
            <a:ext cx="690465" cy="93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ZoneTexte 10"/>
          <p:cNvSpPr txBox="1"/>
          <p:nvPr/>
        </p:nvSpPr>
        <p:spPr>
          <a:xfrm>
            <a:off x="5324155" y="2054593"/>
            <a:ext cx="2455735" cy="1754326"/>
          </a:xfrm>
          <a:prstGeom prst="rect">
            <a:avLst/>
          </a:prstGeom>
          <a:noFill/>
        </p:spPr>
        <p:txBody>
          <a:bodyPr wrap="square" rtlCol="0">
            <a:spAutoFit/>
          </a:bodyPr>
          <a:lstStyle/>
          <a:p>
            <a:pPr algn="just"/>
            <a:r>
              <a:rPr lang="fr-FR" dirty="0" smtClean="0"/>
              <a:t>Qui s’est vu remettre en raison de sa fonction ou sa mission : un acte, un titre, des fonds, publics ou privés, des effets, pièces ou titres</a:t>
            </a:r>
            <a:endParaRPr lang="fr-FR" dirty="0"/>
          </a:p>
        </p:txBody>
      </p:sp>
      <p:pic>
        <p:nvPicPr>
          <p:cNvPr id="12" name="Image 11"/>
          <p:cNvPicPr>
            <a:picLocks noChangeAspect="1"/>
          </p:cNvPicPr>
          <p:nvPr/>
        </p:nvPicPr>
        <p:blipFill rotWithShape="1">
          <a:blip r:embed="rId5"/>
          <a:srcRect l="9371" t="10662" r="8467" b="9879"/>
          <a:stretch/>
        </p:blipFill>
        <p:spPr>
          <a:xfrm>
            <a:off x="4403044" y="2159832"/>
            <a:ext cx="735893" cy="711686"/>
          </a:xfrm>
          <a:prstGeom prst="ellipse">
            <a:avLst/>
          </a:prstGeom>
        </p:spPr>
      </p:pic>
      <p:sp>
        <p:nvSpPr>
          <p:cNvPr id="14" name="ZoneTexte 13"/>
          <p:cNvSpPr txBox="1"/>
          <p:nvPr/>
        </p:nvSpPr>
        <p:spPr>
          <a:xfrm>
            <a:off x="8946662" y="2589930"/>
            <a:ext cx="2474395" cy="646331"/>
          </a:xfrm>
          <a:prstGeom prst="rect">
            <a:avLst/>
          </a:prstGeom>
          <a:noFill/>
        </p:spPr>
        <p:txBody>
          <a:bodyPr wrap="square" rtlCol="0">
            <a:spAutoFit/>
          </a:bodyPr>
          <a:lstStyle/>
          <a:p>
            <a:r>
              <a:rPr lang="fr-FR" dirty="0" smtClean="0"/>
              <a:t>Détourne, détruit ou soustrait ce(s) bien(s) </a:t>
            </a:r>
            <a:endParaRPr lang="fr-FR" dirty="0"/>
          </a:p>
        </p:txBody>
      </p:sp>
      <p:sp>
        <p:nvSpPr>
          <p:cNvPr id="15" name="ZoneTexte 14"/>
          <p:cNvSpPr txBox="1"/>
          <p:nvPr/>
        </p:nvSpPr>
        <p:spPr>
          <a:xfrm>
            <a:off x="304800" y="5033340"/>
            <a:ext cx="9486900" cy="1323439"/>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fr-FR" sz="1600" b="1" dirty="0" smtClean="0"/>
              <a:t>Peines </a:t>
            </a:r>
            <a:r>
              <a:rPr lang="fr-FR" sz="1600" dirty="0" smtClean="0"/>
              <a:t>:</a:t>
            </a:r>
          </a:p>
          <a:p>
            <a:pPr marL="285750" indent="-285750">
              <a:buFontTx/>
              <a:buChar char="-"/>
            </a:pPr>
            <a:r>
              <a:rPr lang="fr-FR" sz="1600" dirty="0" smtClean="0"/>
              <a:t>Personne physique : 10 ans d’emprisonnement et 1.000.000 € d’amende qui peut être portée au double du produit de l’infraction </a:t>
            </a:r>
            <a:r>
              <a:rPr lang="fr-FR" sz="1600" dirty="0" smtClean="0">
                <a:solidFill>
                  <a:schemeClr val="tx1"/>
                </a:solidFill>
              </a:rPr>
              <a:t>; </a:t>
            </a:r>
            <a:r>
              <a:rPr lang="fr-FR" sz="1600" dirty="0">
                <a:solidFill>
                  <a:schemeClr val="tx1"/>
                </a:solidFill>
              </a:rPr>
              <a:t>2.000.000 d’euros pouvant être </a:t>
            </a:r>
            <a:r>
              <a:rPr lang="fr-FR" sz="1600" dirty="0" smtClean="0">
                <a:solidFill>
                  <a:schemeClr val="tx1"/>
                </a:solidFill>
              </a:rPr>
              <a:t>portés au </a:t>
            </a:r>
            <a:r>
              <a:rPr lang="fr-FR" sz="1600" dirty="0">
                <a:solidFill>
                  <a:schemeClr val="tx1"/>
                </a:solidFill>
              </a:rPr>
              <a:t>double du produit de l’infraction </a:t>
            </a:r>
            <a:r>
              <a:rPr lang="fr-FR" sz="1600" dirty="0" smtClean="0">
                <a:solidFill>
                  <a:schemeClr val="tx1"/>
                </a:solidFill>
              </a:rPr>
              <a:t>lorsqu’elle </a:t>
            </a:r>
            <a:r>
              <a:rPr lang="fr-FR" sz="1600" dirty="0">
                <a:solidFill>
                  <a:schemeClr val="tx1"/>
                </a:solidFill>
              </a:rPr>
              <a:t>porte atteinte au intérêts financiers de l’Union européenne</a:t>
            </a:r>
            <a:r>
              <a:rPr lang="fr-FR" sz="1600" dirty="0" smtClean="0">
                <a:solidFill>
                  <a:schemeClr val="tx1"/>
                </a:solidFill>
              </a:rPr>
              <a:t>.</a:t>
            </a:r>
          </a:p>
          <a:p>
            <a:pPr marL="285750" indent="-285750">
              <a:buFontTx/>
              <a:buChar char="-"/>
            </a:pPr>
            <a:r>
              <a:rPr lang="fr-FR" sz="1600" dirty="0" smtClean="0"/>
              <a:t>Personne morale : 5.000.000 € d’amende </a:t>
            </a:r>
            <a:r>
              <a:rPr lang="fr-FR" sz="1600" dirty="0"/>
              <a:t>qui peut être portée au double du produit de </a:t>
            </a:r>
            <a:r>
              <a:rPr lang="fr-FR" sz="1600" dirty="0" smtClean="0"/>
              <a:t>l’infraction. </a:t>
            </a:r>
            <a:endParaRPr lang="fr-FR" sz="1600" dirty="0"/>
          </a:p>
        </p:txBody>
      </p:sp>
      <p:sp>
        <p:nvSpPr>
          <p:cNvPr id="16" name="ZoneTexte 15"/>
          <p:cNvSpPr txBox="1"/>
          <p:nvPr/>
        </p:nvSpPr>
        <p:spPr>
          <a:xfrm>
            <a:off x="8425931" y="3442952"/>
            <a:ext cx="3181739" cy="1169551"/>
          </a:xfrm>
          <a:prstGeom prst="rect">
            <a:avLst/>
          </a:prstGeom>
          <a:noFill/>
        </p:spPr>
        <p:txBody>
          <a:bodyPr wrap="square" rtlCol="0">
            <a:spAutoFit/>
          </a:bodyPr>
          <a:lstStyle/>
          <a:p>
            <a:pPr algn="just"/>
            <a:r>
              <a:rPr lang="fr-FR" sz="1400" i="1" dirty="0" smtClean="0"/>
              <a:t>= </a:t>
            </a:r>
            <a:r>
              <a:rPr lang="fr-FR" sz="1400" i="1" dirty="0"/>
              <a:t>se comporter comme le véritable propriétaire des biens qui lui ont été remis à titre précaire. </a:t>
            </a:r>
            <a:endParaRPr lang="fr-FR" sz="1400" i="1" dirty="0" smtClean="0"/>
          </a:p>
          <a:p>
            <a:pPr algn="just"/>
            <a:r>
              <a:rPr lang="fr-FR" sz="1400" i="1" dirty="0" smtClean="0"/>
              <a:t>Il n’est pas nécessaire que l’agent ait détourné les fonds à son profit.</a:t>
            </a:r>
            <a:endParaRPr lang="fr-FR" sz="1400" i="1" dirty="0"/>
          </a:p>
        </p:txBody>
      </p:sp>
      <p:sp>
        <p:nvSpPr>
          <p:cNvPr id="17" name="ZoneTexte 16"/>
          <p:cNvSpPr txBox="1"/>
          <p:nvPr/>
        </p:nvSpPr>
        <p:spPr>
          <a:xfrm>
            <a:off x="287692" y="4086170"/>
            <a:ext cx="4811099" cy="523220"/>
          </a:xfrm>
          <a:prstGeom prst="rect">
            <a:avLst/>
          </a:prstGeom>
          <a:noFill/>
        </p:spPr>
        <p:txBody>
          <a:bodyPr wrap="square" rtlCol="0">
            <a:spAutoFit/>
          </a:bodyPr>
          <a:lstStyle/>
          <a:p>
            <a:r>
              <a:rPr lang="fr-FR" sz="1400" i="1" dirty="0" smtClean="0"/>
              <a:t>NB : Le </a:t>
            </a:r>
            <a:r>
              <a:rPr lang="fr-FR" sz="1400" i="1" dirty="0"/>
              <a:t>maire et les </a:t>
            </a:r>
            <a:r>
              <a:rPr lang="fr-FR" sz="1400" i="1" dirty="0" smtClean="0"/>
              <a:t>conseillers </a:t>
            </a:r>
            <a:r>
              <a:rPr lang="fr-FR" sz="1400" i="1" dirty="0"/>
              <a:t>municipaux sont dépositaires de l’autorité publique </a:t>
            </a:r>
          </a:p>
        </p:txBody>
      </p:sp>
      <p:sp>
        <p:nvSpPr>
          <p:cNvPr id="18" name="Titre 1"/>
          <p:cNvSpPr txBox="1">
            <a:spLocks/>
          </p:cNvSpPr>
          <p:nvPr/>
        </p:nvSpPr>
        <p:spPr>
          <a:xfrm>
            <a:off x="361950" y="403225"/>
            <a:ext cx="10515600" cy="644525"/>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4000" u="sng" dirty="0" smtClean="0">
                <a:solidFill>
                  <a:schemeClr val="accent2">
                    <a:lumMod val="50000"/>
                  </a:schemeClr>
                </a:solidFill>
                <a:effectLst>
                  <a:outerShdw blurRad="38100" dist="38100" dir="2700000" algn="tl">
                    <a:srgbClr val="000000">
                      <a:alpha val="43137"/>
                    </a:srgbClr>
                  </a:outerShdw>
                </a:effectLst>
              </a:rPr>
              <a:t>Le détournement de fonds publics :</a:t>
            </a:r>
            <a:endParaRPr lang="fr-FR" sz="4000" u="sng" dirty="0">
              <a:solidFill>
                <a:schemeClr val="accent2">
                  <a:lumMod val="50000"/>
                </a:schemeClr>
              </a:solidFill>
              <a:effectLst>
                <a:outerShdw blurRad="38100" dist="38100" dir="2700000" algn="tl">
                  <a:srgbClr val="000000">
                    <a:alpha val="43137"/>
                  </a:srgbClr>
                </a:outerShdw>
              </a:effectLst>
            </a:endParaRPr>
          </a:p>
        </p:txBody>
      </p:sp>
      <p:pic>
        <p:nvPicPr>
          <p:cNvPr id="19" name="Imag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25409" y="2575248"/>
            <a:ext cx="643813" cy="643813"/>
          </a:xfrm>
          <a:prstGeom prst="rect">
            <a:avLst/>
          </a:prstGeom>
        </p:spPr>
      </p:pic>
      <p:cxnSp>
        <p:nvCxnSpPr>
          <p:cNvPr id="20" name="Connecteur droit avec flèche 19"/>
          <p:cNvCxnSpPr/>
          <p:nvPr/>
        </p:nvCxnSpPr>
        <p:spPr>
          <a:xfrm>
            <a:off x="8033645" y="2882443"/>
            <a:ext cx="84908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2" name="Image 21"/>
          <p:cNvPicPr>
            <a:picLocks noChangeAspect="1"/>
          </p:cNvPicPr>
          <p:nvPr/>
        </p:nvPicPr>
        <p:blipFill>
          <a:blip r:embed="rId7" cstate="print"/>
          <a:stretch>
            <a:fillRect/>
          </a:stretch>
        </p:blipFill>
        <p:spPr>
          <a:xfrm>
            <a:off x="10171733" y="5825326"/>
            <a:ext cx="1749704" cy="1042506"/>
          </a:xfrm>
          <a:prstGeom prst="rect">
            <a:avLst/>
          </a:prstGeom>
        </p:spPr>
      </p:pic>
    </p:spTree>
    <p:extLst>
      <p:ext uri="{BB962C8B-B14F-4D97-AF65-F5344CB8AC3E}">
        <p14:creationId xmlns:p14="http://schemas.microsoft.com/office/powerpoint/2010/main" val="17120825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1199456" y="2084851"/>
            <a:ext cx="8736971" cy="975588"/>
          </a:xfrm>
          <a:prstGeom prst="rect">
            <a:avLst/>
          </a:prstGeom>
        </p:spPr>
        <p:txBody>
          <a:bodyPr wrap="square">
            <a:spAutoFit/>
          </a:bodyPr>
          <a:lstStyle/>
          <a:p>
            <a:pPr lvl="0" algn="ctr">
              <a:lnSpc>
                <a:spcPct val="150000"/>
              </a:lnSpc>
            </a:pPr>
            <a:r>
              <a:rPr lang="fr-FR" sz="4267" b="1" dirty="0"/>
              <a:t>Le détournement de fonds </a:t>
            </a:r>
            <a:r>
              <a:rPr lang="fr-FR" sz="4267" b="1" dirty="0" smtClean="0"/>
              <a:t>publics</a:t>
            </a:r>
            <a:endParaRPr lang="fr-FR" sz="4267" b="1" dirty="0"/>
          </a:p>
        </p:txBody>
      </p:sp>
      <p:sp>
        <p:nvSpPr>
          <p:cNvPr id="8" name="Rectangle 7"/>
          <p:cNvSpPr/>
          <p:nvPr/>
        </p:nvSpPr>
        <p:spPr>
          <a:xfrm>
            <a:off x="2818098" y="500394"/>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
        <p:nvSpPr>
          <p:cNvPr id="2" name="ZoneTexte 1"/>
          <p:cNvSpPr txBox="1"/>
          <p:nvPr/>
        </p:nvSpPr>
        <p:spPr>
          <a:xfrm>
            <a:off x="1363927" y="3143250"/>
            <a:ext cx="8572500" cy="2585323"/>
          </a:xfrm>
          <a:prstGeom prst="rect">
            <a:avLst/>
          </a:prstGeom>
          <a:noFill/>
        </p:spPr>
        <p:txBody>
          <a:bodyPr wrap="square" rtlCol="0">
            <a:spAutoFit/>
          </a:bodyPr>
          <a:lstStyle/>
          <a:p>
            <a:pPr marL="285750" indent="-285750">
              <a:buFont typeface="Arial" panose="020B0604020202020204" pitchFamily="34" charset="0"/>
              <a:buChar char="•"/>
            </a:pPr>
            <a:r>
              <a:rPr lang="fr-FR" dirty="0"/>
              <a:t>Un maire a fait acheter par la commune des produits d’entretien et articles ménagers, à </a:t>
            </a:r>
            <a:r>
              <a:rPr lang="fr-FR" dirty="0" smtClean="0"/>
              <a:t>hauteur de </a:t>
            </a:r>
            <a:r>
              <a:rPr lang="fr-FR" dirty="0"/>
              <a:t>plusieurs centaines de milliers d’euros, à quatre sociétés </a:t>
            </a:r>
            <a:r>
              <a:rPr lang="fr-FR" dirty="0" smtClean="0"/>
              <a:t>dirigées par </a:t>
            </a:r>
            <a:r>
              <a:rPr lang="fr-FR" dirty="0"/>
              <a:t>une même personne proche du maire. Aucune mise en concurrence n’a eu lieu. Le prix </a:t>
            </a:r>
            <a:r>
              <a:rPr lang="fr-FR" dirty="0" smtClean="0"/>
              <a:t>payé pour </a:t>
            </a:r>
            <a:r>
              <a:rPr lang="fr-FR" dirty="0"/>
              <a:t>les marchandises était très supérieur à celui proposé sur le marché par les </a:t>
            </a:r>
            <a:r>
              <a:rPr lang="fr-FR" dirty="0" smtClean="0"/>
              <a:t>autres fournisseurs.</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Un maire a fait acquérir, pour le compte de la commune, de nombreuses œuvres d’art </a:t>
            </a:r>
            <a:r>
              <a:rPr lang="fr-FR" dirty="0" smtClean="0"/>
              <a:t>qu’il conservait </a:t>
            </a:r>
            <a:r>
              <a:rPr lang="fr-FR" dirty="0"/>
              <a:t>pour son usage personnel. Pour ce faire, il s’était adjoint le concours du </a:t>
            </a:r>
            <a:r>
              <a:rPr lang="fr-FR" dirty="0" smtClean="0"/>
              <a:t>directeur général </a:t>
            </a:r>
            <a:r>
              <a:rPr lang="fr-FR" dirty="0"/>
              <a:t>des services de la commune et de son chef de cabinet.  </a:t>
            </a:r>
          </a:p>
        </p:txBody>
      </p:sp>
    </p:spTree>
    <p:extLst>
      <p:ext uri="{BB962C8B-B14F-4D97-AF65-F5344CB8AC3E}">
        <p14:creationId xmlns:p14="http://schemas.microsoft.com/office/powerpoint/2010/main" val="31641537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1199456" y="2084851"/>
            <a:ext cx="8736971" cy="975588"/>
          </a:xfrm>
          <a:prstGeom prst="rect">
            <a:avLst/>
          </a:prstGeom>
        </p:spPr>
        <p:txBody>
          <a:bodyPr wrap="square">
            <a:spAutoFit/>
          </a:bodyPr>
          <a:lstStyle/>
          <a:p>
            <a:pPr lvl="0" algn="ctr">
              <a:lnSpc>
                <a:spcPct val="150000"/>
              </a:lnSpc>
            </a:pPr>
            <a:r>
              <a:rPr lang="fr-FR" sz="4267" b="1" dirty="0"/>
              <a:t>Le détournement de fonds </a:t>
            </a:r>
            <a:r>
              <a:rPr lang="fr-FR" sz="4267" b="1" dirty="0" smtClean="0"/>
              <a:t>publics</a:t>
            </a:r>
            <a:endParaRPr lang="fr-FR" sz="4267" b="1" dirty="0"/>
          </a:p>
        </p:txBody>
      </p:sp>
      <p:sp>
        <p:nvSpPr>
          <p:cNvPr id="8" name="Rectangle 7"/>
          <p:cNvSpPr/>
          <p:nvPr/>
        </p:nvSpPr>
        <p:spPr>
          <a:xfrm>
            <a:off x="2818098" y="500394"/>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
        <p:nvSpPr>
          <p:cNvPr id="2" name="ZoneTexte 1"/>
          <p:cNvSpPr txBox="1"/>
          <p:nvPr/>
        </p:nvSpPr>
        <p:spPr>
          <a:xfrm>
            <a:off x="1363927" y="3192070"/>
            <a:ext cx="8572500" cy="2323713"/>
          </a:xfrm>
          <a:prstGeom prst="rect">
            <a:avLst/>
          </a:prstGeom>
          <a:noFill/>
        </p:spPr>
        <p:txBody>
          <a:bodyPr wrap="square" rtlCol="0">
            <a:spAutoFit/>
          </a:bodyPr>
          <a:lstStyle/>
          <a:p>
            <a:pPr marL="90488">
              <a:spcBef>
                <a:spcPts val="600"/>
              </a:spcBef>
              <a:buFont typeface="Wingdings" panose="05000000000000000000" pitchFamily="2" charset="2"/>
              <a:buChar char="q"/>
            </a:pPr>
            <a:r>
              <a:rPr lang="fr-FR" sz="3200" dirty="0">
                <a:solidFill>
                  <a:schemeClr val="accent2"/>
                </a:solidFill>
                <a:latin typeface="MV Boli" panose="02000500030200090000" pitchFamily="2" charset="0"/>
                <a:cs typeface="MV Boli" panose="02000500030200090000" pitchFamily="2" charset="0"/>
              </a:rPr>
              <a:t> </a:t>
            </a:r>
            <a:r>
              <a:rPr lang="fr-FR" sz="2800" dirty="0" smtClean="0">
                <a:solidFill>
                  <a:schemeClr val="accent2"/>
                </a:solidFill>
                <a:latin typeface="MV Boli" panose="02000500030200090000" pitchFamily="2" charset="0"/>
                <a:cs typeface="MV Boli" panose="02000500030200090000" pitchFamily="2" charset="0"/>
              </a:rPr>
              <a:t>A retenir</a:t>
            </a:r>
            <a:endParaRPr lang="fr-FR" sz="2800" dirty="0"/>
          </a:p>
          <a:p>
            <a:pPr marL="285750" indent="-285750" algn="just">
              <a:buFont typeface="Arial" panose="020B0604020202020204" pitchFamily="34" charset="0"/>
              <a:buChar char="•"/>
            </a:pPr>
            <a:r>
              <a:rPr lang="fr-FR" dirty="0"/>
              <a:t>le délit est constitué seulement si son auteur est animé d’une intention de le commettre, à savoir la volonté de réaliser un acte que l’on sait interdit </a:t>
            </a:r>
          </a:p>
          <a:p>
            <a:pPr marL="285750" lvl="0" indent="-285750" algn="just">
              <a:spcBef>
                <a:spcPts val="300"/>
              </a:spcBef>
              <a:buFont typeface="Arial" panose="020B0604020202020204" pitchFamily="34" charset="0"/>
              <a:buChar char="•"/>
            </a:pPr>
            <a:r>
              <a:rPr lang="fr-FR" dirty="0"/>
              <a:t>l’intention coupable est établie lorsque l’auteur de l’infraction utilise ses fonds à des fins étrangères à leur utilisation normale</a:t>
            </a:r>
          </a:p>
          <a:p>
            <a:pPr marL="285750" indent="-285750" algn="just">
              <a:spcBef>
                <a:spcPts val="300"/>
              </a:spcBef>
              <a:buFont typeface="Arial" panose="020B0604020202020204" pitchFamily="34" charset="0"/>
              <a:buChar char="•"/>
            </a:pPr>
            <a:r>
              <a:rPr lang="fr-FR" dirty="0"/>
              <a:t>l’existence d’un préjudice est sans importance</a:t>
            </a:r>
          </a:p>
          <a:p>
            <a:endParaRPr lang="fr-FR" dirty="0"/>
          </a:p>
        </p:txBody>
      </p:sp>
    </p:spTree>
    <p:extLst>
      <p:ext uri="{BB962C8B-B14F-4D97-AF65-F5344CB8AC3E}">
        <p14:creationId xmlns:p14="http://schemas.microsoft.com/office/powerpoint/2010/main" val="1870108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329754" y="1796820"/>
            <a:ext cx="9024252" cy="3293337"/>
          </a:xfrm>
          <a:prstGeom prst="rect">
            <a:avLst/>
          </a:prstGeom>
        </p:spPr>
        <p:txBody>
          <a:bodyPr wrap="square">
            <a:spAutoFit/>
          </a:bodyPr>
          <a:lstStyle/>
          <a:p>
            <a:pPr lvl="0" algn="ctr">
              <a:lnSpc>
                <a:spcPct val="150000"/>
              </a:lnSpc>
            </a:pPr>
            <a:r>
              <a:rPr lang="fr-FR" sz="4267" b="1" kern="0" dirty="0">
                <a:solidFill>
                  <a:prstClr val="black"/>
                </a:solidFill>
              </a:rPr>
              <a:t>La prise illégale d’intérêts</a:t>
            </a:r>
          </a:p>
          <a:p>
            <a:pPr lvl="0" algn="just">
              <a:lnSpc>
                <a:spcPct val="150000"/>
              </a:lnSpc>
            </a:pPr>
            <a:r>
              <a:rPr lang="fr-FR" sz="3200" kern="0" dirty="0">
                <a:solidFill>
                  <a:prstClr val="black"/>
                </a:solidFill>
              </a:rPr>
              <a:t>Prendre, recevoir ou conserver un </a:t>
            </a:r>
            <a:r>
              <a:rPr lang="fr-FR" sz="3200" b="1" kern="0" dirty="0">
                <a:solidFill>
                  <a:prstClr val="black"/>
                </a:solidFill>
              </a:rPr>
              <a:t>intérêt personnel </a:t>
            </a:r>
            <a:r>
              <a:rPr lang="fr-FR" sz="3200" kern="0" dirty="0">
                <a:solidFill>
                  <a:prstClr val="black"/>
                </a:solidFill>
              </a:rPr>
              <a:t>dans une affaire dont il a à connaitre à l’occasion de ses fonctions</a:t>
            </a: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Tree>
    <p:extLst>
      <p:ext uri="{BB962C8B-B14F-4D97-AF65-F5344CB8AC3E}">
        <p14:creationId xmlns:p14="http://schemas.microsoft.com/office/powerpoint/2010/main" val="34803977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93360" y="1838130"/>
            <a:ext cx="643813" cy="643813"/>
          </a:xfrm>
          <a:prstGeom prst="rect">
            <a:avLst/>
          </a:prstGeom>
        </p:spPr>
      </p:pic>
      <p:sp>
        <p:nvSpPr>
          <p:cNvPr id="16" name="ZoneTexte 15"/>
          <p:cNvSpPr txBox="1"/>
          <p:nvPr/>
        </p:nvSpPr>
        <p:spPr>
          <a:xfrm>
            <a:off x="9128338" y="1249769"/>
            <a:ext cx="2575249" cy="1477328"/>
          </a:xfrm>
          <a:prstGeom prst="rect">
            <a:avLst/>
          </a:prstGeom>
          <a:solidFill>
            <a:schemeClr val="bg1"/>
          </a:solidFill>
        </p:spPr>
        <p:txBody>
          <a:bodyPr wrap="square" rtlCol="0">
            <a:spAutoFit/>
          </a:bodyPr>
          <a:lstStyle/>
          <a:p>
            <a:pPr algn="just"/>
            <a:r>
              <a:rPr lang="fr-FR" dirty="0" smtClean="0"/>
              <a:t>Et, à cette occasion, prend, reçoit ou conserve un intérêt quelconque dans cette opération ou entreprise </a:t>
            </a:r>
            <a:endParaRPr lang="fr-FR" dirty="0"/>
          </a:p>
        </p:txBody>
      </p:sp>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62593" y="210599"/>
            <a:ext cx="1558800" cy="909743"/>
          </a:xfrm>
          <a:prstGeom prst="rect">
            <a:avLst/>
          </a:prstGeom>
        </p:spPr>
      </p:pic>
      <p:pic>
        <p:nvPicPr>
          <p:cNvPr id="7" name="Image 6"/>
          <p:cNvPicPr>
            <a:picLocks noChangeAspect="1"/>
          </p:cNvPicPr>
          <p:nvPr/>
        </p:nvPicPr>
        <p:blipFill>
          <a:blip r:embed="rId5"/>
          <a:stretch>
            <a:fillRect/>
          </a:stretch>
        </p:blipFill>
        <p:spPr>
          <a:xfrm>
            <a:off x="519133" y="3464331"/>
            <a:ext cx="743777" cy="783404"/>
          </a:xfrm>
          <a:prstGeom prst="rect">
            <a:avLst/>
          </a:prstGeom>
        </p:spPr>
      </p:pic>
      <p:sp>
        <p:nvSpPr>
          <p:cNvPr id="8" name="Titre 1"/>
          <p:cNvSpPr txBox="1">
            <a:spLocks/>
          </p:cNvSpPr>
          <p:nvPr/>
        </p:nvSpPr>
        <p:spPr>
          <a:xfrm>
            <a:off x="419100" y="412750"/>
            <a:ext cx="10515600" cy="644525"/>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4000" u="sng" dirty="0" smtClean="0">
                <a:solidFill>
                  <a:schemeClr val="accent2">
                    <a:lumMod val="50000"/>
                  </a:schemeClr>
                </a:solidFill>
                <a:effectLst>
                  <a:outerShdw blurRad="38100" dist="38100" dir="2700000" algn="tl">
                    <a:srgbClr val="000000">
                      <a:alpha val="43137"/>
                    </a:srgbClr>
                  </a:outerShdw>
                </a:effectLst>
              </a:rPr>
              <a:t>La prise illégale d’intérêts :</a:t>
            </a:r>
            <a:endParaRPr lang="fr-FR" sz="4000" u="sng" dirty="0">
              <a:solidFill>
                <a:schemeClr val="accent2">
                  <a:lumMod val="50000"/>
                </a:schemeClr>
              </a:solidFill>
              <a:effectLst>
                <a:outerShdw blurRad="38100" dist="38100" dir="2700000" algn="tl">
                  <a:srgbClr val="000000">
                    <a:alpha val="43137"/>
                  </a:srgbClr>
                </a:outerShdw>
              </a:effectLst>
            </a:endParaRPr>
          </a:p>
        </p:txBody>
      </p:sp>
      <p:sp>
        <p:nvSpPr>
          <p:cNvPr id="10" name="ZoneTexte 9"/>
          <p:cNvSpPr txBox="1"/>
          <p:nvPr/>
        </p:nvSpPr>
        <p:spPr>
          <a:xfrm>
            <a:off x="1418932" y="1287093"/>
            <a:ext cx="2593232" cy="2031325"/>
          </a:xfrm>
          <a:prstGeom prst="rect">
            <a:avLst/>
          </a:prstGeom>
          <a:noFill/>
        </p:spPr>
        <p:txBody>
          <a:bodyPr wrap="square" rtlCol="0">
            <a:spAutoFit/>
          </a:bodyPr>
          <a:lstStyle/>
          <a:p>
            <a:pPr algn="just"/>
            <a:r>
              <a:rPr lang="fr-FR" b="1" dirty="0" smtClean="0"/>
              <a:t>Auteur</a:t>
            </a:r>
            <a:r>
              <a:rPr lang="fr-FR" dirty="0" smtClean="0"/>
              <a:t> : une </a:t>
            </a:r>
            <a:r>
              <a:rPr lang="fr-FR" dirty="0"/>
              <a:t>personne dépositaire de l'autorité publique </a:t>
            </a:r>
            <a:endParaRPr lang="fr-FR" dirty="0" smtClean="0"/>
          </a:p>
          <a:p>
            <a:pPr algn="just"/>
            <a:r>
              <a:rPr lang="fr-FR" u="sng" dirty="0" smtClean="0"/>
              <a:t>OU</a:t>
            </a:r>
            <a:r>
              <a:rPr lang="fr-FR" dirty="0" smtClean="0"/>
              <a:t> chargée </a:t>
            </a:r>
            <a:r>
              <a:rPr lang="fr-FR" dirty="0"/>
              <a:t>d'une mission de service public</a:t>
            </a:r>
            <a:r>
              <a:rPr lang="fr-FR" dirty="0" smtClean="0"/>
              <a:t> </a:t>
            </a:r>
          </a:p>
          <a:p>
            <a:pPr algn="just"/>
            <a:r>
              <a:rPr lang="fr-FR" u="sng" dirty="0" smtClean="0"/>
              <a:t>OU</a:t>
            </a:r>
            <a:r>
              <a:rPr lang="fr-FR" dirty="0" smtClean="0"/>
              <a:t> investie d’un mandat électif</a:t>
            </a:r>
            <a:endParaRPr lang="fr-FR" dirty="0"/>
          </a:p>
        </p:txBody>
      </p:sp>
      <p:cxnSp>
        <p:nvCxnSpPr>
          <p:cNvPr id="11" name="Connecteur droit avec flèche 10"/>
          <p:cNvCxnSpPr/>
          <p:nvPr/>
        </p:nvCxnSpPr>
        <p:spPr>
          <a:xfrm>
            <a:off x="4086797" y="2174033"/>
            <a:ext cx="84908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ZoneTexte 11"/>
          <p:cNvSpPr txBox="1"/>
          <p:nvPr/>
        </p:nvSpPr>
        <p:spPr>
          <a:xfrm>
            <a:off x="5010516" y="1249769"/>
            <a:ext cx="3041814" cy="1477328"/>
          </a:xfrm>
          <a:prstGeom prst="rect">
            <a:avLst/>
          </a:prstGeom>
          <a:noFill/>
        </p:spPr>
        <p:txBody>
          <a:bodyPr wrap="square" rtlCol="0">
            <a:spAutoFit/>
          </a:bodyPr>
          <a:lstStyle/>
          <a:p>
            <a:pPr algn="just"/>
            <a:r>
              <a:rPr lang="fr-FR" dirty="0" smtClean="0"/>
              <a:t>Qui, </a:t>
            </a:r>
            <a:r>
              <a:rPr lang="fr-FR" dirty="0"/>
              <a:t>dans le cadre de ses </a:t>
            </a:r>
            <a:r>
              <a:rPr lang="fr-FR" dirty="0" smtClean="0"/>
              <a:t>fonctions, assure la </a:t>
            </a:r>
            <a:r>
              <a:rPr lang="fr-FR" b="1" dirty="0" smtClean="0"/>
              <a:t>surveillance, l’administration, la liquidation ou le paiement </a:t>
            </a:r>
            <a:r>
              <a:rPr lang="fr-FR" dirty="0" smtClean="0"/>
              <a:t>d’une entreprise ou opération</a:t>
            </a:r>
            <a:endParaRPr lang="fr-FR" dirty="0"/>
          </a:p>
        </p:txBody>
      </p:sp>
      <p:cxnSp>
        <p:nvCxnSpPr>
          <p:cNvPr id="13" name="Connecteur droit avec flèche 12"/>
          <p:cNvCxnSpPr/>
          <p:nvPr/>
        </p:nvCxnSpPr>
        <p:spPr>
          <a:xfrm>
            <a:off x="8201596" y="2145325"/>
            <a:ext cx="84908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4" name="Image 13"/>
          <p:cNvPicPr>
            <a:picLocks noChangeAspect="1"/>
          </p:cNvPicPr>
          <p:nvPr/>
        </p:nvPicPr>
        <p:blipFill rotWithShape="1">
          <a:blip r:embed="rId6"/>
          <a:srcRect l="9371" t="10662" r="8467" b="9879"/>
          <a:stretch/>
        </p:blipFill>
        <p:spPr>
          <a:xfrm>
            <a:off x="5512608" y="2796481"/>
            <a:ext cx="735893" cy="711686"/>
          </a:xfrm>
          <a:prstGeom prst="ellipse">
            <a:avLst/>
          </a:prstGeom>
        </p:spPr>
      </p:pic>
      <p:pic>
        <p:nvPicPr>
          <p:cNvPr id="15" name="Image 14"/>
          <p:cNvPicPr>
            <a:picLocks noChangeAspect="1"/>
          </p:cNvPicPr>
          <p:nvPr/>
        </p:nvPicPr>
        <p:blipFill rotWithShape="1">
          <a:blip r:embed="rId7"/>
          <a:srcRect l="36758" t="24082" r="38832" b="55375"/>
          <a:stretch/>
        </p:blipFill>
        <p:spPr>
          <a:xfrm>
            <a:off x="6323134" y="2679472"/>
            <a:ext cx="1198922" cy="923660"/>
          </a:xfrm>
          <a:prstGeom prst="rect">
            <a:avLst/>
          </a:prstGeom>
        </p:spPr>
      </p:pic>
      <p:sp>
        <p:nvSpPr>
          <p:cNvPr id="17" name="ZoneTexte 16"/>
          <p:cNvSpPr txBox="1"/>
          <p:nvPr/>
        </p:nvSpPr>
        <p:spPr>
          <a:xfrm>
            <a:off x="4916833" y="3624891"/>
            <a:ext cx="3579467" cy="1815882"/>
          </a:xfrm>
          <a:prstGeom prst="rect">
            <a:avLst/>
          </a:prstGeom>
          <a:noFill/>
        </p:spPr>
        <p:txBody>
          <a:bodyPr wrap="square" rtlCol="0">
            <a:spAutoFit/>
          </a:bodyPr>
          <a:lstStyle/>
          <a:p>
            <a:pPr algn="just"/>
            <a:r>
              <a:rPr lang="fr-FR" sz="1400" dirty="0" smtClean="0"/>
              <a:t>Pouvoir exercé seul ou au sein d’un organe collégial. </a:t>
            </a:r>
          </a:p>
          <a:p>
            <a:pPr algn="just"/>
            <a:r>
              <a:rPr lang="fr-FR" sz="1400" dirty="0" smtClean="0"/>
              <a:t>En cas d’organe collégial, le pouvoir est constitué</a:t>
            </a:r>
            <a:r>
              <a:rPr lang="fr-FR" sz="1400" dirty="0"/>
              <a:t> </a:t>
            </a:r>
            <a:r>
              <a:rPr lang="fr-FR" sz="1400" dirty="0" smtClean="0"/>
              <a:t>par la simple fait de rester dans la salle lors de la prise de décision, même si elle est prise à l’unanimité. </a:t>
            </a:r>
          </a:p>
          <a:p>
            <a:pPr algn="just"/>
            <a:r>
              <a:rPr lang="fr-FR" sz="1400" dirty="0" smtClean="0"/>
              <a:t>Il en est de même en cas de mandat ou de procuration donnés à autrui. </a:t>
            </a:r>
            <a:endParaRPr lang="fr-FR" sz="1400" dirty="0"/>
          </a:p>
        </p:txBody>
      </p:sp>
      <p:sp>
        <p:nvSpPr>
          <p:cNvPr id="18" name="ZoneTexte 17"/>
          <p:cNvSpPr txBox="1"/>
          <p:nvPr/>
        </p:nvSpPr>
        <p:spPr>
          <a:xfrm>
            <a:off x="765099" y="3795471"/>
            <a:ext cx="3321698" cy="1200329"/>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fr-FR" dirty="0" smtClean="0"/>
              <a:t>Ce n’est pas la situation de conflit d’intérêts qui est sanctionnée mais la prise de décision malgré le conflit d’intérêts </a:t>
            </a:r>
          </a:p>
        </p:txBody>
      </p:sp>
      <p:sp>
        <p:nvSpPr>
          <p:cNvPr id="19" name="ZoneTexte 18"/>
          <p:cNvSpPr txBox="1"/>
          <p:nvPr/>
        </p:nvSpPr>
        <p:spPr>
          <a:xfrm>
            <a:off x="191085" y="5618389"/>
            <a:ext cx="10025936" cy="107721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pPr algn="just"/>
            <a:r>
              <a:rPr lang="fr-FR" sz="1600" b="1" dirty="0" smtClean="0"/>
              <a:t>Peines </a:t>
            </a:r>
            <a:r>
              <a:rPr lang="fr-FR" sz="1600" dirty="0" smtClean="0"/>
              <a:t>:</a:t>
            </a:r>
          </a:p>
          <a:p>
            <a:pPr marL="285750" indent="-285750" algn="just">
              <a:buFontTx/>
              <a:buChar char="-"/>
            </a:pPr>
            <a:r>
              <a:rPr lang="fr-FR" sz="1600" dirty="0" smtClean="0"/>
              <a:t>Personne physique : </a:t>
            </a:r>
            <a:r>
              <a:rPr lang="fr-FR" sz="1600" dirty="0"/>
              <a:t>5</a:t>
            </a:r>
            <a:r>
              <a:rPr lang="fr-FR" sz="1600" dirty="0" smtClean="0"/>
              <a:t> ans d’emprisonnement et </a:t>
            </a:r>
            <a:r>
              <a:rPr lang="fr-FR" sz="1600" dirty="0"/>
              <a:t>5</a:t>
            </a:r>
            <a:r>
              <a:rPr lang="fr-FR" sz="1600" dirty="0" smtClean="0"/>
              <a:t>00.000 € d’amende qui peut être portée au double du produit de l’infraction  ;</a:t>
            </a:r>
          </a:p>
          <a:p>
            <a:pPr marL="285750" indent="-285750" algn="just">
              <a:buFontTx/>
              <a:buChar char="-"/>
            </a:pPr>
            <a:r>
              <a:rPr lang="fr-FR" sz="1600" dirty="0" smtClean="0"/>
              <a:t>Personne morale : 2.500.000 € d’amende </a:t>
            </a:r>
            <a:r>
              <a:rPr lang="fr-FR" sz="1600" dirty="0"/>
              <a:t>qui peut être portée au double du produit de </a:t>
            </a:r>
            <a:r>
              <a:rPr lang="fr-FR" sz="1600" dirty="0" smtClean="0"/>
              <a:t>l’infraction.</a:t>
            </a:r>
            <a:endParaRPr lang="fr-FR" sz="1600" dirty="0"/>
          </a:p>
        </p:txBody>
      </p:sp>
      <p:sp>
        <p:nvSpPr>
          <p:cNvPr id="20" name="ZoneTexte 19"/>
          <p:cNvSpPr txBox="1"/>
          <p:nvPr/>
        </p:nvSpPr>
        <p:spPr>
          <a:xfrm>
            <a:off x="9022784" y="2758333"/>
            <a:ext cx="2787438" cy="2893100"/>
          </a:xfrm>
          <a:prstGeom prst="rect">
            <a:avLst/>
          </a:prstGeom>
          <a:noFill/>
        </p:spPr>
        <p:txBody>
          <a:bodyPr wrap="square" rtlCol="0">
            <a:spAutoFit/>
          </a:bodyPr>
          <a:lstStyle/>
          <a:p>
            <a:pPr marL="285750" indent="-285750" algn="just">
              <a:buFont typeface="Arial" panose="020B0604020202020204" pitchFamily="34" charset="0"/>
              <a:buChar char="•"/>
            </a:pPr>
            <a:r>
              <a:rPr lang="fr-FR" sz="1400" dirty="0" smtClean="0"/>
              <a:t>L’intérêt peut </a:t>
            </a:r>
            <a:r>
              <a:rPr lang="fr-FR" sz="1400" dirty="0"/>
              <a:t>être d’ordre </a:t>
            </a:r>
            <a:r>
              <a:rPr lang="fr-FR" sz="1400" dirty="0" smtClean="0"/>
              <a:t>patrimonial, </a:t>
            </a:r>
            <a:r>
              <a:rPr lang="fr-FR" sz="1400" dirty="0" err="1" smtClean="0"/>
              <a:t>extra-patrimonial</a:t>
            </a:r>
            <a:r>
              <a:rPr lang="fr-FR" sz="1400" dirty="0"/>
              <a:t>, matériel ou moral, direct ou </a:t>
            </a:r>
            <a:r>
              <a:rPr lang="fr-FR" sz="1400" dirty="0" smtClean="0"/>
              <a:t>indirect. </a:t>
            </a:r>
          </a:p>
          <a:p>
            <a:pPr marL="285750" indent="-285750" algn="just">
              <a:buFont typeface="Arial" panose="020B0604020202020204" pitchFamily="34" charset="0"/>
              <a:buChar char="•"/>
            </a:pPr>
            <a:r>
              <a:rPr lang="fr-FR" sz="1400" dirty="0" smtClean="0"/>
              <a:t>L’infraction est constituée même si l’agent ne recherchait pas son enrichissement personnel. </a:t>
            </a:r>
          </a:p>
          <a:p>
            <a:pPr marL="285750" indent="-285750" algn="just">
              <a:buFont typeface="Arial" panose="020B0604020202020204" pitchFamily="34" charset="0"/>
              <a:buChar char="•"/>
            </a:pPr>
            <a:r>
              <a:rPr lang="fr-FR" sz="1400" dirty="0"/>
              <a:t>L’infraction est constituée même </a:t>
            </a:r>
            <a:r>
              <a:rPr lang="fr-FR" sz="1400" dirty="0" smtClean="0"/>
              <a:t>si l’intérêt personnel de l’agent n’entrait pas en contradiction avec l’intérêt public.</a:t>
            </a:r>
          </a:p>
        </p:txBody>
      </p:sp>
      <p:grpSp>
        <p:nvGrpSpPr>
          <p:cNvPr id="22" name="Groupe 21"/>
          <p:cNvGrpSpPr/>
          <p:nvPr/>
        </p:nvGrpSpPr>
        <p:grpSpPr>
          <a:xfrm>
            <a:off x="351820" y="1439888"/>
            <a:ext cx="999831" cy="1670449"/>
            <a:chOff x="7818641" y="1636414"/>
            <a:chExt cx="999831" cy="1670449"/>
          </a:xfrm>
        </p:grpSpPr>
        <p:pic>
          <p:nvPicPr>
            <p:cNvPr id="23" name="Image 22"/>
            <p:cNvPicPr>
              <a:picLocks noChangeAspect="1"/>
            </p:cNvPicPr>
            <p:nvPr/>
          </p:nvPicPr>
          <p:blipFill>
            <a:blip r:embed="rId8"/>
            <a:stretch>
              <a:fillRect/>
            </a:stretch>
          </p:blipFill>
          <p:spPr>
            <a:xfrm>
              <a:off x="7818641" y="1636414"/>
              <a:ext cx="999831" cy="1670449"/>
            </a:xfrm>
            <a:prstGeom prst="rect">
              <a:avLst/>
            </a:prstGeom>
          </p:spPr>
        </p:pic>
        <p:pic>
          <p:nvPicPr>
            <p:cNvPr id="24" name="Image 23"/>
            <p:cNvPicPr>
              <a:picLocks noChangeAspect="1"/>
            </p:cNvPicPr>
            <p:nvPr/>
          </p:nvPicPr>
          <p:blipFill>
            <a:blip r:embed="rId9"/>
            <a:stretch>
              <a:fillRect/>
            </a:stretch>
          </p:blipFill>
          <p:spPr>
            <a:xfrm rot="19855262" flipH="1">
              <a:off x="8252957" y="1924403"/>
              <a:ext cx="129180" cy="764635"/>
            </a:xfrm>
            <a:prstGeom prst="rect">
              <a:avLst/>
            </a:prstGeom>
          </p:spPr>
        </p:pic>
      </p:grpSp>
      <p:pic>
        <p:nvPicPr>
          <p:cNvPr id="21" name="Image 20"/>
          <p:cNvPicPr>
            <a:picLocks noChangeAspect="1"/>
          </p:cNvPicPr>
          <p:nvPr/>
        </p:nvPicPr>
        <p:blipFill>
          <a:blip r:embed="rId10"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36267088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329754" y="1796820"/>
            <a:ext cx="9024252" cy="975588"/>
          </a:xfrm>
          <a:prstGeom prst="rect">
            <a:avLst/>
          </a:prstGeom>
        </p:spPr>
        <p:txBody>
          <a:bodyPr wrap="square">
            <a:spAutoFit/>
          </a:bodyPr>
          <a:lstStyle/>
          <a:p>
            <a:pPr lvl="0" algn="ctr">
              <a:lnSpc>
                <a:spcPct val="150000"/>
              </a:lnSpc>
            </a:pPr>
            <a:r>
              <a:rPr lang="fr-FR" sz="4267" b="1" kern="0" dirty="0">
                <a:solidFill>
                  <a:prstClr val="black"/>
                </a:solidFill>
              </a:rPr>
              <a:t>La prise illégale </a:t>
            </a:r>
            <a:r>
              <a:rPr lang="fr-FR" sz="4267" b="1" kern="0" dirty="0" smtClean="0">
                <a:solidFill>
                  <a:prstClr val="black"/>
                </a:solidFill>
              </a:rPr>
              <a:t>d’intérêts</a:t>
            </a:r>
            <a:endParaRPr lang="fr-FR" sz="4267" b="1" kern="0" dirty="0">
              <a:solidFill>
                <a:prstClr val="black"/>
              </a:solidFill>
            </a:endParaRP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
        <p:nvSpPr>
          <p:cNvPr id="3" name="ZoneTexte 2"/>
          <p:cNvSpPr txBox="1"/>
          <p:nvPr/>
        </p:nvSpPr>
        <p:spPr>
          <a:xfrm>
            <a:off x="1047750" y="2772408"/>
            <a:ext cx="9123983" cy="3693319"/>
          </a:xfrm>
          <a:prstGeom prst="rect">
            <a:avLst/>
          </a:prstGeom>
          <a:noFill/>
        </p:spPr>
        <p:txBody>
          <a:bodyPr wrap="square" rtlCol="0">
            <a:spAutoFit/>
          </a:bodyPr>
          <a:lstStyle/>
          <a:p>
            <a:pPr marL="285750" indent="-285750">
              <a:buFont typeface="Arial" panose="020B0604020202020204" pitchFamily="34" charset="0"/>
              <a:buChar char="•"/>
            </a:pPr>
            <a:r>
              <a:rPr lang="fr-FR" dirty="0"/>
              <a:t>Le fait pour un professeur en pharmacologie, membre de l’Agence chargée de délivrer </a:t>
            </a:r>
            <a:r>
              <a:rPr lang="fr-FR" dirty="0" smtClean="0"/>
              <a:t>les autorisations </a:t>
            </a:r>
            <a:r>
              <a:rPr lang="fr-FR" dirty="0"/>
              <a:t>de mise sur le marché des médicaments, de devenir ensuite consultant </a:t>
            </a:r>
            <a:r>
              <a:rPr lang="fr-FR" dirty="0" smtClean="0"/>
              <a:t>au profit </a:t>
            </a:r>
            <a:r>
              <a:rPr lang="fr-FR" dirty="0"/>
              <a:t>d’un groupe pharmaceutique en vue d’analyser les dossiers touchant à l’efficacité </a:t>
            </a:r>
            <a:r>
              <a:rPr lang="fr-FR" dirty="0" smtClean="0"/>
              <a:t>des médicaments </a:t>
            </a:r>
            <a:r>
              <a:rPr lang="fr-FR" dirty="0"/>
              <a:t>en développement du laboratoire et de contribuer aux décisions stratégiques </a:t>
            </a:r>
            <a:r>
              <a:rPr lang="fr-FR" dirty="0" smtClean="0"/>
              <a:t>de développement </a:t>
            </a:r>
            <a:r>
              <a:rPr lang="fr-FR" dirty="0"/>
              <a:t>rend vraisemblable la participation à une prise illégale d’intérêts</a:t>
            </a:r>
            <a:r>
              <a:rPr lang="fr-FR" dirty="0" smtClean="0"/>
              <a:t>.</a:t>
            </a:r>
          </a:p>
          <a:p>
            <a:endParaRPr lang="fr-FR" dirty="0"/>
          </a:p>
          <a:p>
            <a:pPr marL="285750" indent="-285750" algn="just">
              <a:buFont typeface="Arial" panose="020B0604020202020204" pitchFamily="34" charset="0"/>
              <a:buChar char="•"/>
            </a:pPr>
            <a:r>
              <a:rPr lang="fr-FR" dirty="0"/>
              <a:t>Un vice-président de conseil général qui participe à une délibération de la commission permanente du conseil général ayant décidé d’accorder une subvention à une association qu’il avait créée et désormais dirigée par son fils ;</a:t>
            </a:r>
          </a:p>
          <a:p>
            <a:pPr marL="285750" indent="-285750" algn="just">
              <a:buFont typeface="Arial" panose="020B0604020202020204" pitchFamily="34" charset="0"/>
              <a:buChar char="•"/>
            </a:pPr>
            <a:endParaRPr lang="fr-FR" dirty="0"/>
          </a:p>
          <a:p>
            <a:pPr marL="285750" indent="-285750" algn="just">
              <a:buFont typeface="Arial" panose="020B0604020202020204" pitchFamily="34" charset="0"/>
              <a:buChar char="•"/>
            </a:pPr>
            <a:r>
              <a:rPr lang="fr-FR" dirty="0"/>
              <a:t>Le commissaire de police qui a conservé la maîtrise d'une opération d'expulsion forcée visant les occupants d'un immeuble dont il était devenu propriétaire ;</a:t>
            </a:r>
          </a:p>
          <a:p>
            <a:endParaRPr lang="fr-FR" dirty="0"/>
          </a:p>
        </p:txBody>
      </p:sp>
    </p:spTree>
    <p:extLst>
      <p:ext uri="{BB962C8B-B14F-4D97-AF65-F5344CB8AC3E}">
        <p14:creationId xmlns:p14="http://schemas.microsoft.com/office/powerpoint/2010/main" val="38961180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2" name="Rectangle 1"/>
          <p:cNvSpPr/>
          <p:nvPr/>
        </p:nvSpPr>
        <p:spPr>
          <a:xfrm>
            <a:off x="1329754" y="1796820"/>
            <a:ext cx="9024252" cy="975588"/>
          </a:xfrm>
          <a:prstGeom prst="rect">
            <a:avLst/>
          </a:prstGeom>
        </p:spPr>
        <p:txBody>
          <a:bodyPr wrap="square">
            <a:spAutoFit/>
          </a:bodyPr>
          <a:lstStyle/>
          <a:p>
            <a:pPr lvl="0" algn="ctr">
              <a:lnSpc>
                <a:spcPct val="150000"/>
              </a:lnSpc>
            </a:pPr>
            <a:r>
              <a:rPr lang="fr-FR" sz="4267" b="1" kern="0" dirty="0">
                <a:solidFill>
                  <a:prstClr val="black"/>
                </a:solidFill>
              </a:rPr>
              <a:t>La prise illégale </a:t>
            </a:r>
            <a:r>
              <a:rPr lang="fr-FR" sz="4267" b="1" kern="0" dirty="0" smtClean="0">
                <a:solidFill>
                  <a:prstClr val="black"/>
                </a:solidFill>
              </a:rPr>
              <a:t>d’intérêts</a:t>
            </a:r>
            <a:endParaRPr lang="fr-FR" sz="4267" b="1" kern="0" dirty="0">
              <a:solidFill>
                <a:prstClr val="black"/>
              </a:solidFill>
            </a:endParaRP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
        <p:nvSpPr>
          <p:cNvPr id="3" name="ZoneTexte 2"/>
          <p:cNvSpPr txBox="1"/>
          <p:nvPr/>
        </p:nvSpPr>
        <p:spPr>
          <a:xfrm>
            <a:off x="1047750" y="2772408"/>
            <a:ext cx="9123983" cy="2816156"/>
          </a:xfrm>
          <a:prstGeom prst="rect">
            <a:avLst/>
          </a:prstGeom>
          <a:noFill/>
        </p:spPr>
        <p:txBody>
          <a:bodyPr wrap="square" rtlCol="0">
            <a:spAutoFit/>
          </a:bodyPr>
          <a:lstStyle/>
          <a:p>
            <a:pPr marL="342900" indent="-342900">
              <a:spcBef>
                <a:spcPts val="300"/>
              </a:spcBef>
              <a:buFont typeface="Wingdings" panose="05000000000000000000" pitchFamily="2" charset="2"/>
              <a:buChar char="q"/>
            </a:pPr>
            <a:r>
              <a:rPr lang="fr-FR" sz="2800" dirty="0" smtClean="0">
                <a:solidFill>
                  <a:schemeClr val="accent2"/>
                </a:solidFill>
                <a:latin typeface="MV Boli" panose="02000500030200090000" pitchFamily="2" charset="0"/>
                <a:cs typeface="MV Boli" panose="02000500030200090000" pitchFamily="2" charset="0"/>
              </a:rPr>
              <a:t>A retenir</a:t>
            </a:r>
            <a:endParaRPr lang="fr-FR" sz="2800" dirty="0"/>
          </a:p>
          <a:p>
            <a:pPr marL="285750" lvl="0" indent="-285750">
              <a:spcBef>
                <a:spcPts val="300"/>
              </a:spcBef>
              <a:buFont typeface="Arial" panose="020B0604020202020204" pitchFamily="34" charset="0"/>
              <a:buChar char="•"/>
            </a:pPr>
            <a:r>
              <a:rPr lang="fr-FR" dirty="0"/>
              <a:t>la prise illégale d'intérêt doit être distinguée du simple conflit d’intérêt qui n'est pas un délit en tant que tel</a:t>
            </a:r>
          </a:p>
          <a:p>
            <a:pPr marL="285750" lvl="0" indent="-285750">
              <a:spcBef>
                <a:spcPts val="300"/>
              </a:spcBef>
              <a:buFont typeface="Arial" panose="020B0604020202020204" pitchFamily="34" charset="0"/>
              <a:buChar char="•"/>
            </a:pPr>
            <a:r>
              <a:rPr lang="fr-FR" dirty="0"/>
              <a:t>il est sans importance que la personne ait possédé par elle-même un pouvoir de décision autonome et personnel, ou qu'elle n'ait été titulaire que de prérogatives qu'elle partageait avec d'autres personnes en vue de l'élaboration de décisions collectives, ou même qu'elle n'ait joué qu'un rôle plus modeste de préparation de décisions arrêtées par un supérieur hiérarchique</a:t>
            </a:r>
          </a:p>
          <a:p>
            <a:endParaRPr lang="fr-FR" dirty="0"/>
          </a:p>
        </p:txBody>
      </p:sp>
    </p:spTree>
    <p:extLst>
      <p:ext uri="{BB962C8B-B14F-4D97-AF65-F5344CB8AC3E}">
        <p14:creationId xmlns:p14="http://schemas.microsoft.com/office/powerpoint/2010/main" val="27994219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911424" y="1535433"/>
            <a:ext cx="8928240" cy="4032001"/>
          </a:xfrm>
          <a:prstGeom prst="rect">
            <a:avLst/>
          </a:prstGeom>
        </p:spPr>
        <p:txBody>
          <a:bodyPr wrap="square">
            <a:spAutoFit/>
          </a:bodyPr>
          <a:lstStyle/>
          <a:p>
            <a:pPr lvl="0" algn="ctr">
              <a:lnSpc>
                <a:spcPct val="150000"/>
              </a:lnSpc>
            </a:pPr>
            <a:r>
              <a:rPr lang="fr-FR" sz="4267" b="1" kern="0" dirty="0">
                <a:solidFill>
                  <a:prstClr val="black"/>
                </a:solidFill>
              </a:rPr>
              <a:t>Le favoritisme</a:t>
            </a:r>
          </a:p>
          <a:p>
            <a:pPr lvl="0" algn="just">
              <a:lnSpc>
                <a:spcPct val="150000"/>
              </a:lnSpc>
            </a:pPr>
            <a:r>
              <a:rPr lang="fr-FR" sz="3200" kern="0" dirty="0">
                <a:solidFill>
                  <a:prstClr val="black"/>
                </a:solidFill>
              </a:rPr>
              <a:t>Octroi d’un </a:t>
            </a:r>
            <a:r>
              <a:rPr lang="fr-FR" sz="3200" b="1" kern="0" dirty="0">
                <a:solidFill>
                  <a:prstClr val="black"/>
                </a:solidFill>
              </a:rPr>
              <a:t>avantage injustifié à une entreprise </a:t>
            </a:r>
            <a:r>
              <a:rPr lang="fr-FR" sz="3200" kern="0" dirty="0">
                <a:solidFill>
                  <a:prstClr val="black"/>
                </a:solidFill>
              </a:rPr>
              <a:t>du fait du non-respect des </a:t>
            </a:r>
            <a:r>
              <a:rPr lang="fr-FR" sz="3200" b="1" kern="0" dirty="0">
                <a:solidFill>
                  <a:prstClr val="black"/>
                </a:solidFill>
              </a:rPr>
              <a:t>principes de la commande publique</a:t>
            </a:r>
            <a:r>
              <a:rPr lang="fr-FR" sz="3200" kern="0" dirty="0">
                <a:solidFill>
                  <a:prstClr val="black"/>
                </a:solidFill>
              </a:rPr>
              <a:t> : égalité de traitement des candidats, liberté d’accès et transparence des procédures</a:t>
            </a: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Tree>
    <p:extLst>
      <p:ext uri="{BB962C8B-B14F-4D97-AF65-F5344CB8AC3E}">
        <p14:creationId xmlns:p14="http://schemas.microsoft.com/office/powerpoint/2010/main" val="1279741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809076" y="2723060"/>
            <a:ext cx="10058400" cy="4022725"/>
          </a:xfrm>
        </p:spPr>
        <p:txBody>
          <a:bodyPr>
            <a:normAutofit/>
          </a:bodyPr>
          <a:lstStyle/>
          <a:p>
            <a:pPr marL="742950" indent="-742950">
              <a:buFont typeface="+mj-lt"/>
              <a:buAutoNum type="arabicPeriod"/>
            </a:pPr>
            <a:r>
              <a:rPr lang="fr-FR" sz="4900" dirty="0">
                <a:solidFill>
                  <a:schemeClr val="tx1">
                    <a:lumMod val="95000"/>
                    <a:lumOff val="5000"/>
                  </a:schemeClr>
                </a:solidFill>
              </a:rPr>
              <a:t>Corruption, </a:t>
            </a:r>
            <a:r>
              <a:rPr lang="fr-FR" sz="4900" dirty="0" smtClean="0">
                <a:solidFill>
                  <a:schemeClr val="tx1">
                    <a:lumMod val="95000"/>
                    <a:lumOff val="5000"/>
                  </a:schemeClr>
                </a:solidFill>
              </a:rPr>
              <a:t>atteintes </a:t>
            </a:r>
            <a:r>
              <a:rPr lang="fr-FR" sz="4900" dirty="0">
                <a:solidFill>
                  <a:schemeClr val="tx1">
                    <a:lumMod val="95000"/>
                    <a:lumOff val="5000"/>
                  </a:schemeClr>
                </a:solidFill>
              </a:rPr>
              <a:t>à la probité</a:t>
            </a:r>
            <a:r>
              <a:rPr lang="fr-FR" sz="4900" dirty="0" smtClean="0">
                <a:solidFill>
                  <a:schemeClr val="tx1">
                    <a:lumMod val="95000"/>
                    <a:lumOff val="5000"/>
                  </a:schemeClr>
                </a:solidFill>
              </a:rPr>
              <a:t>,</a:t>
            </a:r>
            <a:r>
              <a:rPr lang="fr-FR" sz="4900" dirty="0">
                <a:solidFill>
                  <a:schemeClr val="tx1">
                    <a:lumMod val="95000"/>
                    <a:lumOff val="5000"/>
                  </a:schemeClr>
                </a:solidFill>
              </a:rPr>
              <a:t> fraude, </a:t>
            </a:r>
            <a:r>
              <a:rPr lang="fr-FR" sz="4900" dirty="0" smtClean="0">
                <a:solidFill>
                  <a:schemeClr val="tx1">
                    <a:lumMod val="95000"/>
                    <a:lumOff val="5000"/>
                  </a:schemeClr>
                </a:solidFill>
              </a:rPr>
              <a:t>manquements </a:t>
            </a:r>
            <a:r>
              <a:rPr lang="fr-FR" sz="4900" dirty="0">
                <a:solidFill>
                  <a:schemeClr val="tx1">
                    <a:lumMod val="95000"/>
                    <a:lumOff val="5000"/>
                  </a:schemeClr>
                </a:solidFill>
              </a:rPr>
              <a:t>à la déontologie, de quoi parle-t-on ?</a:t>
            </a:r>
          </a:p>
          <a:p>
            <a:endParaRPr lang="fr-FR" b="1" dirty="0">
              <a:solidFill>
                <a:srgbClr val="0070C0"/>
              </a:solidFill>
            </a:endParaRP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
        <p:nvSpPr>
          <p:cNvPr id="6" name="Titre 1"/>
          <p:cNvSpPr txBox="1">
            <a:spLocks/>
          </p:cNvSpPr>
          <p:nvPr/>
        </p:nvSpPr>
        <p:spPr>
          <a:xfrm>
            <a:off x="0" y="557504"/>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spc="-51" dirty="0">
                <a:solidFill>
                  <a:srgbClr val="0070C0"/>
                </a:solidFill>
                <a:latin typeface="+mn-lt"/>
              </a:rPr>
              <a:t>La lutte contre la corruption </a:t>
            </a:r>
            <a:br>
              <a:rPr lang="fr-FR" sz="4300" b="1" spc="-51" dirty="0">
                <a:solidFill>
                  <a:srgbClr val="0070C0"/>
                </a:solidFill>
                <a:latin typeface="+mn-lt"/>
              </a:rPr>
            </a:br>
            <a:r>
              <a:rPr lang="fr-FR" sz="4300" b="1" spc="-51" dirty="0">
                <a:solidFill>
                  <a:srgbClr val="0070C0"/>
                </a:solidFill>
                <a:latin typeface="+mn-lt"/>
              </a:rPr>
              <a:t>dans l'achat public</a:t>
            </a:r>
            <a:br>
              <a:rPr lang="fr-FR" sz="4300" b="1" spc="-51" dirty="0">
                <a:solidFill>
                  <a:srgbClr val="0070C0"/>
                </a:solidFill>
                <a:latin typeface="+mn-lt"/>
              </a:rPr>
            </a:br>
            <a:endParaRPr lang="fr-FR" sz="4300" b="1" spc="-51" dirty="0">
              <a:solidFill>
                <a:srgbClr val="0070C0"/>
              </a:solidFill>
              <a:latin typeface="+mn-lt"/>
            </a:endParaRPr>
          </a:p>
        </p:txBody>
      </p:sp>
    </p:spTree>
    <p:extLst>
      <p:ext uri="{BB962C8B-B14F-4D97-AF65-F5344CB8AC3E}">
        <p14:creationId xmlns:p14="http://schemas.microsoft.com/office/powerpoint/2010/main" val="4807769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8358" y="95144"/>
            <a:ext cx="1558800" cy="909743"/>
          </a:xfrm>
          <a:prstGeom prst="rect">
            <a:avLst/>
          </a:prstGeom>
        </p:spPr>
      </p:pic>
      <p:sp>
        <p:nvSpPr>
          <p:cNvPr id="7" name="Titre 1"/>
          <p:cNvSpPr txBox="1">
            <a:spLocks/>
          </p:cNvSpPr>
          <p:nvPr/>
        </p:nvSpPr>
        <p:spPr>
          <a:xfrm>
            <a:off x="285750" y="307975"/>
            <a:ext cx="10515600" cy="644525"/>
          </a:xfrm>
          <a:prstGeom prst="rect">
            <a:avLst/>
          </a:prstGeom>
        </p:spPr>
        <p:txBody>
          <a:bodyP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4000" u="sng" dirty="0" smtClean="0">
                <a:solidFill>
                  <a:schemeClr val="accent2">
                    <a:lumMod val="50000"/>
                  </a:schemeClr>
                </a:solidFill>
                <a:effectLst>
                  <a:outerShdw blurRad="38100" dist="38100" dir="2700000" algn="tl">
                    <a:srgbClr val="000000">
                      <a:alpha val="43137"/>
                    </a:srgbClr>
                  </a:outerShdw>
                </a:effectLst>
              </a:rPr>
              <a:t>Le favoritisme :</a:t>
            </a:r>
            <a:endParaRPr lang="fr-FR" sz="4000" u="sng" dirty="0">
              <a:solidFill>
                <a:schemeClr val="accent2">
                  <a:lumMod val="50000"/>
                </a:schemeClr>
              </a:solidFill>
              <a:effectLst>
                <a:outerShdw blurRad="38100" dist="38100" dir="2700000" algn="tl">
                  <a:srgbClr val="000000">
                    <a:alpha val="43137"/>
                  </a:srgbClr>
                </a:outerShdw>
              </a:effectLst>
            </a:endParaRPr>
          </a:p>
        </p:txBody>
      </p:sp>
      <p:sp>
        <p:nvSpPr>
          <p:cNvPr id="9" name="ZoneTexte 8"/>
          <p:cNvSpPr txBox="1"/>
          <p:nvPr/>
        </p:nvSpPr>
        <p:spPr>
          <a:xfrm>
            <a:off x="1205856" y="1131210"/>
            <a:ext cx="4914227" cy="2800767"/>
          </a:xfrm>
          <a:prstGeom prst="rect">
            <a:avLst/>
          </a:prstGeom>
          <a:noFill/>
        </p:spPr>
        <p:txBody>
          <a:bodyPr wrap="square" rtlCol="0">
            <a:spAutoFit/>
          </a:bodyPr>
          <a:lstStyle/>
          <a:p>
            <a:pPr algn="just"/>
            <a:r>
              <a:rPr lang="fr-FR" sz="1600" b="1" dirty="0" smtClean="0"/>
              <a:t>Auteur</a:t>
            </a:r>
            <a:r>
              <a:rPr lang="fr-FR" sz="1600" dirty="0" smtClean="0"/>
              <a:t> : une </a:t>
            </a:r>
            <a:r>
              <a:rPr lang="fr-FR" sz="1600" dirty="0"/>
              <a:t>personne dépositaire de l'autorité publique </a:t>
            </a:r>
            <a:endParaRPr lang="fr-FR" sz="1600" dirty="0" smtClean="0"/>
          </a:p>
          <a:p>
            <a:pPr algn="just"/>
            <a:r>
              <a:rPr lang="fr-FR" sz="1600" u="sng" dirty="0" smtClean="0"/>
              <a:t>OU</a:t>
            </a:r>
            <a:r>
              <a:rPr lang="fr-FR" sz="1600" dirty="0" smtClean="0"/>
              <a:t> chargée </a:t>
            </a:r>
            <a:r>
              <a:rPr lang="fr-FR" sz="1600" dirty="0"/>
              <a:t>d'une mission de service public</a:t>
            </a:r>
            <a:r>
              <a:rPr lang="fr-FR" sz="1600" dirty="0" smtClean="0"/>
              <a:t> </a:t>
            </a:r>
          </a:p>
          <a:p>
            <a:pPr algn="just"/>
            <a:r>
              <a:rPr lang="fr-FR" sz="1600" u="sng" dirty="0" smtClean="0"/>
              <a:t>OU</a:t>
            </a:r>
            <a:r>
              <a:rPr lang="fr-FR" sz="1600" dirty="0" smtClean="0"/>
              <a:t> investie </a:t>
            </a:r>
            <a:r>
              <a:rPr lang="fr-FR" sz="1600" dirty="0"/>
              <a:t>d'un mandat électif public </a:t>
            </a:r>
            <a:endParaRPr lang="fr-FR" sz="1600" dirty="0" smtClean="0"/>
          </a:p>
          <a:p>
            <a:pPr algn="just"/>
            <a:r>
              <a:rPr lang="fr-FR" sz="1600" u="sng" dirty="0" smtClean="0"/>
              <a:t>OU</a:t>
            </a:r>
            <a:r>
              <a:rPr lang="fr-FR" sz="1600" dirty="0" smtClean="0"/>
              <a:t> exerçant </a:t>
            </a:r>
            <a:r>
              <a:rPr lang="fr-FR" sz="1600" dirty="0"/>
              <a:t>les fonctions de </a:t>
            </a:r>
            <a:r>
              <a:rPr lang="fr-FR" sz="1600" b="1" dirty="0"/>
              <a:t>représentant, administrateur </a:t>
            </a:r>
            <a:r>
              <a:rPr lang="fr-FR" sz="1600" b="1" dirty="0" smtClean="0"/>
              <a:t>ou agent </a:t>
            </a:r>
            <a:r>
              <a:rPr lang="fr-FR" sz="1600" b="1" dirty="0"/>
              <a:t>de l'Etat, des collectivités territoriales, des établissements publics, des sociétés d'économie mixte d'intérêt national chargées d'une mission de service public et des sociétés d'économie mixte locales </a:t>
            </a:r>
            <a:endParaRPr lang="fr-FR" sz="1600" b="1" dirty="0" smtClean="0"/>
          </a:p>
          <a:p>
            <a:pPr algn="just"/>
            <a:r>
              <a:rPr lang="fr-FR" sz="1600" u="sng" dirty="0" smtClean="0"/>
              <a:t>OU</a:t>
            </a:r>
            <a:r>
              <a:rPr lang="fr-FR" sz="1600" dirty="0" smtClean="0"/>
              <a:t> toute </a:t>
            </a:r>
            <a:r>
              <a:rPr lang="fr-FR" sz="1600" dirty="0"/>
              <a:t>personne </a:t>
            </a:r>
            <a:r>
              <a:rPr lang="fr-FR" sz="1600" b="1" dirty="0"/>
              <a:t>agissant pour le compte</a:t>
            </a:r>
            <a:r>
              <a:rPr lang="fr-FR" sz="1600" dirty="0"/>
              <a:t> des personnes mentionnées </a:t>
            </a:r>
          </a:p>
        </p:txBody>
      </p:sp>
      <p:cxnSp>
        <p:nvCxnSpPr>
          <p:cNvPr id="10" name="Connecteur droit avec flèche 9"/>
          <p:cNvCxnSpPr/>
          <p:nvPr/>
        </p:nvCxnSpPr>
        <p:spPr>
          <a:xfrm flipH="1">
            <a:off x="9755343" y="2093167"/>
            <a:ext cx="9331" cy="70912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7920917" y="1057275"/>
            <a:ext cx="4106241" cy="1323439"/>
          </a:xfrm>
          <a:prstGeom prst="rect">
            <a:avLst/>
          </a:prstGeom>
          <a:noFill/>
        </p:spPr>
        <p:txBody>
          <a:bodyPr wrap="square" rtlCol="0">
            <a:spAutoFit/>
          </a:bodyPr>
          <a:lstStyle/>
          <a:p>
            <a:pPr algn="just"/>
            <a:r>
              <a:rPr lang="fr-FR" sz="1600" dirty="0" smtClean="0"/>
              <a:t>Viole une </a:t>
            </a:r>
            <a:r>
              <a:rPr lang="fr-FR" sz="1600" dirty="0"/>
              <a:t>disposition législative ou règlementaire garantissant le libre </a:t>
            </a:r>
            <a:r>
              <a:rPr lang="fr-FR" sz="1600" dirty="0" smtClean="0"/>
              <a:t>accès,  </a:t>
            </a:r>
            <a:r>
              <a:rPr lang="fr-FR" sz="1600" dirty="0"/>
              <a:t>l’égalité des candidats </a:t>
            </a:r>
            <a:r>
              <a:rPr lang="fr-FR" sz="1600" dirty="0" smtClean="0"/>
              <a:t>et la transparence des </a:t>
            </a:r>
            <a:r>
              <a:rPr lang="fr-FR" sz="1600" dirty="0"/>
              <a:t>marchés </a:t>
            </a:r>
            <a:r>
              <a:rPr lang="fr-FR" sz="1600" dirty="0" smtClean="0"/>
              <a:t>publics et des </a:t>
            </a:r>
            <a:r>
              <a:rPr lang="fr-FR" sz="1600" dirty="0"/>
              <a:t>délégations de service public.</a:t>
            </a:r>
          </a:p>
        </p:txBody>
      </p:sp>
      <p:sp>
        <p:nvSpPr>
          <p:cNvPr id="12" name="ZoneTexte 11"/>
          <p:cNvSpPr txBox="1"/>
          <p:nvPr/>
        </p:nvSpPr>
        <p:spPr>
          <a:xfrm>
            <a:off x="7620000" y="2840691"/>
            <a:ext cx="4345724" cy="646331"/>
          </a:xfrm>
          <a:prstGeom prst="rect">
            <a:avLst/>
          </a:prstGeom>
          <a:noFill/>
        </p:spPr>
        <p:txBody>
          <a:bodyPr wrap="square" rtlCol="0">
            <a:spAutoFit/>
          </a:bodyPr>
          <a:lstStyle/>
          <a:p>
            <a:pPr algn="ctr"/>
            <a:r>
              <a:rPr lang="fr-FR" dirty="0"/>
              <a:t>procurer ou tenter de procurer un avantage injustifié à </a:t>
            </a:r>
            <a:r>
              <a:rPr lang="fr-FR" dirty="0" smtClean="0"/>
              <a:t>autrui, peu importe le résultat </a:t>
            </a:r>
            <a:endParaRPr lang="fr-FR" dirty="0"/>
          </a:p>
        </p:txBody>
      </p:sp>
      <p:sp>
        <p:nvSpPr>
          <p:cNvPr id="15" name="ZoneTexte 14"/>
          <p:cNvSpPr txBox="1"/>
          <p:nvPr/>
        </p:nvSpPr>
        <p:spPr>
          <a:xfrm>
            <a:off x="9003206" y="2272589"/>
            <a:ext cx="732893" cy="369332"/>
          </a:xfrm>
          <a:prstGeom prst="rect">
            <a:avLst/>
          </a:prstGeom>
          <a:noFill/>
        </p:spPr>
        <p:txBody>
          <a:bodyPr wrap="none" rtlCol="0">
            <a:spAutoFit/>
          </a:bodyPr>
          <a:lstStyle/>
          <a:p>
            <a:r>
              <a:rPr lang="fr-FR" b="1" dirty="0" smtClean="0"/>
              <a:t>EFFET</a:t>
            </a:r>
            <a:endParaRPr lang="fr-FR" b="1" dirty="0"/>
          </a:p>
        </p:txBody>
      </p:sp>
      <p:sp>
        <p:nvSpPr>
          <p:cNvPr id="16" name="ZoneTexte 15"/>
          <p:cNvSpPr txBox="1"/>
          <p:nvPr/>
        </p:nvSpPr>
        <p:spPr>
          <a:xfrm>
            <a:off x="142875" y="5557215"/>
            <a:ext cx="9915525" cy="1077218"/>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fr-FR" sz="1600" b="1" dirty="0" smtClean="0"/>
              <a:t>Peines </a:t>
            </a:r>
            <a:r>
              <a:rPr lang="fr-FR" sz="1600" dirty="0" smtClean="0"/>
              <a:t>:</a:t>
            </a:r>
          </a:p>
          <a:p>
            <a:pPr marL="285750" indent="-285750">
              <a:buFontTx/>
              <a:buChar char="-"/>
            </a:pPr>
            <a:r>
              <a:rPr lang="fr-FR" sz="1600" dirty="0" smtClean="0"/>
              <a:t>Personne physique : </a:t>
            </a:r>
            <a:r>
              <a:rPr lang="fr-FR" sz="1600" dirty="0"/>
              <a:t>2</a:t>
            </a:r>
            <a:r>
              <a:rPr lang="fr-FR" sz="1600" dirty="0" smtClean="0"/>
              <a:t> ans d’emprisonnement et 200.000 € d’amende qui peut être portée au double du produit de l’infraction ;</a:t>
            </a:r>
          </a:p>
          <a:p>
            <a:pPr marL="285750" indent="-285750">
              <a:buFontTx/>
              <a:buChar char="-"/>
            </a:pPr>
            <a:r>
              <a:rPr lang="fr-FR" sz="1600" dirty="0" smtClean="0"/>
              <a:t>Personne morale : 1.000.000 € d’amende </a:t>
            </a:r>
            <a:r>
              <a:rPr lang="fr-FR" sz="1600" dirty="0"/>
              <a:t>qui peut être portée au double du produit de </a:t>
            </a:r>
            <a:r>
              <a:rPr lang="fr-FR" sz="1600" dirty="0" smtClean="0"/>
              <a:t>l’infraction. </a:t>
            </a:r>
            <a:endParaRPr lang="fr-FR" sz="1600" dirty="0"/>
          </a:p>
        </p:txBody>
      </p:sp>
      <p:sp>
        <p:nvSpPr>
          <p:cNvPr id="17" name="ZoneTexte 16"/>
          <p:cNvSpPr txBox="1"/>
          <p:nvPr/>
        </p:nvSpPr>
        <p:spPr>
          <a:xfrm>
            <a:off x="6448425" y="4093644"/>
            <a:ext cx="5457825" cy="1384995"/>
          </a:xfrm>
          <a:prstGeom prst="rect">
            <a:avLst/>
          </a:prstGeom>
          <a:noFill/>
        </p:spPr>
        <p:txBody>
          <a:bodyPr wrap="square" rtlCol="0">
            <a:spAutoFit/>
          </a:bodyPr>
          <a:lstStyle/>
          <a:p>
            <a:pPr algn="just"/>
            <a:r>
              <a:rPr lang="fr-FR" sz="1400" dirty="0" smtClean="0"/>
              <a:t>Délit constitué en cas de </a:t>
            </a:r>
            <a:r>
              <a:rPr lang="fr-FR" sz="1400" u="sng" dirty="0"/>
              <a:t>violation des principes fondamentaux de libre </a:t>
            </a:r>
            <a:r>
              <a:rPr lang="fr-FR" sz="1400" u="sng" dirty="0" smtClean="0"/>
              <a:t>accès, d’égalité </a:t>
            </a:r>
            <a:r>
              <a:rPr lang="fr-FR" sz="1400" u="sng" dirty="0"/>
              <a:t>des </a:t>
            </a:r>
            <a:r>
              <a:rPr lang="fr-FR" sz="1400" u="sng" dirty="0" smtClean="0"/>
              <a:t>candidats et de transparence </a:t>
            </a:r>
            <a:r>
              <a:rPr lang="fr-FR" sz="1400" dirty="0" smtClean="0">
                <a:sym typeface="Wingdings" panose="05000000000000000000" pitchFamily="2" charset="2"/>
              </a:rPr>
              <a:t> </a:t>
            </a:r>
            <a:r>
              <a:rPr lang="fr-FR" sz="1400" dirty="0" smtClean="0"/>
              <a:t>peut </a:t>
            </a:r>
            <a:r>
              <a:rPr lang="fr-FR" sz="1400" dirty="0"/>
              <a:t>également être commis à l’occasion de procédures situées en-dessous des seuils prédéfinis et pour lesquelles il n’y a aucune obligation de mise en concurrence ou de </a:t>
            </a:r>
            <a:r>
              <a:rPr lang="fr-FR" sz="1400" dirty="0" smtClean="0"/>
              <a:t>publicité.</a:t>
            </a:r>
          </a:p>
          <a:p>
            <a:pPr algn="just"/>
            <a:endParaRPr lang="fr-FR" sz="1400" dirty="0"/>
          </a:p>
        </p:txBody>
      </p:sp>
      <p:pic>
        <p:nvPicPr>
          <p:cNvPr id="18" name="Imag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956839" y="3832155"/>
            <a:ext cx="446054" cy="392363"/>
          </a:xfrm>
          <a:prstGeom prst="rect">
            <a:avLst/>
          </a:prstGeom>
        </p:spPr>
      </p:pic>
      <p:sp>
        <p:nvSpPr>
          <p:cNvPr id="19" name="ZoneTexte 18"/>
          <p:cNvSpPr txBox="1"/>
          <p:nvPr/>
        </p:nvSpPr>
        <p:spPr>
          <a:xfrm>
            <a:off x="76125" y="4116444"/>
            <a:ext cx="5965252" cy="1384995"/>
          </a:xfrm>
          <a:prstGeom prst="rect">
            <a:avLst/>
          </a:prstGeom>
          <a:noFill/>
        </p:spPr>
        <p:txBody>
          <a:bodyPr wrap="square" rtlCol="0">
            <a:spAutoFit/>
          </a:bodyPr>
          <a:lstStyle/>
          <a:p>
            <a:pPr marL="285750" indent="-285750">
              <a:buFont typeface="Arial" panose="020B0604020202020204" pitchFamily="34" charset="0"/>
              <a:buChar char="•"/>
            </a:pPr>
            <a:r>
              <a:rPr lang="fr-FR" sz="1400" dirty="0"/>
              <a:t>L’élu ou le fonctionnaire est présumé connaitre les règles de la commande </a:t>
            </a:r>
            <a:r>
              <a:rPr lang="fr-FR" sz="1400" dirty="0" smtClean="0"/>
              <a:t>publique.</a:t>
            </a:r>
            <a:endParaRPr lang="fr-FR" sz="1400" dirty="0"/>
          </a:p>
          <a:p>
            <a:pPr marL="285750" indent="-285750">
              <a:buFont typeface="Arial" panose="020B0604020202020204" pitchFamily="34" charset="0"/>
              <a:buChar char="•"/>
            </a:pPr>
            <a:r>
              <a:rPr lang="fr-FR" sz="1400" dirty="0" smtClean="0"/>
              <a:t>L’intention de méconnaître </a:t>
            </a:r>
            <a:r>
              <a:rPr lang="fr-FR" sz="1400" dirty="0"/>
              <a:t>une règle est </a:t>
            </a:r>
            <a:r>
              <a:rPr lang="fr-FR" sz="1400" dirty="0" smtClean="0"/>
              <a:t>suffisante </a:t>
            </a:r>
            <a:r>
              <a:rPr lang="fr-FR" sz="1400" dirty="0"/>
              <a:t>même si </a:t>
            </a:r>
            <a:r>
              <a:rPr lang="fr-FR" sz="1400" dirty="0" smtClean="0"/>
              <a:t>elle n’était </a:t>
            </a:r>
            <a:r>
              <a:rPr lang="fr-FR" sz="1400" dirty="0"/>
              <a:t>pas de favoriser un candidat</a:t>
            </a:r>
            <a:r>
              <a:rPr lang="fr-FR" sz="1400" dirty="0" smtClean="0"/>
              <a:t>.</a:t>
            </a:r>
          </a:p>
          <a:p>
            <a:pPr marL="285750" indent="-285750">
              <a:buFont typeface="Arial" panose="020B0604020202020204" pitchFamily="34" charset="0"/>
              <a:buChar char="•"/>
            </a:pPr>
            <a:r>
              <a:rPr lang="fr-FR" sz="1400" dirty="0" smtClean="0"/>
              <a:t>L’infraction est constituée même en l’absence  d’enrichissement personnel</a:t>
            </a:r>
          </a:p>
          <a:p>
            <a:endParaRPr lang="fr-FR" sz="1400" dirty="0" smtClean="0"/>
          </a:p>
        </p:txBody>
      </p:sp>
      <p:cxnSp>
        <p:nvCxnSpPr>
          <p:cNvPr id="20" name="Connecteur droit avec flèche 19"/>
          <p:cNvCxnSpPr/>
          <p:nvPr/>
        </p:nvCxnSpPr>
        <p:spPr>
          <a:xfrm>
            <a:off x="714469" y="3105685"/>
            <a:ext cx="9431" cy="7233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1" name="Groupe 20"/>
          <p:cNvGrpSpPr/>
          <p:nvPr/>
        </p:nvGrpSpPr>
        <p:grpSpPr>
          <a:xfrm>
            <a:off x="230522" y="1337251"/>
            <a:ext cx="999831" cy="1670449"/>
            <a:chOff x="7818641" y="1636414"/>
            <a:chExt cx="999831" cy="1670449"/>
          </a:xfrm>
        </p:grpSpPr>
        <p:pic>
          <p:nvPicPr>
            <p:cNvPr id="22" name="Image 21"/>
            <p:cNvPicPr>
              <a:picLocks noChangeAspect="1"/>
            </p:cNvPicPr>
            <p:nvPr/>
          </p:nvPicPr>
          <p:blipFill>
            <a:blip r:embed="rId5"/>
            <a:stretch>
              <a:fillRect/>
            </a:stretch>
          </p:blipFill>
          <p:spPr>
            <a:xfrm>
              <a:off x="7818641" y="1636414"/>
              <a:ext cx="999831" cy="1670449"/>
            </a:xfrm>
            <a:prstGeom prst="rect">
              <a:avLst/>
            </a:prstGeom>
          </p:spPr>
        </p:pic>
        <p:pic>
          <p:nvPicPr>
            <p:cNvPr id="23" name="Image 22"/>
            <p:cNvPicPr>
              <a:picLocks noChangeAspect="1"/>
            </p:cNvPicPr>
            <p:nvPr/>
          </p:nvPicPr>
          <p:blipFill>
            <a:blip r:embed="rId6"/>
            <a:stretch>
              <a:fillRect/>
            </a:stretch>
          </p:blipFill>
          <p:spPr>
            <a:xfrm rot="19855262" flipH="1">
              <a:off x="8252957" y="1924403"/>
              <a:ext cx="129180" cy="764635"/>
            </a:xfrm>
            <a:prstGeom prst="rect">
              <a:avLst/>
            </a:prstGeom>
          </p:spPr>
        </p:pic>
      </p:grpSp>
      <p:pic>
        <p:nvPicPr>
          <p:cNvPr id="26" name="Imag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19124" y="1119673"/>
            <a:ext cx="643813" cy="643813"/>
          </a:xfrm>
          <a:prstGeom prst="rect">
            <a:avLst/>
          </a:prstGeom>
        </p:spPr>
      </p:pic>
      <p:cxnSp>
        <p:nvCxnSpPr>
          <p:cNvPr id="27" name="Connecteur droit avec flèche 26"/>
          <p:cNvCxnSpPr/>
          <p:nvPr/>
        </p:nvCxnSpPr>
        <p:spPr>
          <a:xfrm>
            <a:off x="6727360" y="1426868"/>
            <a:ext cx="84908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5" name="Image 24"/>
          <p:cNvPicPr>
            <a:picLocks noChangeAspect="1"/>
          </p:cNvPicPr>
          <p:nvPr/>
        </p:nvPicPr>
        <p:blipFill>
          <a:blip r:embed="rId8"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12081939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911424" y="1535433"/>
            <a:ext cx="8928240" cy="975588"/>
          </a:xfrm>
          <a:prstGeom prst="rect">
            <a:avLst/>
          </a:prstGeom>
        </p:spPr>
        <p:txBody>
          <a:bodyPr wrap="square">
            <a:spAutoFit/>
          </a:bodyPr>
          <a:lstStyle/>
          <a:p>
            <a:pPr lvl="0" algn="ctr">
              <a:lnSpc>
                <a:spcPct val="150000"/>
              </a:lnSpc>
            </a:pPr>
            <a:r>
              <a:rPr lang="fr-FR" sz="4267" b="1" kern="0" dirty="0">
                <a:solidFill>
                  <a:prstClr val="black"/>
                </a:solidFill>
              </a:rPr>
              <a:t>Le </a:t>
            </a:r>
            <a:r>
              <a:rPr lang="fr-FR" sz="4267" b="1" kern="0" dirty="0" smtClean="0">
                <a:solidFill>
                  <a:prstClr val="black"/>
                </a:solidFill>
              </a:rPr>
              <a:t>favoritisme</a:t>
            </a:r>
            <a:endParaRPr lang="fr-FR" sz="4267" b="1" kern="0" dirty="0">
              <a:solidFill>
                <a:prstClr val="black"/>
              </a:solidFill>
            </a:endParaRP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
        <p:nvSpPr>
          <p:cNvPr id="2" name="ZoneTexte 1"/>
          <p:cNvSpPr txBox="1"/>
          <p:nvPr/>
        </p:nvSpPr>
        <p:spPr>
          <a:xfrm>
            <a:off x="838200" y="2905125"/>
            <a:ext cx="9191625" cy="2031325"/>
          </a:xfrm>
          <a:prstGeom prst="rect">
            <a:avLst/>
          </a:prstGeom>
          <a:noFill/>
        </p:spPr>
        <p:txBody>
          <a:bodyPr wrap="square" rtlCol="0">
            <a:spAutoFit/>
          </a:bodyPr>
          <a:lstStyle/>
          <a:p>
            <a:r>
              <a:rPr lang="fr-FR" dirty="0" smtClean="0"/>
              <a:t>Exiger des spécifications techniques </a:t>
            </a:r>
            <a:r>
              <a:rPr lang="fr-FR" dirty="0"/>
              <a:t>que ne pouvaient </a:t>
            </a:r>
            <a:r>
              <a:rPr lang="fr-FR" dirty="0" smtClean="0"/>
              <a:t>pas fournir </a:t>
            </a:r>
            <a:r>
              <a:rPr lang="fr-FR" dirty="0"/>
              <a:t>les autres </a:t>
            </a:r>
            <a:r>
              <a:rPr lang="fr-FR" dirty="0" smtClean="0"/>
              <a:t>candidats/formuler l’appel </a:t>
            </a:r>
            <a:r>
              <a:rPr lang="fr-FR" dirty="0"/>
              <a:t>d’offres </a:t>
            </a:r>
            <a:r>
              <a:rPr lang="fr-FR" dirty="0" smtClean="0"/>
              <a:t>de manière </a:t>
            </a:r>
            <a:r>
              <a:rPr lang="fr-FR" dirty="0"/>
              <a:t>à évincer les fournisseurs concurrents</a:t>
            </a:r>
            <a:endParaRPr lang="fr-FR" dirty="0" smtClean="0"/>
          </a:p>
          <a:p>
            <a:endParaRPr lang="fr-FR" dirty="0" smtClean="0"/>
          </a:p>
          <a:p>
            <a:r>
              <a:rPr lang="fr-FR" dirty="0" smtClean="0"/>
              <a:t>Fractionner </a:t>
            </a:r>
            <a:r>
              <a:rPr lang="fr-FR" dirty="0"/>
              <a:t>artificiellement une </a:t>
            </a:r>
            <a:r>
              <a:rPr lang="fr-FR" dirty="0" smtClean="0"/>
              <a:t>commande de </a:t>
            </a:r>
            <a:r>
              <a:rPr lang="fr-FR" dirty="0"/>
              <a:t>mobilier passée auprès d’une société afin de contourner l’obligation de mettre en </a:t>
            </a:r>
            <a:r>
              <a:rPr lang="fr-FR" dirty="0" smtClean="0"/>
              <a:t>œuvre une </a:t>
            </a:r>
            <a:r>
              <a:rPr lang="fr-FR" dirty="0"/>
              <a:t>procédure d’appel d’offres. De plus, </a:t>
            </a:r>
            <a:r>
              <a:rPr lang="fr-FR" dirty="0" smtClean="0"/>
              <a:t>cette entreprise </a:t>
            </a:r>
            <a:r>
              <a:rPr lang="fr-FR" dirty="0"/>
              <a:t>a contribué à ce montage en </a:t>
            </a:r>
            <a:r>
              <a:rPr lang="fr-FR" dirty="0" smtClean="0"/>
              <a:t>fournissant une </a:t>
            </a:r>
            <a:r>
              <a:rPr lang="fr-FR" dirty="0"/>
              <a:t>liste de sociétés auprès desquelles passer commande, ces </a:t>
            </a:r>
            <a:r>
              <a:rPr lang="fr-FR" dirty="0" smtClean="0"/>
              <a:t>dernières s’approvisionnaient </a:t>
            </a:r>
            <a:r>
              <a:rPr lang="fr-FR" dirty="0"/>
              <a:t>en réalité toutes auprès d’elle </a:t>
            </a:r>
          </a:p>
        </p:txBody>
      </p:sp>
    </p:spTree>
    <p:extLst>
      <p:ext uri="{BB962C8B-B14F-4D97-AF65-F5344CB8AC3E}">
        <p14:creationId xmlns:p14="http://schemas.microsoft.com/office/powerpoint/2010/main" val="20521630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9719" y="206205"/>
            <a:ext cx="1558800" cy="909743"/>
          </a:xfrm>
          <a:prstGeom prst="rect">
            <a:avLst/>
          </a:prstGeom>
        </p:spPr>
      </p:pic>
      <p:pic>
        <p:nvPicPr>
          <p:cNvPr id="6" name="Image 5"/>
          <p:cNvPicPr>
            <a:picLocks noChangeAspect="1"/>
          </p:cNvPicPr>
          <p:nvPr/>
        </p:nvPicPr>
        <p:blipFill>
          <a:blip r:embed="rId3" cstate="print"/>
          <a:stretch>
            <a:fillRect/>
          </a:stretch>
        </p:blipFill>
        <p:spPr>
          <a:xfrm>
            <a:off x="10171733" y="5815493"/>
            <a:ext cx="1749704" cy="1042507"/>
          </a:xfrm>
          <a:prstGeom prst="rect">
            <a:avLst/>
          </a:prstGeom>
        </p:spPr>
      </p:pic>
      <p:sp>
        <p:nvSpPr>
          <p:cNvPr id="3" name="Rectangle 2"/>
          <p:cNvSpPr/>
          <p:nvPr/>
        </p:nvSpPr>
        <p:spPr>
          <a:xfrm>
            <a:off x="911424" y="1535433"/>
            <a:ext cx="8928240" cy="975588"/>
          </a:xfrm>
          <a:prstGeom prst="rect">
            <a:avLst/>
          </a:prstGeom>
        </p:spPr>
        <p:txBody>
          <a:bodyPr wrap="square">
            <a:spAutoFit/>
          </a:bodyPr>
          <a:lstStyle/>
          <a:p>
            <a:pPr lvl="0" algn="ctr">
              <a:lnSpc>
                <a:spcPct val="150000"/>
              </a:lnSpc>
            </a:pPr>
            <a:r>
              <a:rPr lang="fr-FR" sz="4267" b="1" kern="0" dirty="0">
                <a:solidFill>
                  <a:prstClr val="black"/>
                </a:solidFill>
              </a:rPr>
              <a:t>Le </a:t>
            </a:r>
            <a:r>
              <a:rPr lang="fr-FR" sz="4267" b="1" kern="0" dirty="0" smtClean="0">
                <a:solidFill>
                  <a:prstClr val="black"/>
                </a:solidFill>
              </a:rPr>
              <a:t>favoritisme</a:t>
            </a:r>
            <a:endParaRPr lang="fr-FR" sz="4267" b="1" kern="0" dirty="0">
              <a:solidFill>
                <a:prstClr val="black"/>
              </a:solidFill>
            </a:endParaRPr>
          </a:p>
        </p:txBody>
      </p:sp>
      <p:sp>
        <p:nvSpPr>
          <p:cNvPr id="8" name="Rectangle 7"/>
          <p:cNvSpPr/>
          <p:nvPr/>
        </p:nvSpPr>
        <p:spPr>
          <a:xfrm>
            <a:off x="2889767" y="522242"/>
            <a:ext cx="4881786" cy="646331"/>
          </a:xfrm>
          <a:prstGeom prst="rect">
            <a:avLst/>
          </a:prstGeom>
        </p:spPr>
        <p:txBody>
          <a:bodyPr wrap="none">
            <a:spAutoFit/>
          </a:bodyPr>
          <a:lstStyle/>
          <a:p>
            <a:pPr algn="just" defTabSz="457189"/>
            <a:r>
              <a:rPr lang="fr-FR" sz="3600" b="1" dirty="0">
                <a:solidFill>
                  <a:srgbClr val="0070C0"/>
                </a:solidFill>
                <a:latin typeface="Calibri" panose="020F0502020204030204" pitchFamily="34" charset="0"/>
                <a:cs typeface="Calibri" panose="020F0502020204030204" pitchFamily="34" charset="0"/>
              </a:rPr>
              <a:t>Les atteintes à la probité</a:t>
            </a:r>
          </a:p>
        </p:txBody>
      </p:sp>
      <p:sp>
        <p:nvSpPr>
          <p:cNvPr id="2" name="ZoneTexte 1"/>
          <p:cNvSpPr txBox="1"/>
          <p:nvPr/>
        </p:nvSpPr>
        <p:spPr>
          <a:xfrm>
            <a:off x="838200" y="2905125"/>
            <a:ext cx="9191625" cy="2008242"/>
          </a:xfrm>
          <a:prstGeom prst="rect">
            <a:avLst/>
          </a:prstGeom>
          <a:noFill/>
        </p:spPr>
        <p:txBody>
          <a:bodyPr wrap="square" rtlCol="0">
            <a:spAutoFit/>
          </a:bodyPr>
          <a:lstStyle/>
          <a:p>
            <a:pPr marL="90488">
              <a:spcBef>
                <a:spcPts val="600"/>
              </a:spcBef>
              <a:buFont typeface="Wingdings" panose="05000000000000000000" pitchFamily="2" charset="2"/>
              <a:buChar char="q"/>
            </a:pPr>
            <a:r>
              <a:rPr lang="fr-FR" sz="3200" dirty="0">
                <a:solidFill>
                  <a:schemeClr val="accent2"/>
                </a:solidFill>
                <a:latin typeface="MV Boli" panose="02000500030200090000" pitchFamily="2" charset="0"/>
                <a:cs typeface="MV Boli" panose="02000500030200090000" pitchFamily="2" charset="0"/>
              </a:rPr>
              <a:t> </a:t>
            </a:r>
            <a:r>
              <a:rPr lang="fr-FR" sz="2800" dirty="0" smtClean="0">
                <a:solidFill>
                  <a:schemeClr val="accent2"/>
                </a:solidFill>
                <a:latin typeface="MV Boli" panose="02000500030200090000" pitchFamily="2" charset="0"/>
                <a:cs typeface="MV Boli" panose="02000500030200090000" pitchFamily="2" charset="0"/>
              </a:rPr>
              <a:t>A retenir</a:t>
            </a:r>
            <a:endParaRPr lang="fr-FR" sz="2800" dirty="0"/>
          </a:p>
          <a:p>
            <a:pPr marL="285750" indent="-285750">
              <a:buFont typeface="Arial" panose="020B0604020202020204" pitchFamily="34" charset="0"/>
              <a:buChar char="•"/>
            </a:pPr>
            <a:r>
              <a:rPr lang="fr-FR" dirty="0"/>
              <a:t>le simple non respect des règles de procédure des marchés publics est constitutif d’un délit de favoritisme  </a:t>
            </a:r>
          </a:p>
          <a:p>
            <a:pPr marL="285750" lvl="0" indent="-285750">
              <a:spcBef>
                <a:spcPts val="300"/>
              </a:spcBef>
              <a:buFont typeface="Arial" panose="020B0604020202020204" pitchFamily="34" charset="0"/>
              <a:buChar char="•"/>
            </a:pPr>
            <a:r>
              <a:rPr lang="fr-FR" dirty="0"/>
              <a:t>il n’est pas nécessaire de </a:t>
            </a:r>
            <a:r>
              <a:rPr lang="fr-FR" dirty="0" smtClean="0"/>
              <a:t>connaître</a:t>
            </a:r>
            <a:r>
              <a:rPr lang="fr-FR" dirty="0"/>
              <a:t>, ou d’être en relation,  ou d’être un familier, de la personne bénéficiaire</a:t>
            </a:r>
          </a:p>
          <a:p>
            <a:endParaRPr lang="fr-FR" dirty="0"/>
          </a:p>
        </p:txBody>
      </p:sp>
    </p:spTree>
    <p:extLst>
      <p:ext uri="{BB962C8B-B14F-4D97-AF65-F5344CB8AC3E}">
        <p14:creationId xmlns:p14="http://schemas.microsoft.com/office/powerpoint/2010/main" val="6773467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sp>
        <p:nvSpPr>
          <p:cNvPr id="7" name="Rectangle 6"/>
          <p:cNvSpPr/>
          <p:nvPr/>
        </p:nvSpPr>
        <p:spPr>
          <a:xfrm>
            <a:off x="547020" y="470948"/>
            <a:ext cx="4166653" cy="646331"/>
          </a:xfrm>
          <a:prstGeom prst="rect">
            <a:avLst/>
          </a:prstGeom>
        </p:spPr>
        <p:txBody>
          <a:bodyPr wrap="none">
            <a:spAutoFit/>
          </a:bodyPr>
          <a:lstStyle/>
          <a:p>
            <a:r>
              <a:rPr lang="fr-FR" sz="3600" b="1" dirty="0">
                <a:solidFill>
                  <a:srgbClr val="0070C0"/>
                </a:solidFill>
                <a:latin typeface="Calibri" panose="020F0502020204030204" pitchFamily="34" charset="0"/>
                <a:cs typeface="Calibri" panose="020F0502020204030204" pitchFamily="34" charset="0"/>
              </a:rPr>
              <a:t>L’échelle des peines :</a:t>
            </a:r>
          </a:p>
        </p:txBody>
      </p:sp>
      <p:graphicFrame>
        <p:nvGraphicFramePr>
          <p:cNvPr id="2" name="Diagramme 1"/>
          <p:cNvGraphicFramePr/>
          <p:nvPr>
            <p:extLst>
              <p:ext uri="{D42A27DB-BD31-4B8C-83A1-F6EECF244321}">
                <p14:modId xmlns:p14="http://schemas.microsoft.com/office/powerpoint/2010/main" val="1472237837"/>
              </p:ext>
            </p:extLst>
          </p:nvPr>
        </p:nvGraphicFramePr>
        <p:xfrm>
          <a:off x="902539" y="1745508"/>
          <a:ext cx="9985830" cy="500932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ZoneTexte 2"/>
          <p:cNvSpPr txBox="1"/>
          <p:nvPr/>
        </p:nvSpPr>
        <p:spPr>
          <a:xfrm>
            <a:off x="7165346" y="3089115"/>
            <a:ext cx="2566027" cy="1908215"/>
          </a:xfrm>
          <a:prstGeom prst="rect">
            <a:avLst/>
          </a:prstGeom>
          <a:noFill/>
        </p:spPr>
        <p:txBody>
          <a:bodyPr wrap="square" rtlCol="0">
            <a:spAutoFit/>
          </a:bodyPr>
          <a:lstStyle/>
          <a:p>
            <a:pPr algn="ctr">
              <a:spcAft>
                <a:spcPts val="600"/>
              </a:spcAft>
            </a:pPr>
            <a:r>
              <a:rPr lang="fr-FR" dirty="0" smtClean="0">
                <a:solidFill>
                  <a:schemeClr val="bg1"/>
                </a:solidFill>
              </a:rPr>
              <a:t>10 </a:t>
            </a:r>
            <a:r>
              <a:rPr lang="fr-FR" dirty="0">
                <a:solidFill>
                  <a:schemeClr val="bg1"/>
                </a:solidFill>
              </a:rPr>
              <a:t>ans d’emprisonnement et </a:t>
            </a:r>
            <a:r>
              <a:rPr lang="fr-FR" dirty="0" smtClean="0">
                <a:solidFill>
                  <a:schemeClr val="bg1"/>
                </a:solidFill>
              </a:rPr>
              <a:t>1.000.000 € d’amende</a:t>
            </a:r>
          </a:p>
          <a:p>
            <a:pPr algn="ctr">
              <a:spcAft>
                <a:spcPts val="600"/>
              </a:spcAft>
            </a:pPr>
            <a:r>
              <a:rPr lang="fr-FR" dirty="0" smtClean="0">
                <a:solidFill>
                  <a:schemeClr val="bg1"/>
                </a:solidFill>
              </a:rPr>
              <a:t>Personne morale : 5.000.000 </a:t>
            </a:r>
            <a:r>
              <a:rPr lang="fr-FR" dirty="0">
                <a:solidFill>
                  <a:schemeClr val="bg1"/>
                </a:solidFill>
              </a:rPr>
              <a:t>€ </a:t>
            </a:r>
            <a:r>
              <a:rPr lang="fr-FR" dirty="0" smtClean="0">
                <a:solidFill>
                  <a:schemeClr val="bg1"/>
                </a:solidFill>
              </a:rPr>
              <a:t>d’amende</a:t>
            </a:r>
            <a:endParaRPr lang="fr-FR" dirty="0">
              <a:solidFill>
                <a:schemeClr val="bg1"/>
              </a:solidFill>
            </a:endParaRPr>
          </a:p>
          <a:p>
            <a:pPr algn="ctr">
              <a:spcAft>
                <a:spcPts val="600"/>
              </a:spcAft>
            </a:pPr>
            <a:endParaRPr lang="fr-FR" dirty="0">
              <a:solidFill>
                <a:schemeClr val="bg1"/>
              </a:solidFill>
            </a:endParaRPr>
          </a:p>
        </p:txBody>
      </p:sp>
      <p:sp>
        <p:nvSpPr>
          <p:cNvPr id="9" name="ZoneTexte 8"/>
          <p:cNvSpPr txBox="1"/>
          <p:nvPr/>
        </p:nvSpPr>
        <p:spPr>
          <a:xfrm>
            <a:off x="4182663" y="3204193"/>
            <a:ext cx="2320319" cy="1856919"/>
          </a:xfrm>
          <a:prstGeom prst="rect">
            <a:avLst/>
          </a:prstGeom>
          <a:noFill/>
        </p:spPr>
        <p:txBody>
          <a:bodyPr wrap="square" rtlCol="0">
            <a:spAutoFit/>
          </a:bodyPr>
          <a:lstStyle/>
          <a:p>
            <a:pPr algn="ctr">
              <a:spcAft>
                <a:spcPts val="400"/>
              </a:spcAft>
            </a:pPr>
            <a:r>
              <a:rPr lang="fr-FR" dirty="0" smtClean="0">
                <a:solidFill>
                  <a:schemeClr val="bg1"/>
                </a:solidFill>
              </a:rPr>
              <a:t>5 ans </a:t>
            </a:r>
            <a:r>
              <a:rPr lang="fr-FR" dirty="0">
                <a:solidFill>
                  <a:schemeClr val="bg1"/>
                </a:solidFill>
              </a:rPr>
              <a:t>d’emprisonnement et </a:t>
            </a:r>
            <a:r>
              <a:rPr lang="fr-FR" dirty="0" smtClean="0">
                <a:solidFill>
                  <a:schemeClr val="bg1"/>
                </a:solidFill>
              </a:rPr>
              <a:t>500.000 € d’amende</a:t>
            </a:r>
          </a:p>
          <a:p>
            <a:pPr algn="ctr">
              <a:spcAft>
                <a:spcPts val="400"/>
              </a:spcAft>
            </a:pPr>
            <a:r>
              <a:rPr lang="fr-FR" dirty="0" smtClean="0">
                <a:solidFill>
                  <a:schemeClr val="bg1"/>
                </a:solidFill>
              </a:rPr>
              <a:t>Personne morale : 2.500.000 </a:t>
            </a:r>
            <a:r>
              <a:rPr lang="fr-FR" dirty="0">
                <a:solidFill>
                  <a:schemeClr val="bg1"/>
                </a:solidFill>
              </a:rPr>
              <a:t>€ </a:t>
            </a:r>
            <a:r>
              <a:rPr lang="fr-FR" dirty="0" smtClean="0">
                <a:solidFill>
                  <a:schemeClr val="bg1"/>
                </a:solidFill>
              </a:rPr>
              <a:t>d’amende</a:t>
            </a:r>
            <a:endParaRPr lang="fr-FR" dirty="0">
              <a:solidFill>
                <a:schemeClr val="bg1"/>
              </a:solidFill>
            </a:endParaRPr>
          </a:p>
          <a:p>
            <a:pPr algn="ctr"/>
            <a:endParaRPr lang="fr-FR" dirty="0">
              <a:solidFill>
                <a:schemeClr val="bg1"/>
              </a:solidFill>
            </a:endParaRPr>
          </a:p>
        </p:txBody>
      </p:sp>
      <p:sp>
        <p:nvSpPr>
          <p:cNvPr id="10" name="ZoneTexte 9"/>
          <p:cNvSpPr txBox="1"/>
          <p:nvPr/>
        </p:nvSpPr>
        <p:spPr>
          <a:xfrm>
            <a:off x="1088009" y="3263286"/>
            <a:ext cx="2438507" cy="1908215"/>
          </a:xfrm>
          <a:prstGeom prst="rect">
            <a:avLst/>
          </a:prstGeom>
          <a:noFill/>
        </p:spPr>
        <p:txBody>
          <a:bodyPr wrap="square" rtlCol="0">
            <a:spAutoFit/>
          </a:bodyPr>
          <a:lstStyle/>
          <a:p>
            <a:pPr algn="ctr">
              <a:spcAft>
                <a:spcPts val="600"/>
              </a:spcAft>
            </a:pPr>
            <a:r>
              <a:rPr lang="fr-FR" dirty="0" smtClean="0">
                <a:solidFill>
                  <a:schemeClr val="bg1"/>
                </a:solidFill>
              </a:rPr>
              <a:t>2 ans </a:t>
            </a:r>
            <a:r>
              <a:rPr lang="fr-FR" dirty="0">
                <a:solidFill>
                  <a:schemeClr val="bg1"/>
                </a:solidFill>
              </a:rPr>
              <a:t>d’emprisonnement et </a:t>
            </a:r>
            <a:r>
              <a:rPr lang="fr-FR" dirty="0" smtClean="0">
                <a:solidFill>
                  <a:schemeClr val="bg1"/>
                </a:solidFill>
              </a:rPr>
              <a:t>200.000 € d’amende</a:t>
            </a:r>
          </a:p>
          <a:p>
            <a:pPr algn="ctr">
              <a:spcAft>
                <a:spcPts val="600"/>
              </a:spcAft>
            </a:pPr>
            <a:r>
              <a:rPr lang="fr-FR" dirty="0" smtClean="0">
                <a:solidFill>
                  <a:schemeClr val="bg1"/>
                </a:solidFill>
              </a:rPr>
              <a:t>Personne morale : 1.000.000 </a:t>
            </a:r>
            <a:r>
              <a:rPr lang="fr-FR" dirty="0">
                <a:solidFill>
                  <a:schemeClr val="bg1"/>
                </a:solidFill>
              </a:rPr>
              <a:t>€ </a:t>
            </a:r>
            <a:r>
              <a:rPr lang="fr-FR" dirty="0" smtClean="0">
                <a:solidFill>
                  <a:schemeClr val="bg1"/>
                </a:solidFill>
              </a:rPr>
              <a:t>d’amende</a:t>
            </a:r>
            <a:endParaRPr lang="fr-FR" dirty="0">
              <a:solidFill>
                <a:schemeClr val="bg1"/>
              </a:solidFill>
            </a:endParaRPr>
          </a:p>
          <a:p>
            <a:pPr algn="ctr"/>
            <a:endParaRPr lang="fr-FR" dirty="0">
              <a:solidFill>
                <a:schemeClr val="bg1"/>
              </a:solidFill>
            </a:endParaRPr>
          </a:p>
        </p:txBody>
      </p:sp>
      <p:pic>
        <p:nvPicPr>
          <p:cNvPr id="12" name="Image 11"/>
          <p:cNvPicPr>
            <a:picLocks noChangeAspect="1"/>
          </p:cNvPicPr>
          <p:nvPr/>
        </p:nvPicPr>
        <p:blipFill>
          <a:blip r:embed="rId9"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15045358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DB008BB1-F076-4D1B-A42B-94902F3EE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sp>
        <p:nvSpPr>
          <p:cNvPr id="2" name="ZoneTexte 1"/>
          <p:cNvSpPr txBox="1"/>
          <p:nvPr/>
        </p:nvSpPr>
        <p:spPr>
          <a:xfrm>
            <a:off x="307294" y="3963574"/>
            <a:ext cx="10791824" cy="2416046"/>
          </a:xfrm>
          <a:prstGeom prst="rect">
            <a:avLst/>
          </a:prstGeom>
          <a:noFill/>
        </p:spPr>
        <p:txBody>
          <a:bodyPr wrap="square" rtlCol="0">
            <a:spAutoFit/>
          </a:bodyPr>
          <a:lstStyle/>
          <a:p>
            <a:pPr marL="285750" indent="-285750" algn="just">
              <a:buClr>
                <a:srgbClr val="0070C0"/>
              </a:buClr>
              <a:buFont typeface="Wingdings" panose="05000000000000000000" pitchFamily="2" charset="2"/>
              <a:buChar char="§"/>
            </a:pPr>
            <a:r>
              <a:rPr lang="fr-FR" b="1" dirty="0">
                <a:solidFill>
                  <a:srgbClr val="0070C0"/>
                </a:solidFill>
                <a:latin typeface="Calibri" panose="020F0502020204030204" pitchFamily="34" charset="0"/>
                <a:ea typeface="Calibri" panose="020F0502020204030204" pitchFamily="34" charset="0"/>
              </a:rPr>
              <a:t>Personnes les plus </a:t>
            </a:r>
            <a:r>
              <a:rPr lang="fr-FR" b="1" dirty="0" smtClean="0">
                <a:solidFill>
                  <a:srgbClr val="0070C0"/>
                </a:solidFill>
                <a:latin typeface="Calibri" panose="020F0502020204030204" pitchFamily="34" charset="0"/>
                <a:ea typeface="Calibri" panose="020F0502020204030204" pitchFamily="34" charset="0"/>
              </a:rPr>
              <a:t>exposées au sein des collectivités publiques</a:t>
            </a:r>
            <a:endParaRPr lang="fr-FR" b="1" dirty="0">
              <a:solidFill>
                <a:srgbClr val="0070C0"/>
              </a:solidFill>
              <a:latin typeface="Calibri" panose="020F0502020204030204" pitchFamily="34" charset="0"/>
              <a:ea typeface="Calibri" panose="020F0502020204030204" pitchFamily="34" charset="0"/>
            </a:endParaRPr>
          </a:p>
          <a:p>
            <a:pPr algn="just">
              <a:spcBef>
                <a:spcPts val="600"/>
              </a:spcBef>
            </a:pPr>
            <a:r>
              <a:rPr lang="fr-FR" sz="1700" dirty="0" smtClean="0"/>
              <a:t>L’exposition au risque se mesure en fonction de plusieurs critères, parmi lesquels</a:t>
            </a:r>
          </a:p>
          <a:p>
            <a:pPr marL="285750" indent="-285750" algn="just">
              <a:spcBef>
                <a:spcPts val="600"/>
              </a:spcBef>
              <a:buFont typeface="Wingdings" panose="05000000000000000000" pitchFamily="2" charset="2"/>
              <a:buChar char="ü"/>
            </a:pPr>
            <a:r>
              <a:rPr lang="fr-FR" sz="1700" dirty="0" smtClean="0"/>
              <a:t>L’intervention dans la préparation d’une décision (instruction administrative, expertise technique…) ;</a:t>
            </a:r>
          </a:p>
          <a:p>
            <a:pPr marL="285750" indent="-285750" algn="just">
              <a:spcBef>
                <a:spcPts val="600"/>
              </a:spcBef>
              <a:buFont typeface="Wingdings" panose="05000000000000000000" pitchFamily="2" charset="2"/>
              <a:buChar char="ü"/>
            </a:pPr>
            <a:r>
              <a:rPr lang="fr-FR" sz="1700" dirty="0" smtClean="0"/>
              <a:t>La capacité à décider ;</a:t>
            </a:r>
          </a:p>
          <a:p>
            <a:pPr marL="285750" indent="-285750" algn="just">
              <a:spcBef>
                <a:spcPts val="600"/>
              </a:spcBef>
              <a:buFont typeface="Wingdings" panose="05000000000000000000" pitchFamily="2" charset="2"/>
              <a:buChar char="ü"/>
            </a:pPr>
            <a:r>
              <a:rPr lang="fr-FR" sz="1700" dirty="0" smtClean="0"/>
              <a:t>La relation avec des personnes physiques ou des entités en position de demander un avantage ou d’entrer en relation d’affaires avec la collectivité publique ;</a:t>
            </a:r>
          </a:p>
          <a:p>
            <a:pPr marL="285750" indent="-285750" algn="just">
              <a:spcBef>
                <a:spcPts val="600"/>
              </a:spcBef>
              <a:buFont typeface="Wingdings" panose="05000000000000000000" pitchFamily="2" charset="2"/>
              <a:buChar char="ü"/>
            </a:pPr>
            <a:r>
              <a:rPr lang="fr-FR" sz="1700" dirty="0" smtClean="0"/>
              <a:t>L’intervention dans la chaîne de la dépense ou de la recette de la collectivité publique.</a:t>
            </a:r>
            <a:endParaRPr lang="fr-FR" sz="1700" dirty="0"/>
          </a:p>
        </p:txBody>
      </p:sp>
      <p:sp>
        <p:nvSpPr>
          <p:cNvPr id="22" name="ZoneTexte 21"/>
          <p:cNvSpPr txBox="1"/>
          <p:nvPr/>
        </p:nvSpPr>
        <p:spPr>
          <a:xfrm>
            <a:off x="235619" y="962753"/>
            <a:ext cx="11337243" cy="3000821"/>
          </a:xfrm>
          <a:prstGeom prst="rect">
            <a:avLst/>
          </a:prstGeom>
          <a:noFill/>
        </p:spPr>
        <p:txBody>
          <a:bodyPr wrap="square" rtlCol="0">
            <a:spAutoFit/>
          </a:bodyPr>
          <a:lstStyle/>
          <a:p>
            <a:pPr marL="285750" indent="-285750">
              <a:buFont typeface="Wingdings" panose="05000000000000000000" pitchFamily="2" charset="2"/>
              <a:buChar char="§"/>
            </a:pPr>
            <a:r>
              <a:rPr lang="fr-FR" b="1" dirty="0" smtClean="0">
                <a:solidFill>
                  <a:srgbClr val="0070C0"/>
                </a:solidFill>
              </a:rPr>
              <a:t>Les principales activités porteuses de risques</a:t>
            </a:r>
          </a:p>
          <a:p>
            <a:pPr marL="342900" lvl="0" indent="-342900" algn="just">
              <a:spcBef>
                <a:spcPts val="600"/>
              </a:spcBef>
              <a:spcAft>
                <a:spcPts val="0"/>
              </a:spcAft>
              <a:buFont typeface="Wingdings" panose="05000000000000000000" pitchFamily="2" charset="2"/>
              <a:buChar char=""/>
              <a:tabLst>
                <a:tab pos="457200" algn="l"/>
              </a:tabLst>
            </a:pPr>
            <a:r>
              <a:rPr lang="fr-FR" sz="1700" dirty="0" smtClean="0">
                <a:latin typeface="Calibri" panose="020F0502020204030204" pitchFamily="34" charset="0"/>
                <a:ea typeface="Calibri" panose="020F0502020204030204" pitchFamily="34" charset="0"/>
              </a:rPr>
              <a:t>Recrutement, promotion et rémunération </a:t>
            </a:r>
            <a:r>
              <a:rPr lang="fr-FR" sz="1700" dirty="0">
                <a:latin typeface="Calibri" panose="020F0502020204030204" pitchFamily="34" charset="0"/>
                <a:ea typeface="Calibri" panose="020F0502020204030204" pitchFamily="34" charset="0"/>
              </a:rPr>
              <a:t>des </a:t>
            </a:r>
            <a:r>
              <a:rPr lang="fr-FR" sz="1700" dirty="0" smtClean="0">
                <a:latin typeface="Calibri" panose="020F0502020204030204" pitchFamily="34" charset="0"/>
                <a:ea typeface="Calibri" panose="020F0502020204030204" pitchFamily="34" charset="0"/>
              </a:rPr>
              <a:t>collaborateurs</a:t>
            </a:r>
            <a:r>
              <a:rPr lang="fr-FR" sz="1700" dirty="0">
                <a:latin typeface="Calibri" panose="020F0502020204030204" pitchFamily="34" charset="0"/>
                <a:ea typeface="Calibri" panose="020F0502020204030204" pitchFamily="34" charset="0"/>
              </a:rPr>
              <a:t> </a:t>
            </a:r>
            <a:r>
              <a:rPr lang="fr-FR" sz="1700" dirty="0" smtClean="0">
                <a:latin typeface="Calibri" panose="020F0502020204030204" pitchFamily="34" charset="0"/>
                <a:ea typeface="Calibri" panose="020F0502020204030204" pitchFamily="34" charset="0"/>
              </a:rPr>
              <a:t>;</a:t>
            </a:r>
          </a:p>
          <a:p>
            <a:pPr marL="342900" lvl="0" indent="-342900" algn="just">
              <a:spcBef>
                <a:spcPts val="600"/>
              </a:spcBef>
              <a:spcAft>
                <a:spcPts val="0"/>
              </a:spcAft>
              <a:buFont typeface="Wingdings" panose="05000000000000000000" pitchFamily="2" charset="2"/>
              <a:buChar char=""/>
              <a:tabLst>
                <a:tab pos="457200" algn="l"/>
              </a:tabLst>
            </a:pPr>
            <a:r>
              <a:rPr lang="fr-FR" sz="1700" dirty="0" smtClean="0">
                <a:latin typeface="Calibri" panose="020F0502020204030204" pitchFamily="34" charset="0"/>
                <a:ea typeface="Calibri" panose="020F0502020204030204" pitchFamily="34" charset="0"/>
              </a:rPr>
              <a:t>Versement de subventions</a:t>
            </a:r>
            <a:r>
              <a:rPr lang="fr-FR" sz="1700" dirty="0">
                <a:latin typeface="Calibri" panose="020F0502020204030204" pitchFamily="34" charset="0"/>
                <a:ea typeface="Calibri" panose="020F0502020204030204" pitchFamily="34" charset="0"/>
              </a:rPr>
              <a:t>, </a:t>
            </a:r>
            <a:r>
              <a:rPr lang="fr-FR" sz="1700" dirty="0" smtClean="0">
                <a:latin typeface="Calibri" panose="020F0502020204030204" pitchFamily="34" charset="0"/>
                <a:ea typeface="Calibri" panose="020F0502020204030204" pitchFamily="34" charset="0"/>
              </a:rPr>
              <a:t>de prestations et d’aides individuelles ;</a:t>
            </a:r>
          </a:p>
          <a:p>
            <a:pPr marL="342900" lvl="0" indent="-342900" algn="just">
              <a:spcBef>
                <a:spcPts val="600"/>
              </a:spcBef>
              <a:spcAft>
                <a:spcPts val="0"/>
              </a:spcAft>
              <a:buFont typeface="Wingdings" panose="05000000000000000000" pitchFamily="2" charset="2"/>
              <a:buChar char=""/>
              <a:tabLst>
                <a:tab pos="457200" algn="l"/>
              </a:tabLst>
            </a:pPr>
            <a:r>
              <a:rPr lang="fr-FR" sz="1700" dirty="0" smtClean="0">
                <a:latin typeface="Calibri" panose="020F0502020204030204" pitchFamily="34" charset="0"/>
                <a:ea typeface="Calibri" panose="020F0502020204030204" pitchFamily="34" charset="0"/>
              </a:rPr>
              <a:t>Achat public ;</a:t>
            </a:r>
            <a:endParaRPr lang="fr-FR" sz="1700" dirty="0">
              <a:latin typeface="Calibri" panose="020F0502020204030204" pitchFamily="34" charset="0"/>
              <a:ea typeface="Calibri" panose="020F0502020204030204" pitchFamily="34" charset="0"/>
            </a:endParaRPr>
          </a:p>
          <a:p>
            <a:pPr marL="342900" lvl="0" indent="-342900" algn="just">
              <a:spcBef>
                <a:spcPts val="600"/>
              </a:spcBef>
              <a:spcAft>
                <a:spcPts val="0"/>
              </a:spcAft>
              <a:buFont typeface="Wingdings" panose="05000000000000000000" pitchFamily="2" charset="2"/>
              <a:buChar char=""/>
              <a:tabLst>
                <a:tab pos="457200" algn="l"/>
              </a:tabLst>
            </a:pPr>
            <a:r>
              <a:rPr lang="fr-FR" sz="1700" dirty="0">
                <a:latin typeface="Calibri" panose="020F0502020204030204" pitchFamily="34" charset="0"/>
                <a:ea typeface="Calibri" panose="020F0502020204030204" pitchFamily="34" charset="0"/>
              </a:rPr>
              <a:t>D</a:t>
            </a:r>
            <a:r>
              <a:rPr lang="fr-FR" sz="1700" dirty="0" smtClean="0">
                <a:latin typeface="Calibri" panose="020F0502020204030204" pitchFamily="34" charset="0"/>
                <a:ea typeface="Calibri" panose="020F0502020204030204" pitchFamily="34" charset="0"/>
              </a:rPr>
              <a:t>élivrance d’autorisations, de titres, d’agréments, de labels</a:t>
            </a:r>
            <a:r>
              <a:rPr lang="fr-FR" sz="1700" dirty="0">
                <a:latin typeface="Calibri" panose="020F0502020204030204" pitchFamily="34" charset="0"/>
                <a:ea typeface="Calibri" panose="020F0502020204030204" pitchFamily="34" charset="0"/>
              </a:rPr>
              <a:t>,</a:t>
            </a:r>
            <a:r>
              <a:rPr lang="fr-FR" sz="1700" dirty="0" smtClean="0">
                <a:latin typeface="Calibri" panose="020F0502020204030204" pitchFamily="34" charset="0"/>
                <a:ea typeface="Calibri" panose="020F0502020204030204" pitchFamily="34" charset="0"/>
              </a:rPr>
              <a:t> de diplômes, de certifications, c’est-à-dire d’actes créateurs de droits, </a:t>
            </a:r>
            <a:r>
              <a:rPr lang="fr-FR" sz="1700" i="1" dirty="0" smtClean="0">
                <a:latin typeface="Calibri" panose="020F0502020204030204" pitchFamily="34" charset="0"/>
                <a:ea typeface="Calibri" panose="020F0502020204030204" pitchFamily="34" charset="0"/>
              </a:rPr>
              <a:t>a fortiori </a:t>
            </a:r>
            <a:r>
              <a:rPr lang="fr-FR" sz="1700" dirty="0" smtClean="0">
                <a:latin typeface="Calibri" panose="020F0502020204030204" pitchFamily="34" charset="0"/>
                <a:ea typeface="Calibri" panose="020F0502020204030204" pitchFamily="34" charset="0"/>
              </a:rPr>
              <a:t>lorsque cette activité conduit à </a:t>
            </a:r>
            <a:r>
              <a:rPr lang="fr-FR" sz="1700" dirty="0">
                <a:latin typeface="Calibri" panose="020F0502020204030204" pitchFamily="34" charset="0"/>
                <a:ea typeface="Calibri" panose="020F0502020204030204" pitchFamily="34" charset="0"/>
              </a:rPr>
              <a:t>gérer des files </a:t>
            </a:r>
            <a:r>
              <a:rPr lang="fr-FR" sz="1700" dirty="0" smtClean="0">
                <a:latin typeface="Calibri" panose="020F0502020204030204" pitchFamily="34" charset="0"/>
                <a:ea typeface="Calibri" panose="020F0502020204030204" pitchFamily="34" charset="0"/>
              </a:rPr>
              <a:t>d’attente ;</a:t>
            </a:r>
          </a:p>
          <a:p>
            <a:pPr marL="342900" lvl="0" indent="-342900" algn="just">
              <a:spcBef>
                <a:spcPts val="600"/>
              </a:spcBef>
              <a:spcAft>
                <a:spcPts val="0"/>
              </a:spcAft>
              <a:buFont typeface="Wingdings" panose="05000000000000000000" pitchFamily="2" charset="2"/>
              <a:buChar char=""/>
              <a:tabLst>
                <a:tab pos="457200" algn="l"/>
              </a:tabLst>
            </a:pPr>
            <a:r>
              <a:rPr lang="fr-FR" sz="1700" dirty="0" smtClean="0">
                <a:latin typeface="Calibri" panose="020F0502020204030204" pitchFamily="34" charset="0"/>
                <a:ea typeface="Calibri" panose="020F0502020204030204" pitchFamily="34" charset="0"/>
              </a:rPr>
              <a:t>Perception de droits/redevances sur l’usager ou de loyers sur l’occupant du domaine de la collectivité publique ;</a:t>
            </a:r>
          </a:p>
          <a:p>
            <a:pPr marL="342900" lvl="0" indent="-342900" algn="just">
              <a:spcBef>
                <a:spcPts val="600"/>
              </a:spcBef>
              <a:spcAft>
                <a:spcPts val="0"/>
              </a:spcAft>
              <a:buFont typeface="Wingdings" panose="05000000000000000000" pitchFamily="2" charset="2"/>
              <a:buChar char=""/>
              <a:tabLst>
                <a:tab pos="457200" algn="l"/>
              </a:tabLst>
            </a:pPr>
            <a:r>
              <a:rPr lang="fr-FR" sz="1700" dirty="0" smtClean="0">
                <a:latin typeface="Calibri" panose="020F0502020204030204" pitchFamily="34" charset="0"/>
                <a:ea typeface="Calibri" panose="020F0502020204030204" pitchFamily="34" charset="0"/>
              </a:rPr>
              <a:t>Mécénat</a:t>
            </a:r>
            <a:r>
              <a:rPr lang="fr-FR" sz="1700" dirty="0">
                <a:latin typeface="Calibri" panose="020F0502020204030204" pitchFamily="34" charset="0"/>
                <a:ea typeface="Calibri" panose="020F0502020204030204" pitchFamily="34" charset="0"/>
              </a:rPr>
              <a:t>, partenariats culturels ou sportifs…</a:t>
            </a:r>
          </a:p>
          <a:p>
            <a:pPr marL="342900" lvl="0" indent="-342900" algn="just">
              <a:spcBef>
                <a:spcPts val="600"/>
              </a:spcBef>
              <a:spcAft>
                <a:spcPts val="0"/>
              </a:spcAft>
              <a:buFont typeface="Wingdings" panose="05000000000000000000" pitchFamily="2" charset="2"/>
              <a:buChar char=""/>
              <a:tabLst>
                <a:tab pos="457200" algn="l"/>
              </a:tabLst>
            </a:pPr>
            <a:r>
              <a:rPr lang="fr-FR" sz="1700" dirty="0">
                <a:latin typeface="Calibri" panose="020F0502020204030204" pitchFamily="34" charset="0"/>
                <a:ea typeface="Calibri" panose="020F0502020204030204" pitchFamily="34" charset="0"/>
              </a:rPr>
              <a:t>P</a:t>
            </a:r>
            <a:r>
              <a:rPr lang="fr-FR" sz="1700" dirty="0" smtClean="0">
                <a:latin typeface="Calibri" panose="020F0502020204030204" pitchFamily="34" charset="0"/>
                <a:ea typeface="Calibri" panose="020F0502020204030204" pitchFamily="34" charset="0"/>
              </a:rPr>
              <a:t>rocessus </a:t>
            </a:r>
            <a:r>
              <a:rPr lang="fr-FR" sz="1700" dirty="0">
                <a:latin typeface="Calibri" panose="020F0502020204030204" pitchFamily="34" charset="0"/>
                <a:ea typeface="Calibri" panose="020F0502020204030204" pitchFamily="34" charset="0"/>
              </a:rPr>
              <a:t>de décision où le </a:t>
            </a:r>
            <a:r>
              <a:rPr lang="fr-FR" sz="1700" dirty="0" smtClean="0">
                <a:latin typeface="Calibri" panose="020F0502020204030204" pitchFamily="34" charset="0"/>
                <a:ea typeface="Calibri" panose="020F0502020204030204" pitchFamily="34" charset="0"/>
              </a:rPr>
              <a:t>décideur ou celui qui aide à préparer la décision se trouverait </a:t>
            </a:r>
            <a:r>
              <a:rPr lang="fr-FR" sz="1700" dirty="0">
                <a:latin typeface="Calibri" panose="020F0502020204030204" pitchFamily="34" charset="0"/>
                <a:ea typeface="Calibri" panose="020F0502020204030204" pitchFamily="34" charset="0"/>
              </a:rPr>
              <a:t>en conflit </a:t>
            </a:r>
            <a:r>
              <a:rPr lang="fr-FR" sz="1700" dirty="0" smtClean="0">
                <a:latin typeface="Calibri" panose="020F0502020204030204" pitchFamily="34" charset="0"/>
                <a:ea typeface="Calibri" panose="020F0502020204030204" pitchFamily="34" charset="0"/>
              </a:rPr>
              <a:t>d’intérêts.</a:t>
            </a:r>
          </a:p>
        </p:txBody>
      </p:sp>
      <p:sp>
        <p:nvSpPr>
          <p:cNvPr id="6" name="Espace réservé du numéro de diapositive 5"/>
          <p:cNvSpPr>
            <a:spLocks noGrp="1"/>
          </p:cNvSpPr>
          <p:nvPr>
            <p:ph type="sldNum" sz="quarter" idx="12"/>
          </p:nvPr>
        </p:nvSpPr>
        <p:spPr/>
        <p:txBody>
          <a:bodyPr/>
          <a:lstStyle/>
          <a:p>
            <a:fld id="{C866EB41-9E62-416A-8466-2E23C7BBB0D9}" type="slidenum">
              <a:rPr lang="fr-FR" smtClean="0">
                <a:solidFill>
                  <a:prstClr val="black">
                    <a:tint val="75000"/>
                  </a:prstClr>
                </a:solidFill>
              </a:rPr>
              <a:pPr/>
              <a:t>44</a:t>
            </a:fld>
            <a:endParaRPr lang="fr-FR">
              <a:solidFill>
                <a:prstClr val="black">
                  <a:tint val="75000"/>
                </a:prstClr>
              </a:solidFill>
            </a:endParaRPr>
          </a:p>
        </p:txBody>
      </p:sp>
      <p:sp>
        <p:nvSpPr>
          <p:cNvPr id="8" name="Titre 4"/>
          <p:cNvSpPr txBox="1">
            <a:spLocks/>
          </p:cNvSpPr>
          <p:nvPr/>
        </p:nvSpPr>
        <p:spPr>
          <a:xfrm>
            <a:off x="599767" y="285499"/>
            <a:ext cx="10004819" cy="88658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3800" b="1" dirty="0">
                <a:solidFill>
                  <a:srgbClr val="0070C0"/>
                </a:solidFill>
                <a:latin typeface="+mn-lt"/>
              </a:rPr>
              <a:t>Les zones de risque dans la gestion publique</a:t>
            </a:r>
          </a:p>
        </p:txBody>
      </p:sp>
      <p:pic>
        <p:nvPicPr>
          <p:cNvPr id="10" name="Image 9"/>
          <p:cNvPicPr>
            <a:picLocks noChangeAspect="1"/>
          </p:cNvPicPr>
          <p:nvPr/>
        </p:nvPicPr>
        <p:blipFill>
          <a:blip r:embed="rId4"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930131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809076" y="2723060"/>
            <a:ext cx="10058400" cy="4022725"/>
          </a:xfrm>
        </p:spPr>
        <p:txBody>
          <a:bodyPr>
            <a:normAutofit/>
          </a:bodyPr>
          <a:lstStyle/>
          <a:p>
            <a:pPr marL="914400" indent="-914400">
              <a:buFont typeface="+mj-lt"/>
              <a:buAutoNum type="arabicPeriod" startAt="3"/>
            </a:pPr>
            <a:r>
              <a:rPr lang="fr-FR" sz="4900" dirty="0">
                <a:solidFill>
                  <a:schemeClr val="tx1">
                    <a:lumMod val="95000"/>
                    <a:lumOff val="5000"/>
                  </a:schemeClr>
                </a:solidFill>
              </a:rPr>
              <a:t>Prévenir et détecter efficacement les atteintes à la probité dans le cycle de l’achat public.</a:t>
            </a:r>
          </a:p>
          <a:p>
            <a:pPr marL="914400" indent="-914400">
              <a:buFont typeface="+mj-lt"/>
              <a:buAutoNum type="arabicPeriod" startAt="3"/>
            </a:pPr>
            <a:endParaRPr lang="fr-FR" sz="4900" dirty="0">
              <a:solidFill>
                <a:schemeClr val="tx1">
                  <a:lumMod val="95000"/>
                  <a:lumOff val="5000"/>
                </a:schemeClr>
              </a:solidFill>
            </a:endParaRP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
        <p:nvSpPr>
          <p:cNvPr id="6" name="Titre 1"/>
          <p:cNvSpPr txBox="1">
            <a:spLocks/>
          </p:cNvSpPr>
          <p:nvPr/>
        </p:nvSpPr>
        <p:spPr>
          <a:xfrm>
            <a:off x="0" y="557504"/>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fr-FR" dirty="0"/>
          </a:p>
        </p:txBody>
      </p:sp>
    </p:spTree>
    <p:extLst>
      <p:ext uri="{BB962C8B-B14F-4D97-AF65-F5344CB8AC3E}">
        <p14:creationId xmlns:p14="http://schemas.microsoft.com/office/powerpoint/2010/main" val="9574577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DB008BB1-F076-4D1B-A42B-94902F3EE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9718" y="267749"/>
            <a:ext cx="1558800" cy="909743"/>
          </a:xfrm>
          <a:prstGeom prst="rect">
            <a:avLst/>
          </a:prstGeom>
        </p:spPr>
      </p:pic>
      <p:sp>
        <p:nvSpPr>
          <p:cNvPr id="6" name="Espace réservé du numéro de diapositive 5"/>
          <p:cNvSpPr>
            <a:spLocks noGrp="1"/>
          </p:cNvSpPr>
          <p:nvPr>
            <p:ph type="sldNum" sz="quarter" idx="12"/>
          </p:nvPr>
        </p:nvSpPr>
        <p:spPr/>
        <p:txBody>
          <a:bodyPr/>
          <a:lstStyle/>
          <a:p>
            <a:fld id="{C866EB41-9E62-416A-8466-2E23C7BBB0D9}" type="slidenum">
              <a:rPr lang="fr-FR" smtClean="0">
                <a:solidFill>
                  <a:prstClr val="black">
                    <a:tint val="75000"/>
                  </a:prstClr>
                </a:solidFill>
              </a:rPr>
              <a:pPr/>
              <a:t>46</a:t>
            </a:fld>
            <a:endParaRPr lang="fr-FR">
              <a:solidFill>
                <a:prstClr val="black">
                  <a:tint val="75000"/>
                </a:prstClr>
              </a:solidFill>
            </a:endParaRPr>
          </a:p>
        </p:txBody>
      </p:sp>
      <p:sp>
        <p:nvSpPr>
          <p:cNvPr id="8" name="Titre 4"/>
          <p:cNvSpPr txBox="1">
            <a:spLocks/>
          </p:cNvSpPr>
          <p:nvPr/>
        </p:nvSpPr>
        <p:spPr>
          <a:xfrm>
            <a:off x="551651" y="935196"/>
            <a:ext cx="10004819" cy="88658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fr-FR" sz="3800" b="1" dirty="0" smtClean="0">
                <a:solidFill>
                  <a:srgbClr val="0070C0"/>
                </a:solidFill>
                <a:latin typeface="+mn-lt"/>
              </a:rPr>
              <a:t>Pourquoi adopter un programme anticorruption ?</a:t>
            </a:r>
            <a:endParaRPr lang="fr-FR" sz="3800" b="1" dirty="0">
              <a:solidFill>
                <a:srgbClr val="0070C0"/>
              </a:solidFill>
              <a:latin typeface="+mn-lt"/>
            </a:endParaRPr>
          </a:p>
        </p:txBody>
      </p:sp>
      <p:pic>
        <p:nvPicPr>
          <p:cNvPr id="10" name="Image 9"/>
          <p:cNvPicPr>
            <a:picLocks noChangeAspect="1"/>
          </p:cNvPicPr>
          <p:nvPr/>
        </p:nvPicPr>
        <p:blipFill>
          <a:blip r:embed="rId4" cstate="print"/>
          <a:stretch>
            <a:fillRect/>
          </a:stretch>
        </p:blipFill>
        <p:spPr>
          <a:xfrm>
            <a:off x="10171733" y="5815494"/>
            <a:ext cx="1749704" cy="1042506"/>
          </a:xfrm>
          <a:prstGeom prst="rect">
            <a:avLst/>
          </a:prstGeom>
        </p:spPr>
      </p:pic>
      <p:pic>
        <p:nvPicPr>
          <p:cNvPr id="9" name="Image 8"/>
          <p:cNvPicPr/>
          <p:nvPr/>
        </p:nvPicPr>
        <p:blipFill>
          <a:blip r:embed="rId5">
            <a:extLst>
              <a:ext uri="{28A0092B-C50C-407E-A947-70E740481C1C}">
                <a14:useLocalDpi xmlns:a14="http://schemas.microsoft.com/office/drawing/2010/main" val="0"/>
              </a:ext>
            </a:extLst>
          </a:blip>
          <a:stretch>
            <a:fillRect/>
          </a:stretch>
        </p:blipFill>
        <p:spPr>
          <a:xfrm>
            <a:off x="1342664" y="1821783"/>
            <a:ext cx="8200856" cy="3487300"/>
          </a:xfrm>
          <a:prstGeom prst="rect">
            <a:avLst/>
          </a:prstGeom>
        </p:spPr>
      </p:pic>
    </p:spTree>
    <p:extLst>
      <p:ext uri="{BB962C8B-B14F-4D97-AF65-F5344CB8AC3E}">
        <p14:creationId xmlns:p14="http://schemas.microsoft.com/office/powerpoint/2010/main" val="776426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4"/>
          <p:cNvSpPr txBox="1">
            <a:spLocks/>
          </p:cNvSpPr>
          <p:nvPr/>
        </p:nvSpPr>
        <p:spPr>
          <a:xfrm>
            <a:off x="793592" y="337725"/>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smtClean="0">
                <a:solidFill>
                  <a:srgbClr val="0070C0"/>
                </a:solidFill>
                <a:latin typeface="+mn-lt"/>
              </a:rPr>
              <a:t>Qu’est-ce qu’un plan de prévention et de détection des atteintes à la probité  ?</a:t>
            </a:r>
          </a:p>
        </p:txBody>
      </p:sp>
      <p:pic>
        <p:nvPicPr>
          <p:cNvPr id="6" name="Image 5"/>
          <p:cNvPicPr>
            <a:picLocks noChangeAspect="1"/>
          </p:cNvPicPr>
          <p:nvPr/>
        </p:nvPicPr>
        <p:blipFill>
          <a:blip r:embed="rId3"/>
          <a:stretch>
            <a:fillRect/>
          </a:stretch>
        </p:blipFill>
        <p:spPr>
          <a:xfrm>
            <a:off x="10481697" y="188640"/>
            <a:ext cx="1548518" cy="902286"/>
          </a:xfrm>
          <a:prstGeom prst="rect">
            <a:avLst/>
          </a:prstGeom>
        </p:spPr>
      </p:pic>
      <p:pic>
        <p:nvPicPr>
          <p:cNvPr id="10" name="Image 9"/>
          <p:cNvPicPr>
            <a:picLocks noChangeAspect="1"/>
          </p:cNvPicPr>
          <p:nvPr/>
        </p:nvPicPr>
        <p:blipFill>
          <a:blip r:embed="rId4" cstate="print"/>
          <a:stretch>
            <a:fillRect/>
          </a:stretch>
        </p:blipFill>
        <p:spPr>
          <a:xfrm>
            <a:off x="10078229" y="5815494"/>
            <a:ext cx="1749704" cy="1042506"/>
          </a:xfrm>
          <a:prstGeom prst="rect">
            <a:avLst/>
          </a:prstGeom>
        </p:spPr>
      </p:pic>
      <p:sp>
        <p:nvSpPr>
          <p:cNvPr id="3" name="Rectangle 2"/>
          <p:cNvSpPr/>
          <p:nvPr/>
        </p:nvSpPr>
        <p:spPr>
          <a:xfrm>
            <a:off x="205074" y="2852232"/>
            <a:ext cx="3731952" cy="18998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Obligations existantes</a:t>
            </a:r>
            <a:endParaRPr lang="fr-FR" sz="3200" dirty="0"/>
          </a:p>
        </p:txBody>
      </p:sp>
      <p:sp>
        <p:nvSpPr>
          <p:cNvPr id="5" name="ZoneTexte 4"/>
          <p:cNvSpPr txBox="1"/>
          <p:nvPr/>
        </p:nvSpPr>
        <p:spPr>
          <a:xfrm>
            <a:off x="3941557" y="3588619"/>
            <a:ext cx="318487" cy="731845"/>
          </a:xfrm>
          <a:prstGeom prst="rect">
            <a:avLst/>
          </a:prstGeom>
          <a:noFill/>
        </p:spPr>
        <p:txBody>
          <a:bodyPr wrap="square" rtlCol="0">
            <a:spAutoFit/>
          </a:bodyPr>
          <a:lstStyle/>
          <a:p>
            <a:pPr algn="ctr"/>
            <a:r>
              <a:rPr lang="fr-FR" sz="4000" dirty="0" smtClean="0"/>
              <a:t>+</a:t>
            </a:r>
            <a:endParaRPr lang="fr-FR" sz="4000" dirty="0"/>
          </a:p>
        </p:txBody>
      </p:sp>
      <p:sp>
        <p:nvSpPr>
          <p:cNvPr id="15" name="ZoneTexte 14"/>
          <p:cNvSpPr txBox="1"/>
          <p:nvPr/>
        </p:nvSpPr>
        <p:spPr>
          <a:xfrm>
            <a:off x="7987465" y="3528975"/>
            <a:ext cx="318487" cy="731845"/>
          </a:xfrm>
          <a:prstGeom prst="rect">
            <a:avLst/>
          </a:prstGeom>
          <a:noFill/>
        </p:spPr>
        <p:txBody>
          <a:bodyPr wrap="square" rtlCol="0">
            <a:spAutoFit/>
          </a:bodyPr>
          <a:lstStyle/>
          <a:p>
            <a:pPr algn="ctr"/>
            <a:r>
              <a:rPr lang="fr-FR" sz="4000" dirty="0" smtClean="0"/>
              <a:t>+</a:t>
            </a:r>
            <a:endParaRPr lang="fr-FR" sz="4000" dirty="0"/>
          </a:p>
        </p:txBody>
      </p:sp>
      <p:sp>
        <p:nvSpPr>
          <p:cNvPr id="16" name="Rectangle 15"/>
          <p:cNvSpPr/>
          <p:nvPr/>
        </p:nvSpPr>
        <p:spPr>
          <a:xfrm>
            <a:off x="4250982" y="2852232"/>
            <a:ext cx="3731952" cy="18998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Recommandations de l’AFA</a:t>
            </a:r>
            <a:endParaRPr lang="fr-FR" sz="3200" dirty="0"/>
          </a:p>
        </p:txBody>
      </p:sp>
      <p:sp>
        <p:nvSpPr>
          <p:cNvPr id="17" name="Rectangle 16"/>
          <p:cNvSpPr/>
          <p:nvPr/>
        </p:nvSpPr>
        <p:spPr>
          <a:xfrm>
            <a:off x="8310483" y="2852232"/>
            <a:ext cx="3731952" cy="18998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t>Bonnes</a:t>
            </a:r>
            <a:r>
              <a:rPr lang="fr-FR" sz="2000" dirty="0" smtClean="0"/>
              <a:t> </a:t>
            </a:r>
            <a:r>
              <a:rPr lang="fr-FR" sz="3200" dirty="0" smtClean="0"/>
              <a:t>pratiques</a:t>
            </a:r>
            <a:endParaRPr lang="fr-FR" sz="3200" dirty="0"/>
          </a:p>
        </p:txBody>
      </p:sp>
    </p:spTree>
    <p:extLst>
      <p:ext uri="{BB962C8B-B14F-4D97-AF65-F5344CB8AC3E}">
        <p14:creationId xmlns:p14="http://schemas.microsoft.com/office/powerpoint/2010/main" val="10676682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479363055"/>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 2"/>
          <p:cNvPicPr>
            <a:picLocks noChangeAspect="1"/>
          </p:cNvPicPr>
          <p:nvPr/>
        </p:nvPicPr>
        <p:blipFill>
          <a:blip r:embed="rId8"/>
          <a:stretch>
            <a:fillRect/>
          </a:stretch>
        </p:blipFill>
        <p:spPr>
          <a:xfrm>
            <a:off x="10280511" y="5868988"/>
            <a:ext cx="1749704" cy="1042506"/>
          </a:xfrm>
          <a:prstGeom prst="rect">
            <a:avLst/>
          </a:prstGeom>
        </p:spPr>
      </p:pic>
      <p:pic>
        <p:nvPicPr>
          <p:cNvPr id="5" name="Image 4"/>
          <p:cNvPicPr>
            <a:picLocks noChangeAspect="1"/>
          </p:cNvPicPr>
          <p:nvPr/>
        </p:nvPicPr>
        <p:blipFill>
          <a:blip r:embed="rId9"/>
          <a:stretch>
            <a:fillRect/>
          </a:stretch>
        </p:blipFill>
        <p:spPr>
          <a:xfrm>
            <a:off x="10481697" y="188640"/>
            <a:ext cx="1548518" cy="902286"/>
          </a:xfrm>
          <a:prstGeom prst="rect">
            <a:avLst/>
          </a:prstGeom>
        </p:spPr>
      </p:pic>
      <p:sp>
        <p:nvSpPr>
          <p:cNvPr id="7" name="Titre 4"/>
          <p:cNvSpPr txBox="1">
            <a:spLocks/>
          </p:cNvSpPr>
          <p:nvPr/>
        </p:nvSpPr>
        <p:spPr>
          <a:xfrm>
            <a:off x="1018305" y="639783"/>
            <a:ext cx="9764456" cy="725760"/>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a:solidFill>
                  <a:srgbClr val="0070C0"/>
                </a:solidFill>
                <a:latin typeface="+mn-lt"/>
              </a:rPr>
              <a:t>Les  obligations </a:t>
            </a:r>
            <a:r>
              <a:rPr lang="fr-FR" sz="4300" b="1" dirty="0" smtClean="0">
                <a:solidFill>
                  <a:srgbClr val="0070C0"/>
                </a:solidFill>
                <a:latin typeface="+mn-lt"/>
              </a:rPr>
              <a:t>existantes : exemples</a:t>
            </a:r>
          </a:p>
        </p:txBody>
      </p:sp>
    </p:spTree>
    <p:extLst>
      <p:ext uri="{BB962C8B-B14F-4D97-AF65-F5344CB8AC3E}">
        <p14:creationId xmlns:p14="http://schemas.microsoft.com/office/powerpoint/2010/main" val="6005557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15669"/>
            <a:ext cx="10515600" cy="1325563"/>
          </a:xfrm>
        </p:spPr>
        <p:txBody>
          <a:bodyPr>
            <a:normAutofit/>
          </a:bodyPr>
          <a:lstStyle/>
          <a:p>
            <a:pPr algn="ctr"/>
            <a:r>
              <a:rPr lang="fr-FR" sz="3800" b="1" dirty="0" smtClean="0">
                <a:solidFill>
                  <a:srgbClr val="0070C0"/>
                </a:solidFill>
                <a:latin typeface="+mn-lt"/>
              </a:rPr>
              <a:t>Organiser </a:t>
            </a:r>
            <a:r>
              <a:rPr lang="fr-FR" sz="3800" b="1" dirty="0">
                <a:solidFill>
                  <a:srgbClr val="0070C0"/>
                </a:solidFill>
                <a:latin typeface="+mn-lt"/>
              </a:rPr>
              <a:t>les achats et assurer leur transparence</a:t>
            </a:r>
          </a:p>
        </p:txBody>
      </p:sp>
      <p:sp>
        <p:nvSpPr>
          <p:cNvPr id="3" name="Espace réservé du contenu 2"/>
          <p:cNvSpPr>
            <a:spLocks noGrp="1"/>
          </p:cNvSpPr>
          <p:nvPr>
            <p:ph idx="1"/>
          </p:nvPr>
        </p:nvSpPr>
        <p:spPr>
          <a:xfrm>
            <a:off x="589006" y="1916213"/>
            <a:ext cx="10515600" cy="4700588"/>
          </a:xfrm>
        </p:spPr>
        <p:txBody>
          <a:bodyPr>
            <a:normAutofit/>
          </a:bodyPr>
          <a:lstStyle/>
          <a:p>
            <a:pPr algn="just"/>
            <a:r>
              <a:rPr lang="fr-FR" sz="3200" dirty="0" smtClean="0"/>
              <a:t>=&gt; Bien connaître </a:t>
            </a:r>
            <a:r>
              <a:rPr lang="fr-FR" sz="3200" dirty="0"/>
              <a:t>et analyser ses achats </a:t>
            </a:r>
            <a:endParaRPr lang="fr-FR" sz="3200" dirty="0" smtClean="0"/>
          </a:p>
          <a:p>
            <a:r>
              <a:rPr lang="fr-FR" sz="3200" dirty="0" smtClean="0"/>
              <a:t>=&gt; Programmer </a:t>
            </a:r>
            <a:r>
              <a:rPr lang="fr-FR" sz="3200" dirty="0"/>
              <a:t>les marchés pour éviter les situations d’urgence</a:t>
            </a:r>
          </a:p>
          <a:p>
            <a:pPr algn="just"/>
            <a:r>
              <a:rPr lang="fr-FR" sz="3200" dirty="0"/>
              <a:t>=&gt; </a:t>
            </a:r>
            <a:r>
              <a:rPr lang="fr-FR" sz="3200" dirty="0" smtClean="0"/>
              <a:t>Communiquer </a:t>
            </a:r>
            <a:r>
              <a:rPr lang="fr-FR" sz="3200" dirty="0"/>
              <a:t>largement sur les achats de l’entité </a:t>
            </a:r>
            <a:endParaRPr lang="fr-FR" sz="3200" dirty="0" smtClean="0"/>
          </a:p>
          <a:p>
            <a:pPr algn="just"/>
            <a:r>
              <a:rPr lang="fr-FR" sz="3200" dirty="0" smtClean="0"/>
              <a:t>=&gt; Assurer </a:t>
            </a:r>
            <a:r>
              <a:rPr lang="fr-FR" sz="3200" dirty="0"/>
              <a:t>la transparence des données </a:t>
            </a:r>
            <a:endParaRPr lang="fr-FR" sz="3200" dirty="0" smtClean="0"/>
          </a:p>
          <a:p>
            <a:pPr algn="just"/>
            <a:r>
              <a:rPr lang="fr-FR" sz="3200" dirty="0" smtClean="0"/>
              <a:t>=&gt; Organiser </a:t>
            </a:r>
            <a:r>
              <a:rPr lang="fr-FR" sz="3200" dirty="0"/>
              <a:t>la fonction achats</a:t>
            </a:r>
          </a:p>
          <a:p>
            <a:r>
              <a:rPr lang="fr-FR" sz="2400" b="1" dirty="0"/>
              <a:t> </a:t>
            </a:r>
            <a:endParaRPr lang="fr-FR" sz="1800" dirty="0"/>
          </a:p>
          <a:p>
            <a:endParaRPr lang="fr-FR" dirty="0"/>
          </a:p>
        </p:txBody>
      </p:sp>
      <p:pic>
        <p:nvPicPr>
          <p:cNvPr id="4" name="Image 3"/>
          <p:cNvPicPr>
            <a:picLocks noChangeAspect="1"/>
          </p:cNvPicPr>
          <p:nvPr/>
        </p:nvPicPr>
        <p:blipFill>
          <a:blip r:embed="rId2" cstate="print"/>
          <a:stretch>
            <a:fillRect/>
          </a:stretch>
        </p:blipFill>
        <p:spPr>
          <a:xfrm>
            <a:off x="10229754" y="5815494"/>
            <a:ext cx="1749704" cy="1042506"/>
          </a:xfrm>
          <a:prstGeom prst="rect">
            <a:avLst/>
          </a:prstGeom>
        </p:spPr>
      </p:pic>
      <p:pic>
        <p:nvPicPr>
          <p:cNvPr id="5" name="Image 4"/>
          <p:cNvPicPr>
            <a:picLocks noChangeAspect="1"/>
          </p:cNvPicPr>
          <p:nvPr/>
        </p:nvPicPr>
        <p:blipFill>
          <a:blip r:embed="rId3"/>
          <a:stretch>
            <a:fillRect/>
          </a:stretch>
        </p:blipFill>
        <p:spPr>
          <a:xfrm>
            <a:off x="10820400" y="341147"/>
            <a:ext cx="1159058" cy="674608"/>
          </a:xfrm>
          <a:prstGeom prst="rect">
            <a:avLst/>
          </a:prstGeom>
        </p:spPr>
      </p:pic>
    </p:spTree>
    <p:extLst>
      <p:ext uri="{BB962C8B-B14F-4D97-AF65-F5344CB8AC3E}">
        <p14:creationId xmlns:p14="http://schemas.microsoft.com/office/powerpoint/2010/main" val="4219312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print"/>
          <a:stretch>
            <a:fillRect/>
          </a:stretch>
        </p:blipFill>
        <p:spPr>
          <a:xfrm>
            <a:off x="10279415" y="286809"/>
            <a:ext cx="1548519" cy="902287"/>
          </a:xfrm>
          <a:prstGeom prst="rect">
            <a:avLst/>
          </a:prstGeom>
        </p:spPr>
      </p:pic>
      <p:sp>
        <p:nvSpPr>
          <p:cNvPr id="6" name="Espace réservé du contenu 5"/>
          <p:cNvSpPr>
            <a:spLocks noGrp="1"/>
          </p:cNvSpPr>
          <p:nvPr>
            <p:ph idx="1"/>
          </p:nvPr>
        </p:nvSpPr>
        <p:spPr>
          <a:xfrm>
            <a:off x="793599" y="1593075"/>
            <a:ext cx="10058400" cy="4488872"/>
          </a:xfrm>
        </p:spPr>
        <p:txBody>
          <a:bodyPr>
            <a:noAutofit/>
          </a:bodyPr>
          <a:lstStyle/>
          <a:p>
            <a:pPr marL="0" indent="0" algn="ctr">
              <a:buNone/>
            </a:pPr>
            <a:endParaRPr lang="fr-FR" sz="2600" b="1" u="sng" dirty="0"/>
          </a:p>
          <a:p>
            <a:pPr marL="0" indent="0" algn="just">
              <a:buNone/>
            </a:pPr>
            <a:r>
              <a:rPr lang="fr-FR" sz="2400" dirty="0" smtClean="0">
                <a:solidFill>
                  <a:srgbClr val="0070C0"/>
                </a:solidFill>
              </a:rPr>
              <a:t>Art</a:t>
            </a:r>
            <a:r>
              <a:rPr lang="fr-FR" sz="2400" dirty="0">
                <a:solidFill>
                  <a:srgbClr val="0070C0"/>
                </a:solidFill>
              </a:rPr>
              <a:t>. 432-10 à 432-1 du code pénal -  « Des atteintes à l'autorité de l'Etat » -</a:t>
            </a:r>
          </a:p>
          <a:p>
            <a:pPr marL="0" indent="0" algn="just">
              <a:buNone/>
            </a:pPr>
            <a:r>
              <a:rPr lang="fr-FR" sz="2400" dirty="0">
                <a:solidFill>
                  <a:srgbClr val="0070C0"/>
                </a:solidFill>
              </a:rPr>
              <a:t>« Des atteintes à l’administration publique </a:t>
            </a:r>
            <a:r>
              <a:rPr lang="fr-FR" sz="2400" b="1" dirty="0">
                <a:solidFill>
                  <a:srgbClr val="0070C0"/>
                </a:solidFill>
              </a:rPr>
              <a:t>commises par des personnes exerçant une fonction publique </a:t>
            </a:r>
            <a:r>
              <a:rPr lang="fr-FR" sz="2400" dirty="0">
                <a:solidFill>
                  <a:srgbClr val="0070C0"/>
                </a:solidFill>
              </a:rPr>
              <a:t>» </a:t>
            </a:r>
          </a:p>
          <a:p>
            <a:pPr marL="0" indent="0" algn="just">
              <a:buNone/>
            </a:pPr>
            <a:endParaRPr lang="fr-FR" sz="533" u="sng" dirty="0">
              <a:solidFill>
                <a:schemeClr val="tx1"/>
              </a:solidFill>
            </a:endParaRPr>
          </a:p>
          <a:p>
            <a:pPr marL="749789" lvl="4" indent="0">
              <a:buNone/>
            </a:pPr>
            <a:r>
              <a:rPr lang="fr-FR" sz="3200" b="1" dirty="0">
                <a:solidFill>
                  <a:srgbClr val="0070C0"/>
                </a:solidFill>
              </a:rPr>
              <a:t>Corruption Trafic d’influence    Prise illégale d’intérêts</a:t>
            </a:r>
          </a:p>
          <a:p>
            <a:pPr marL="749789" lvl="4" indent="0">
              <a:buNone/>
            </a:pPr>
            <a:r>
              <a:rPr lang="fr-FR" sz="3200" b="1" dirty="0">
                <a:solidFill>
                  <a:srgbClr val="0070C0"/>
                </a:solidFill>
              </a:rPr>
              <a:t>Détournement de fonds et de biens publics</a:t>
            </a:r>
          </a:p>
          <a:p>
            <a:pPr marL="749789" lvl="4" indent="0">
              <a:buNone/>
            </a:pPr>
            <a:r>
              <a:rPr lang="fr-FR" sz="3200" b="1" dirty="0">
                <a:solidFill>
                  <a:srgbClr val="0070C0"/>
                </a:solidFill>
              </a:rPr>
              <a:t>Favoritisme    Concussion     </a:t>
            </a:r>
          </a:p>
          <a:p>
            <a:pPr marL="749789" lvl="4" indent="0">
              <a:spcBef>
                <a:spcPts val="0"/>
              </a:spcBef>
              <a:spcAft>
                <a:spcPts val="0"/>
              </a:spcAft>
              <a:buNone/>
            </a:pPr>
            <a:r>
              <a:rPr lang="fr-FR" sz="2600" b="1" dirty="0"/>
              <a:t>			</a:t>
            </a:r>
          </a:p>
          <a:p>
            <a:pPr marL="749789" lvl="4" indent="0">
              <a:spcBef>
                <a:spcPts val="0"/>
              </a:spcBef>
              <a:spcAft>
                <a:spcPts val="0"/>
              </a:spcAft>
              <a:buNone/>
            </a:pPr>
            <a:r>
              <a:rPr lang="fr-FR" sz="2600" b="1" dirty="0"/>
              <a:t>		</a:t>
            </a:r>
            <a:endParaRPr lang="fr-FR" sz="2600" b="1" u="sng" dirty="0"/>
          </a:p>
        </p:txBody>
      </p:sp>
      <p:sp>
        <p:nvSpPr>
          <p:cNvPr id="3" name="Rectangle 2"/>
          <p:cNvSpPr/>
          <p:nvPr/>
        </p:nvSpPr>
        <p:spPr>
          <a:xfrm>
            <a:off x="2644347" y="3691748"/>
            <a:ext cx="6096000" cy="923330"/>
          </a:xfrm>
          <a:prstGeom prst="rect">
            <a:avLst/>
          </a:prstGeom>
        </p:spPr>
        <p:txBody>
          <a:bodyPr>
            <a:spAutoFit/>
          </a:bodyPr>
          <a:lstStyle/>
          <a:p>
            <a:pPr algn="ctr"/>
            <a:r>
              <a:rPr lang="fr-FR" dirty="0">
                <a:solidFill>
                  <a:prstClr val="black"/>
                </a:solidFill>
              </a:rPr>
              <a:t/>
            </a:r>
            <a:br>
              <a:rPr lang="fr-FR" dirty="0">
                <a:solidFill>
                  <a:prstClr val="black"/>
                </a:solidFill>
              </a:rPr>
            </a:br>
            <a:r>
              <a:rPr lang="fr-FR" dirty="0">
                <a:solidFill>
                  <a:prstClr val="black"/>
                </a:solidFill>
              </a:rPr>
              <a:t/>
            </a:r>
            <a:br>
              <a:rPr lang="fr-FR" dirty="0">
                <a:solidFill>
                  <a:prstClr val="black"/>
                </a:solidFill>
              </a:rPr>
            </a:br>
            <a:endParaRPr lang="fr-FR" dirty="0">
              <a:solidFill>
                <a:prstClr val="black"/>
              </a:solidFill>
            </a:endParaRPr>
          </a:p>
        </p:txBody>
      </p:sp>
      <p:pic>
        <p:nvPicPr>
          <p:cNvPr id="9" name="Image 8"/>
          <p:cNvPicPr>
            <a:picLocks noChangeAspect="1"/>
          </p:cNvPicPr>
          <p:nvPr/>
        </p:nvPicPr>
        <p:blipFill>
          <a:blip r:embed="rId4" cstate="print"/>
          <a:stretch>
            <a:fillRect/>
          </a:stretch>
        </p:blipFill>
        <p:spPr>
          <a:xfrm>
            <a:off x="10364200" y="5815493"/>
            <a:ext cx="1749704" cy="1042507"/>
          </a:xfrm>
          <a:prstGeom prst="rect">
            <a:avLst/>
          </a:prstGeom>
        </p:spPr>
      </p:pic>
      <p:sp>
        <p:nvSpPr>
          <p:cNvPr id="10" name="Titre 1">
            <a:extLst>
              <a:ext uri="{FF2B5EF4-FFF2-40B4-BE49-F238E27FC236}">
                <a16:creationId xmlns:a16="http://schemas.microsoft.com/office/drawing/2014/main" id="{50097742-891C-43D6-AF8B-949FC679310A}"/>
              </a:ext>
            </a:extLst>
          </p:cNvPr>
          <p:cNvSpPr>
            <a:spLocks noGrp="1"/>
          </p:cNvSpPr>
          <p:nvPr>
            <p:ph type="title"/>
          </p:nvPr>
        </p:nvSpPr>
        <p:spPr>
          <a:xfrm>
            <a:off x="314632" y="520710"/>
            <a:ext cx="9857101" cy="644631"/>
          </a:xfrm>
        </p:spPr>
        <p:txBody>
          <a:bodyPr>
            <a:noAutofit/>
          </a:bodyPr>
          <a:lstStyle/>
          <a:p>
            <a:pPr algn="ctr"/>
            <a:r>
              <a:rPr lang="fr-FR" sz="4300" b="1" spc="-51" dirty="0">
                <a:solidFill>
                  <a:srgbClr val="0070C0"/>
                </a:solidFill>
                <a:latin typeface="+mn-lt"/>
              </a:rPr>
              <a:t>Corruption et atteintes à la probité</a:t>
            </a:r>
          </a:p>
        </p:txBody>
      </p:sp>
    </p:spTree>
    <p:extLst>
      <p:ext uri="{BB962C8B-B14F-4D97-AF65-F5344CB8AC3E}">
        <p14:creationId xmlns:p14="http://schemas.microsoft.com/office/powerpoint/2010/main" val="34485409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3825" y="296862"/>
            <a:ext cx="10515600" cy="1325563"/>
          </a:xfrm>
        </p:spPr>
        <p:txBody>
          <a:bodyPr>
            <a:normAutofit/>
          </a:bodyPr>
          <a:lstStyle/>
          <a:p>
            <a:pPr algn="ctr"/>
            <a:r>
              <a:rPr lang="fr-FR" sz="3800" b="1" dirty="0" smtClean="0">
                <a:solidFill>
                  <a:srgbClr val="0070C0"/>
                </a:solidFill>
                <a:latin typeface="+mn-lt"/>
              </a:rPr>
              <a:t>Prévenir les risques d’atteinte à la probité</a:t>
            </a:r>
            <a:endParaRPr lang="fr-FR" sz="3800" b="1" dirty="0">
              <a:solidFill>
                <a:srgbClr val="0070C0"/>
              </a:solidFill>
              <a:latin typeface="+mn-lt"/>
            </a:endParaRPr>
          </a:p>
        </p:txBody>
      </p:sp>
      <p:sp>
        <p:nvSpPr>
          <p:cNvPr id="3" name="Espace réservé du contenu 2"/>
          <p:cNvSpPr>
            <a:spLocks noGrp="1"/>
          </p:cNvSpPr>
          <p:nvPr>
            <p:ph idx="1"/>
          </p:nvPr>
        </p:nvSpPr>
        <p:spPr>
          <a:xfrm>
            <a:off x="589006" y="1916213"/>
            <a:ext cx="10515600" cy="4700588"/>
          </a:xfrm>
        </p:spPr>
        <p:txBody>
          <a:bodyPr>
            <a:normAutofit/>
          </a:bodyPr>
          <a:lstStyle/>
          <a:p>
            <a:pPr lvl="0" algn="ctr"/>
            <a:r>
              <a:rPr lang="fr-FR" sz="3600" dirty="0" smtClean="0"/>
              <a:t>Les fondements d’une démarche anticorruption </a:t>
            </a:r>
          </a:p>
          <a:p>
            <a:pPr lvl="0"/>
            <a:r>
              <a:rPr lang="fr-FR" sz="3600" dirty="0" smtClean="0"/>
              <a:t> =&gt; L’engagement </a:t>
            </a:r>
            <a:r>
              <a:rPr lang="fr-FR" sz="3600" dirty="0"/>
              <a:t>des instances </a:t>
            </a:r>
            <a:r>
              <a:rPr lang="fr-FR" sz="3600" dirty="0" smtClean="0"/>
              <a:t>dirigeantes</a:t>
            </a:r>
          </a:p>
          <a:p>
            <a:pPr lvl="0"/>
            <a:r>
              <a:rPr lang="fr-FR" sz="3600" dirty="0" smtClean="0"/>
              <a:t>=&gt; La </a:t>
            </a:r>
            <a:r>
              <a:rPr lang="fr-FR" sz="3600" dirty="0"/>
              <a:t>cartographie des risques d’atteinte à la </a:t>
            </a:r>
            <a:r>
              <a:rPr lang="fr-FR" sz="3600" dirty="0" smtClean="0"/>
              <a:t>probité</a:t>
            </a:r>
            <a:r>
              <a:rPr lang="fr-FR" sz="3600" b="1" dirty="0"/>
              <a:t> </a:t>
            </a:r>
            <a:endParaRPr lang="fr-FR" sz="2800" dirty="0"/>
          </a:p>
        </p:txBody>
      </p:sp>
      <p:pic>
        <p:nvPicPr>
          <p:cNvPr id="4" name="Image 3"/>
          <p:cNvPicPr>
            <a:picLocks noChangeAspect="1"/>
          </p:cNvPicPr>
          <p:nvPr/>
        </p:nvPicPr>
        <p:blipFill>
          <a:blip r:embed="rId2" cstate="print"/>
          <a:stretch>
            <a:fillRect/>
          </a:stretch>
        </p:blipFill>
        <p:spPr>
          <a:xfrm>
            <a:off x="10229754" y="5815494"/>
            <a:ext cx="1749704" cy="1042506"/>
          </a:xfrm>
          <a:prstGeom prst="rect">
            <a:avLst/>
          </a:prstGeom>
        </p:spPr>
      </p:pic>
      <p:pic>
        <p:nvPicPr>
          <p:cNvPr id="5" name="Image 4"/>
          <p:cNvPicPr>
            <a:picLocks noChangeAspect="1"/>
          </p:cNvPicPr>
          <p:nvPr/>
        </p:nvPicPr>
        <p:blipFill>
          <a:blip r:embed="rId3"/>
          <a:stretch>
            <a:fillRect/>
          </a:stretch>
        </p:blipFill>
        <p:spPr>
          <a:xfrm>
            <a:off x="10820400" y="341147"/>
            <a:ext cx="1159058" cy="674608"/>
          </a:xfrm>
          <a:prstGeom prst="rect">
            <a:avLst/>
          </a:prstGeom>
        </p:spPr>
      </p:pic>
    </p:spTree>
    <p:extLst>
      <p:ext uri="{BB962C8B-B14F-4D97-AF65-F5344CB8AC3E}">
        <p14:creationId xmlns:p14="http://schemas.microsoft.com/office/powerpoint/2010/main" val="55006405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3825" y="296862"/>
            <a:ext cx="10515600" cy="1325563"/>
          </a:xfrm>
        </p:spPr>
        <p:txBody>
          <a:bodyPr>
            <a:normAutofit/>
          </a:bodyPr>
          <a:lstStyle/>
          <a:p>
            <a:pPr algn="ctr"/>
            <a:r>
              <a:rPr lang="fr-FR" sz="3800" b="1" dirty="0" smtClean="0">
                <a:solidFill>
                  <a:srgbClr val="0070C0"/>
                </a:solidFill>
                <a:latin typeface="+mn-lt"/>
              </a:rPr>
              <a:t>Prévenir les risques d’atteinte à la probité</a:t>
            </a:r>
            <a:endParaRPr lang="fr-FR" sz="3800" b="1" dirty="0">
              <a:solidFill>
                <a:srgbClr val="0070C0"/>
              </a:solidFill>
              <a:latin typeface="+mn-lt"/>
            </a:endParaRPr>
          </a:p>
        </p:txBody>
      </p:sp>
      <p:sp>
        <p:nvSpPr>
          <p:cNvPr id="3" name="Espace réservé du contenu 2"/>
          <p:cNvSpPr>
            <a:spLocks noGrp="1"/>
          </p:cNvSpPr>
          <p:nvPr>
            <p:ph idx="1"/>
          </p:nvPr>
        </p:nvSpPr>
        <p:spPr>
          <a:xfrm>
            <a:off x="589006" y="1916213"/>
            <a:ext cx="10515600" cy="4700588"/>
          </a:xfrm>
        </p:spPr>
        <p:txBody>
          <a:bodyPr>
            <a:normAutofit/>
          </a:bodyPr>
          <a:lstStyle/>
          <a:p>
            <a:r>
              <a:rPr lang="fr-FR" sz="3600" dirty="0"/>
              <a:t>=&gt; La mise en œuvre des obligations déontologiques et le code de </a:t>
            </a:r>
            <a:r>
              <a:rPr lang="fr-FR" sz="3600" dirty="0" smtClean="0"/>
              <a:t>conduite</a:t>
            </a:r>
          </a:p>
          <a:p>
            <a:r>
              <a:rPr lang="fr-FR" sz="3600" dirty="0" smtClean="0"/>
              <a:t>=&gt; L’évaluation </a:t>
            </a:r>
            <a:r>
              <a:rPr lang="fr-FR" sz="3600" dirty="0"/>
              <a:t>des </a:t>
            </a:r>
            <a:r>
              <a:rPr lang="fr-FR" sz="3600" dirty="0" smtClean="0"/>
              <a:t>tiers</a:t>
            </a:r>
          </a:p>
          <a:p>
            <a:r>
              <a:rPr lang="fr-FR" sz="3600" dirty="0" smtClean="0"/>
              <a:t>=&gt; Le </a:t>
            </a:r>
            <a:r>
              <a:rPr lang="fr-FR" sz="3600" dirty="0"/>
              <a:t>dispositif de formation aux risques d’atteinte à la </a:t>
            </a:r>
            <a:r>
              <a:rPr lang="fr-FR" sz="3600" dirty="0" smtClean="0"/>
              <a:t>probité</a:t>
            </a:r>
            <a:endParaRPr lang="fr-FR" sz="3600" dirty="0"/>
          </a:p>
        </p:txBody>
      </p:sp>
      <p:pic>
        <p:nvPicPr>
          <p:cNvPr id="4" name="Image 3"/>
          <p:cNvPicPr>
            <a:picLocks noChangeAspect="1"/>
          </p:cNvPicPr>
          <p:nvPr/>
        </p:nvPicPr>
        <p:blipFill>
          <a:blip r:embed="rId2" cstate="print"/>
          <a:stretch>
            <a:fillRect/>
          </a:stretch>
        </p:blipFill>
        <p:spPr>
          <a:xfrm>
            <a:off x="10229754" y="5815494"/>
            <a:ext cx="1749704" cy="1042506"/>
          </a:xfrm>
          <a:prstGeom prst="rect">
            <a:avLst/>
          </a:prstGeom>
        </p:spPr>
      </p:pic>
      <p:pic>
        <p:nvPicPr>
          <p:cNvPr id="5" name="Image 4"/>
          <p:cNvPicPr>
            <a:picLocks noChangeAspect="1"/>
          </p:cNvPicPr>
          <p:nvPr/>
        </p:nvPicPr>
        <p:blipFill>
          <a:blip r:embed="rId3"/>
          <a:stretch>
            <a:fillRect/>
          </a:stretch>
        </p:blipFill>
        <p:spPr>
          <a:xfrm>
            <a:off x="10820400" y="341147"/>
            <a:ext cx="1159058" cy="674608"/>
          </a:xfrm>
          <a:prstGeom prst="rect">
            <a:avLst/>
          </a:prstGeom>
        </p:spPr>
      </p:pic>
    </p:spTree>
    <p:extLst>
      <p:ext uri="{BB962C8B-B14F-4D97-AF65-F5344CB8AC3E}">
        <p14:creationId xmlns:p14="http://schemas.microsoft.com/office/powerpoint/2010/main" val="8010488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3825" y="296862"/>
            <a:ext cx="10515600" cy="1325563"/>
          </a:xfrm>
        </p:spPr>
        <p:txBody>
          <a:bodyPr>
            <a:normAutofit/>
          </a:bodyPr>
          <a:lstStyle/>
          <a:p>
            <a:pPr algn="ctr"/>
            <a:r>
              <a:rPr lang="fr-FR" sz="3800" b="1" dirty="0" smtClean="0">
                <a:solidFill>
                  <a:srgbClr val="0070C0"/>
                </a:solidFill>
                <a:latin typeface="+mn-lt"/>
              </a:rPr>
              <a:t>Détecter les risques d’atteinte à la probité</a:t>
            </a:r>
            <a:endParaRPr lang="fr-FR" sz="3800" b="1" dirty="0">
              <a:solidFill>
                <a:srgbClr val="0070C0"/>
              </a:solidFill>
              <a:latin typeface="+mn-lt"/>
            </a:endParaRPr>
          </a:p>
        </p:txBody>
      </p:sp>
      <p:sp>
        <p:nvSpPr>
          <p:cNvPr id="3" name="Espace réservé du contenu 2"/>
          <p:cNvSpPr>
            <a:spLocks noGrp="1"/>
          </p:cNvSpPr>
          <p:nvPr>
            <p:ph idx="1"/>
          </p:nvPr>
        </p:nvSpPr>
        <p:spPr>
          <a:xfrm>
            <a:off x="589006" y="1916213"/>
            <a:ext cx="10515600" cy="4700588"/>
          </a:xfrm>
        </p:spPr>
        <p:txBody>
          <a:bodyPr>
            <a:normAutofit/>
          </a:bodyPr>
          <a:lstStyle/>
          <a:p>
            <a:pPr lvl="0"/>
            <a:r>
              <a:rPr lang="fr-FR" sz="3600" dirty="0"/>
              <a:t>=&gt; Le contrôle interne et l’audit </a:t>
            </a:r>
            <a:r>
              <a:rPr lang="fr-FR" sz="3600" dirty="0" smtClean="0"/>
              <a:t>interne</a:t>
            </a:r>
          </a:p>
          <a:p>
            <a:pPr marL="0" lvl="0" indent="0">
              <a:buNone/>
            </a:pPr>
            <a:endParaRPr lang="fr-FR" sz="3600" dirty="0"/>
          </a:p>
          <a:p>
            <a:pPr lvl="0"/>
            <a:r>
              <a:rPr lang="fr-FR" sz="3600" dirty="0"/>
              <a:t>=&gt; Les dispositifs </a:t>
            </a:r>
            <a:r>
              <a:rPr lang="fr-FR" sz="3600" dirty="0" smtClean="0"/>
              <a:t>d’alerte :</a:t>
            </a:r>
          </a:p>
          <a:p>
            <a:pPr lvl="2">
              <a:buFont typeface="Arial" panose="020B0604020202020204" pitchFamily="34" charset="0"/>
              <a:buChar char="•"/>
            </a:pPr>
            <a:r>
              <a:rPr lang="fr-FR" sz="2800" dirty="0"/>
              <a:t>Le dispositif d’alerte spécifique aux « lanceurs d’alerte </a:t>
            </a:r>
            <a:r>
              <a:rPr lang="fr-FR" sz="2800" dirty="0" smtClean="0"/>
              <a:t>»</a:t>
            </a:r>
          </a:p>
          <a:p>
            <a:pPr lvl="2">
              <a:buFont typeface="Arial" panose="020B0604020202020204" pitchFamily="34" charset="0"/>
              <a:buChar char="•"/>
            </a:pPr>
            <a:r>
              <a:rPr lang="fr-FR" sz="2800" dirty="0" smtClean="0"/>
              <a:t>Le </a:t>
            </a:r>
            <a:r>
              <a:rPr lang="fr-FR" sz="2800" dirty="0"/>
              <a:t>dispositif d’alerte portant sur un manquement au code de conduite </a:t>
            </a:r>
            <a:r>
              <a:rPr lang="fr-FR" sz="2800" dirty="0" smtClean="0"/>
              <a:t>anticorruption</a:t>
            </a:r>
          </a:p>
          <a:p>
            <a:pPr lvl="2">
              <a:buFont typeface="Arial" panose="020B0604020202020204" pitchFamily="34" charset="0"/>
              <a:buChar char="•"/>
            </a:pPr>
            <a:r>
              <a:rPr lang="fr-FR" sz="2800" dirty="0"/>
              <a:t>Le signalement au procureur de la République</a:t>
            </a:r>
          </a:p>
        </p:txBody>
      </p:sp>
      <p:pic>
        <p:nvPicPr>
          <p:cNvPr id="4" name="Image 3"/>
          <p:cNvPicPr>
            <a:picLocks noChangeAspect="1"/>
          </p:cNvPicPr>
          <p:nvPr/>
        </p:nvPicPr>
        <p:blipFill>
          <a:blip r:embed="rId2" cstate="print"/>
          <a:stretch>
            <a:fillRect/>
          </a:stretch>
        </p:blipFill>
        <p:spPr>
          <a:xfrm>
            <a:off x="10229754" y="5815494"/>
            <a:ext cx="1749704" cy="1042506"/>
          </a:xfrm>
          <a:prstGeom prst="rect">
            <a:avLst/>
          </a:prstGeom>
        </p:spPr>
      </p:pic>
      <p:pic>
        <p:nvPicPr>
          <p:cNvPr id="5" name="Image 4"/>
          <p:cNvPicPr>
            <a:picLocks noChangeAspect="1"/>
          </p:cNvPicPr>
          <p:nvPr/>
        </p:nvPicPr>
        <p:blipFill>
          <a:blip r:embed="rId3"/>
          <a:stretch>
            <a:fillRect/>
          </a:stretch>
        </p:blipFill>
        <p:spPr>
          <a:xfrm>
            <a:off x="10820400" y="341147"/>
            <a:ext cx="1159058" cy="674608"/>
          </a:xfrm>
          <a:prstGeom prst="rect">
            <a:avLst/>
          </a:prstGeom>
        </p:spPr>
      </p:pic>
    </p:spTree>
    <p:extLst>
      <p:ext uri="{BB962C8B-B14F-4D97-AF65-F5344CB8AC3E}">
        <p14:creationId xmlns:p14="http://schemas.microsoft.com/office/powerpoint/2010/main" val="13874255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855478-D576-4B27-B630-5AD658355123}"/>
              </a:ext>
            </a:extLst>
          </p:cNvPr>
          <p:cNvSpPr>
            <a:spLocks noGrp="1"/>
          </p:cNvSpPr>
          <p:nvPr>
            <p:ph type="title"/>
          </p:nvPr>
        </p:nvSpPr>
        <p:spPr>
          <a:xfrm>
            <a:off x="214788" y="170660"/>
            <a:ext cx="11774083" cy="839943"/>
          </a:xfrm>
        </p:spPr>
        <p:txBody>
          <a:bodyPr>
            <a:normAutofit/>
          </a:bodyPr>
          <a:lstStyle/>
          <a:p>
            <a:pPr algn="ctr"/>
            <a:r>
              <a:rPr lang="fr-FR" sz="3800" b="1" dirty="0" smtClean="0">
                <a:solidFill>
                  <a:srgbClr val="0070C0"/>
                </a:solidFill>
                <a:latin typeface="+mn-lt"/>
              </a:rPr>
              <a:t>En résumé, les </a:t>
            </a:r>
            <a:r>
              <a:rPr lang="fr-FR" sz="3800" b="1" dirty="0">
                <a:solidFill>
                  <a:srgbClr val="0070C0"/>
                </a:solidFill>
                <a:latin typeface="+mn-lt"/>
              </a:rPr>
              <a:t>recommandations de l’AFA</a:t>
            </a:r>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sp>
        <p:nvSpPr>
          <p:cNvPr id="20" name="Rectangle à coins arrondis 19"/>
          <p:cNvSpPr/>
          <p:nvPr/>
        </p:nvSpPr>
        <p:spPr>
          <a:xfrm>
            <a:off x="8052689" y="2803701"/>
            <a:ext cx="3727309" cy="49725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Code de conduite anticorruption</a:t>
            </a:r>
            <a:endParaRPr lang="fr-FR" dirty="0">
              <a:solidFill>
                <a:prstClr val="white"/>
              </a:solidFill>
            </a:endParaRPr>
          </a:p>
        </p:txBody>
      </p:sp>
      <p:sp>
        <p:nvSpPr>
          <p:cNvPr id="21" name="Rectangle à coins arrondis 20"/>
          <p:cNvSpPr/>
          <p:nvPr/>
        </p:nvSpPr>
        <p:spPr>
          <a:xfrm>
            <a:off x="136862" y="2805627"/>
            <a:ext cx="3708257" cy="497256"/>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Dispositif de formation</a:t>
            </a:r>
            <a:endParaRPr lang="fr-FR" dirty="0">
              <a:solidFill>
                <a:prstClr val="white"/>
              </a:solidFill>
            </a:endParaRPr>
          </a:p>
        </p:txBody>
      </p:sp>
      <p:sp>
        <p:nvSpPr>
          <p:cNvPr id="22" name="Rectangle à coins arrondis 21"/>
          <p:cNvSpPr/>
          <p:nvPr/>
        </p:nvSpPr>
        <p:spPr>
          <a:xfrm>
            <a:off x="136862" y="3456306"/>
            <a:ext cx="3698731" cy="49725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Procédures de contrôle comptable</a:t>
            </a:r>
            <a:endParaRPr lang="fr-FR" dirty="0">
              <a:solidFill>
                <a:prstClr val="white"/>
              </a:solidFill>
            </a:endParaRPr>
          </a:p>
        </p:txBody>
      </p:sp>
      <p:sp>
        <p:nvSpPr>
          <p:cNvPr id="23" name="Rectangle à coins arrondis 22"/>
          <p:cNvSpPr/>
          <p:nvPr/>
        </p:nvSpPr>
        <p:spPr>
          <a:xfrm>
            <a:off x="4861939" y="2567569"/>
            <a:ext cx="2344602" cy="202872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Engagement de l’instance dirigeante</a:t>
            </a:r>
            <a:endParaRPr lang="fr-FR" dirty="0">
              <a:solidFill>
                <a:prstClr val="white"/>
              </a:solidFill>
            </a:endParaRPr>
          </a:p>
        </p:txBody>
      </p:sp>
      <p:sp>
        <p:nvSpPr>
          <p:cNvPr id="24" name="Rectangle à coins arrondis 23"/>
          <p:cNvSpPr/>
          <p:nvPr/>
        </p:nvSpPr>
        <p:spPr>
          <a:xfrm>
            <a:off x="8071741" y="4108911"/>
            <a:ext cx="3717781" cy="49725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Dispositif d’alerte interne</a:t>
            </a:r>
            <a:endParaRPr lang="fr-FR" dirty="0">
              <a:solidFill>
                <a:prstClr val="white"/>
              </a:solidFill>
            </a:endParaRPr>
          </a:p>
        </p:txBody>
      </p:sp>
      <p:sp>
        <p:nvSpPr>
          <p:cNvPr id="25" name="Rectangle à coins arrondis 24"/>
          <p:cNvSpPr/>
          <p:nvPr/>
        </p:nvSpPr>
        <p:spPr>
          <a:xfrm>
            <a:off x="136862" y="4031822"/>
            <a:ext cx="3708257" cy="497256"/>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Evaluation des tiers</a:t>
            </a:r>
            <a:endParaRPr lang="fr-FR" dirty="0">
              <a:solidFill>
                <a:prstClr val="white"/>
              </a:solidFill>
            </a:endParaRPr>
          </a:p>
        </p:txBody>
      </p:sp>
      <p:sp>
        <p:nvSpPr>
          <p:cNvPr id="26" name="Rectangle à coins arrondis 25"/>
          <p:cNvSpPr/>
          <p:nvPr/>
        </p:nvSpPr>
        <p:spPr>
          <a:xfrm>
            <a:off x="173077" y="2154948"/>
            <a:ext cx="3715401" cy="49725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prstClr val="white"/>
                </a:solidFill>
              </a:rPr>
              <a:t>C</a:t>
            </a:r>
            <a:r>
              <a:rPr lang="fr-FR" b="1" dirty="0" smtClean="0">
                <a:solidFill>
                  <a:prstClr val="white"/>
                </a:solidFill>
              </a:rPr>
              <a:t>ontrôle et évaluation interne</a:t>
            </a:r>
            <a:endParaRPr lang="fr-FR" dirty="0">
              <a:solidFill>
                <a:prstClr val="white"/>
              </a:solidFill>
            </a:endParaRPr>
          </a:p>
        </p:txBody>
      </p:sp>
      <p:sp>
        <p:nvSpPr>
          <p:cNvPr id="39" name="Rectangle à coins arrondis 38"/>
          <p:cNvSpPr/>
          <p:nvPr/>
        </p:nvSpPr>
        <p:spPr>
          <a:xfrm>
            <a:off x="8062214" y="2156496"/>
            <a:ext cx="3708257" cy="4972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prstClr val="white"/>
                </a:solidFill>
              </a:rPr>
              <a:t>Cartographie des risques </a:t>
            </a:r>
          </a:p>
        </p:txBody>
      </p:sp>
      <p:sp>
        <p:nvSpPr>
          <p:cNvPr id="41" name="Rectangle à coins arrondis 40"/>
          <p:cNvSpPr/>
          <p:nvPr/>
        </p:nvSpPr>
        <p:spPr>
          <a:xfrm>
            <a:off x="8081267" y="3456306"/>
            <a:ext cx="3698731" cy="497256"/>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prstClr val="white"/>
                </a:solidFill>
              </a:rPr>
              <a:t>Politique de sanctions disciplinaires</a:t>
            </a:r>
          </a:p>
        </p:txBody>
      </p:sp>
      <p:sp>
        <p:nvSpPr>
          <p:cNvPr id="27" name="Ellipse 26"/>
          <p:cNvSpPr/>
          <p:nvPr/>
        </p:nvSpPr>
        <p:spPr>
          <a:xfrm>
            <a:off x="4054868" y="1766377"/>
            <a:ext cx="3831431" cy="3677618"/>
          </a:xfrm>
          <a:prstGeom prst="ellipse">
            <a:avLst/>
          </a:prstGeom>
          <a:noFill/>
          <a:ln w="571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fr-FR" sz="1600" dirty="0">
              <a:solidFill>
                <a:srgbClr val="FFFFFF"/>
              </a:solidFill>
              <a:latin typeface="Gill Sans MT Pro Medium" panose="020B0602020104020203" pitchFamily="34" charset="0"/>
            </a:endParaRPr>
          </a:p>
        </p:txBody>
      </p:sp>
      <p:sp>
        <p:nvSpPr>
          <p:cNvPr id="13" name="Flèche droite 12"/>
          <p:cNvSpPr/>
          <p:nvPr/>
        </p:nvSpPr>
        <p:spPr>
          <a:xfrm rot="1743860">
            <a:off x="6614160" y="1834103"/>
            <a:ext cx="527125" cy="40529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pic>
        <p:nvPicPr>
          <p:cNvPr id="15" name="Image 14"/>
          <p:cNvPicPr>
            <a:picLocks noChangeAspect="1"/>
          </p:cNvPicPr>
          <p:nvPr/>
        </p:nvPicPr>
        <p:blipFill>
          <a:blip r:embed="rId4" cstate="print"/>
          <a:stretch>
            <a:fillRect/>
          </a:stretch>
        </p:blipFill>
        <p:spPr>
          <a:xfrm>
            <a:off x="10229754" y="5815494"/>
            <a:ext cx="1749704" cy="1042506"/>
          </a:xfrm>
          <a:prstGeom prst="rect">
            <a:avLst/>
          </a:prstGeom>
        </p:spPr>
      </p:pic>
    </p:spTree>
    <p:extLst>
      <p:ext uri="{BB962C8B-B14F-4D97-AF65-F5344CB8AC3E}">
        <p14:creationId xmlns:p14="http://schemas.microsoft.com/office/powerpoint/2010/main" val="415535832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615073" y="0"/>
            <a:ext cx="4220072" cy="5966749"/>
          </a:xfrm>
          <a:prstGeom prst="rect">
            <a:avLst/>
          </a:prstGeom>
        </p:spPr>
      </p:pic>
      <p:sp>
        <p:nvSpPr>
          <p:cNvPr id="3" name="ZoneTexte 2"/>
          <p:cNvSpPr txBox="1"/>
          <p:nvPr/>
        </p:nvSpPr>
        <p:spPr>
          <a:xfrm>
            <a:off x="5081286" y="0"/>
            <a:ext cx="6782765" cy="569386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800" b="1" spc="-50" dirty="0" smtClean="0">
                <a:solidFill>
                  <a:srgbClr val="0070C0"/>
                </a:solidFill>
                <a:ea typeface="+mj-ea"/>
                <a:cs typeface="+mj-cs"/>
                <a:hlinkClick r:id="rId3"/>
              </a:rPr>
              <a:t>Sommaire</a:t>
            </a:r>
            <a:endParaRPr lang="fr-FR" sz="2800" b="1" spc="-50" dirty="0" smtClean="0">
              <a:solidFill>
                <a:srgbClr val="0070C0"/>
              </a:solidFill>
              <a:ea typeface="+mj-ea"/>
              <a:cs typeface="+mj-cs"/>
            </a:endParaRPr>
          </a:p>
          <a:p>
            <a:r>
              <a:rPr lang="fr-FR" sz="2400" b="1" spc="-50" dirty="0" smtClean="0">
                <a:solidFill>
                  <a:srgbClr val="0070C0"/>
                </a:solidFill>
                <a:ea typeface="+mj-ea"/>
                <a:cs typeface="+mj-cs"/>
              </a:rPr>
              <a:t>Un </a:t>
            </a:r>
            <a:r>
              <a:rPr lang="fr-FR" sz="2400" b="1" spc="-50" dirty="0">
                <a:solidFill>
                  <a:srgbClr val="0070C0"/>
                </a:solidFill>
                <a:ea typeface="+mj-ea"/>
                <a:cs typeface="+mj-cs"/>
              </a:rPr>
              <a:t>préalable : bien organiser les achats</a:t>
            </a:r>
          </a:p>
          <a:p>
            <a:endParaRPr lang="fr-FR" sz="2400" b="1" spc="-50" dirty="0" smtClean="0">
              <a:solidFill>
                <a:srgbClr val="0070C0"/>
              </a:solidFill>
              <a:ea typeface="+mj-ea"/>
              <a:cs typeface="+mj-cs"/>
            </a:endParaRPr>
          </a:p>
          <a:p>
            <a:r>
              <a:rPr lang="fr-FR" sz="2400" b="1" spc="-50" dirty="0" smtClean="0">
                <a:solidFill>
                  <a:srgbClr val="0070C0"/>
                </a:solidFill>
                <a:ea typeface="+mj-ea"/>
                <a:cs typeface="+mj-cs"/>
              </a:rPr>
              <a:t>Les </a:t>
            </a:r>
            <a:r>
              <a:rPr lang="fr-FR" sz="2400" b="1" spc="-50" dirty="0">
                <a:solidFill>
                  <a:srgbClr val="0070C0"/>
                </a:solidFill>
                <a:ea typeface="+mj-ea"/>
                <a:cs typeface="+mj-cs"/>
              </a:rPr>
              <a:t>fondements d’une démarche anticorruption</a:t>
            </a:r>
          </a:p>
          <a:p>
            <a:endParaRPr lang="fr-FR" sz="2400" b="1" spc="-50" dirty="0" smtClean="0">
              <a:solidFill>
                <a:srgbClr val="0070C0"/>
              </a:solidFill>
              <a:ea typeface="+mj-ea"/>
              <a:cs typeface="+mj-cs"/>
            </a:endParaRPr>
          </a:p>
          <a:p>
            <a:r>
              <a:rPr lang="fr-FR" sz="2400" b="1" spc="-50" dirty="0" smtClean="0">
                <a:solidFill>
                  <a:srgbClr val="0070C0"/>
                </a:solidFill>
                <a:ea typeface="+mj-ea"/>
                <a:cs typeface="+mj-cs"/>
              </a:rPr>
              <a:t>Prévenir</a:t>
            </a:r>
            <a:r>
              <a:rPr lang="fr-FR" sz="2400" b="1" spc="-50" dirty="0">
                <a:solidFill>
                  <a:srgbClr val="0070C0"/>
                </a:solidFill>
                <a:ea typeface="+mj-ea"/>
                <a:cs typeface="+mj-cs"/>
              </a:rPr>
              <a:t> </a:t>
            </a:r>
          </a:p>
          <a:p>
            <a:endParaRPr lang="fr-FR" sz="2400" b="1" spc="-50" dirty="0" smtClean="0">
              <a:solidFill>
                <a:srgbClr val="0070C0"/>
              </a:solidFill>
              <a:ea typeface="+mj-ea"/>
              <a:cs typeface="+mj-cs"/>
            </a:endParaRPr>
          </a:p>
          <a:p>
            <a:r>
              <a:rPr lang="fr-FR" sz="2400" b="1" spc="-50" dirty="0" smtClean="0">
                <a:solidFill>
                  <a:srgbClr val="0070C0"/>
                </a:solidFill>
                <a:ea typeface="+mj-ea"/>
                <a:cs typeface="+mj-cs"/>
              </a:rPr>
              <a:t>Détecter</a:t>
            </a:r>
            <a:r>
              <a:rPr lang="fr-FR" sz="2400" b="1" spc="-50" dirty="0">
                <a:solidFill>
                  <a:srgbClr val="0070C0"/>
                </a:solidFill>
                <a:ea typeface="+mj-ea"/>
                <a:cs typeface="+mj-cs"/>
              </a:rPr>
              <a:t> </a:t>
            </a:r>
          </a:p>
          <a:p>
            <a:endParaRPr lang="fr-FR" sz="2400" b="1" spc="-50" dirty="0" smtClean="0">
              <a:solidFill>
                <a:srgbClr val="0070C0"/>
              </a:solidFill>
              <a:ea typeface="+mj-ea"/>
              <a:cs typeface="+mj-cs"/>
            </a:endParaRPr>
          </a:p>
          <a:p>
            <a:r>
              <a:rPr lang="fr-FR" sz="2400" b="1" spc="-50" dirty="0" smtClean="0">
                <a:solidFill>
                  <a:srgbClr val="0070C0"/>
                </a:solidFill>
                <a:ea typeface="+mj-ea"/>
                <a:cs typeface="+mj-cs"/>
              </a:rPr>
              <a:t>Déployer </a:t>
            </a:r>
            <a:r>
              <a:rPr lang="fr-FR" sz="2400" b="1" spc="-50" dirty="0">
                <a:solidFill>
                  <a:srgbClr val="0070C0"/>
                </a:solidFill>
                <a:ea typeface="+mj-ea"/>
                <a:cs typeface="+mj-cs"/>
              </a:rPr>
              <a:t>un programme anticorruption </a:t>
            </a:r>
          </a:p>
          <a:p>
            <a:endParaRPr lang="fr-FR" sz="2400" b="1" spc="-50" dirty="0" smtClean="0">
              <a:solidFill>
                <a:srgbClr val="0070C0"/>
              </a:solidFill>
              <a:ea typeface="+mj-ea"/>
              <a:cs typeface="+mj-cs"/>
            </a:endParaRPr>
          </a:p>
          <a:p>
            <a:r>
              <a:rPr lang="fr-FR" sz="2400" b="1" spc="-50" dirty="0" smtClean="0">
                <a:solidFill>
                  <a:srgbClr val="0070C0"/>
                </a:solidFill>
                <a:ea typeface="+mj-ea"/>
                <a:cs typeface="+mj-cs"/>
              </a:rPr>
              <a:t>Boîte </a:t>
            </a:r>
            <a:r>
              <a:rPr lang="fr-FR" sz="2400" b="1" spc="-50" dirty="0">
                <a:solidFill>
                  <a:srgbClr val="0070C0"/>
                </a:solidFill>
                <a:ea typeface="+mj-ea"/>
                <a:cs typeface="+mj-cs"/>
              </a:rPr>
              <a:t>à outils</a:t>
            </a:r>
          </a:p>
          <a:p>
            <a:endParaRPr lang="fr-FR" sz="2400" b="1" spc="-50" dirty="0" smtClean="0">
              <a:solidFill>
                <a:srgbClr val="0070C0"/>
              </a:solidFill>
              <a:ea typeface="+mj-ea"/>
              <a:cs typeface="+mj-cs"/>
            </a:endParaRPr>
          </a:p>
          <a:p>
            <a:r>
              <a:rPr lang="fr-FR" sz="2400" b="1" spc="-50" dirty="0" smtClean="0">
                <a:solidFill>
                  <a:srgbClr val="0070C0"/>
                </a:solidFill>
                <a:ea typeface="+mj-ea"/>
                <a:cs typeface="+mj-cs"/>
              </a:rPr>
              <a:t>Annexes</a:t>
            </a:r>
          </a:p>
          <a:p>
            <a:endParaRPr lang="fr-FR" sz="2400" b="1" spc="-50" dirty="0">
              <a:solidFill>
                <a:srgbClr val="0070C0"/>
              </a:solidFill>
              <a:ea typeface="+mj-ea"/>
              <a:cs typeface="+mj-cs"/>
            </a:endParaRPr>
          </a:p>
        </p:txBody>
      </p:sp>
      <p:pic>
        <p:nvPicPr>
          <p:cNvPr id="4" name="Image 3" descr="C:\Users\smontaz-adc\Desktop\Capture4.JPG"/>
          <p:cNvPicPr/>
          <p:nvPr/>
        </p:nvPicPr>
        <p:blipFill>
          <a:blip r:embed="rId4">
            <a:extLst>
              <a:ext uri="{28A0092B-C50C-407E-A947-70E740481C1C}">
                <a14:useLocalDpi xmlns:a14="http://schemas.microsoft.com/office/drawing/2010/main" val="0"/>
              </a:ext>
            </a:extLst>
          </a:blip>
          <a:srcRect/>
          <a:stretch>
            <a:fillRect/>
          </a:stretch>
        </p:blipFill>
        <p:spPr bwMode="auto">
          <a:xfrm>
            <a:off x="5880904" y="5324535"/>
            <a:ext cx="1607916" cy="1503805"/>
          </a:xfrm>
          <a:prstGeom prst="rect">
            <a:avLst/>
          </a:prstGeom>
          <a:noFill/>
          <a:ln>
            <a:noFill/>
          </a:ln>
        </p:spPr>
      </p:pic>
      <p:pic>
        <p:nvPicPr>
          <p:cNvPr id="5" name="Image 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16633" y="5324535"/>
            <a:ext cx="1919605" cy="1123950"/>
          </a:xfrm>
          <a:prstGeom prst="rect">
            <a:avLst/>
          </a:prstGeom>
          <a:noFill/>
          <a:ln>
            <a:noFill/>
          </a:ln>
        </p:spPr>
      </p:pic>
    </p:spTree>
    <p:extLst>
      <p:ext uri="{BB962C8B-B14F-4D97-AF65-F5344CB8AC3E}">
        <p14:creationId xmlns:p14="http://schemas.microsoft.com/office/powerpoint/2010/main" val="13049476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797501" y="2723060"/>
            <a:ext cx="10931682" cy="4022725"/>
          </a:xfrm>
        </p:spPr>
        <p:txBody>
          <a:bodyPr>
            <a:normAutofit/>
          </a:bodyPr>
          <a:lstStyle/>
          <a:p>
            <a:pPr marL="914400" indent="-914400">
              <a:buFont typeface="+mj-lt"/>
              <a:buAutoNum type="arabicPeriod" startAt="4"/>
            </a:pPr>
            <a:r>
              <a:rPr lang="fr-FR" sz="4900" dirty="0" smtClean="0">
                <a:solidFill>
                  <a:schemeClr val="tx1">
                    <a:lumMod val="95000"/>
                    <a:lumOff val="5000"/>
                  </a:schemeClr>
                </a:solidFill>
              </a:rPr>
              <a:t>Quel rôle pour les acheteurs publics  ?</a:t>
            </a:r>
            <a:endParaRPr lang="fr-FR" sz="4900" dirty="0">
              <a:solidFill>
                <a:schemeClr val="tx1">
                  <a:lumMod val="95000"/>
                  <a:lumOff val="5000"/>
                </a:schemeClr>
              </a:solidFill>
            </a:endParaRP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
        <p:nvSpPr>
          <p:cNvPr id="6" name="Titre 1"/>
          <p:cNvSpPr txBox="1">
            <a:spLocks/>
          </p:cNvSpPr>
          <p:nvPr/>
        </p:nvSpPr>
        <p:spPr>
          <a:xfrm>
            <a:off x="0" y="557504"/>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fr-FR" dirty="0"/>
          </a:p>
        </p:txBody>
      </p:sp>
    </p:spTree>
    <p:extLst>
      <p:ext uri="{BB962C8B-B14F-4D97-AF65-F5344CB8AC3E}">
        <p14:creationId xmlns:p14="http://schemas.microsoft.com/office/powerpoint/2010/main" val="30569756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2750" y="253761"/>
            <a:ext cx="1419630" cy="828521"/>
          </a:xfrm>
          <a:prstGeom prst="rect">
            <a:avLst/>
          </a:prstGeom>
        </p:spPr>
      </p:pic>
      <p:pic>
        <p:nvPicPr>
          <p:cNvPr id="19" name="Image 18"/>
          <p:cNvPicPr>
            <a:picLocks noChangeAspect="1"/>
          </p:cNvPicPr>
          <p:nvPr/>
        </p:nvPicPr>
        <p:blipFill rotWithShape="1">
          <a:blip r:embed="rId3"/>
          <a:srcRect l="95622"/>
          <a:stretch/>
        </p:blipFill>
        <p:spPr>
          <a:xfrm>
            <a:off x="6099858" y="4190907"/>
            <a:ext cx="271864" cy="2133785"/>
          </a:xfrm>
          <a:prstGeom prst="rect">
            <a:avLst/>
          </a:prstGeom>
        </p:spPr>
      </p:pic>
      <p:pic>
        <p:nvPicPr>
          <p:cNvPr id="10" name="Image 9"/>
          <p:cNvPicPr>
            <a:picLocks noChangeAspect="1"/>
          </p:cNvPicPr>
          <p:nvPr/>
        </p:nvPicPr>
        <p:blipFill rotWithShape="1">
          <a:blip r:embed="rId3"/>
          <a:srcRect l="95622"/>
          <a:stretch/>
        </p:blipFill>
        <p:spPr>
          <a:xfrm>
            <a:off x="6099858" y="4190907"/>
            <a:ext cx="271864" cy="2133785"/>
          </a:xfrm>
          <a:prstGeom prst="rect">
            <a:avLst/>
          </a:prstGeom>
        </p:spPr>
      </p:pic>
      <p:sp>
        <p:nvSpPr>
          <p:cNvPr id="12" name="Rectangle 11"/>
          <p:cNvSpPr/>
          <p:nvPr/>
        </p:nvSpPr>
        <p:spPr>
          <a:xfrm>
            <a:off x="293851" y="1530734"/>
            <a:ext cx="11396332" cy="5016758"/>
          </a:xfrm>
          <a:prstGeom prst="rect">
            <a:avLst/>
          </a:prstGeom>
        </p:spPr>
        <p:txBody>
          <a:bodyPr wrap="square">
            <a:spAutoFit/>
          </a:bodyPr>
          <a:lstStyle/>
          <a:p>
            <a:pPr algn="just"/>
            <a:r>
              <a:rPr lang="fr-FR" sz="2000" b="1" dirty="0" smtClean="0">
                <a:solidFill>
                  <a:srgbClr val="0070C0"/>
                </a:solidFill>
              </a:rPr>
              <a:t>Face à une situation de conflit d’intérêts :</a:t>
            </a:r>
          </a:p>
          <a:p>
            <a:pPr marL="342900" indent="-342900" algn="just">
              <a:buFont typeface="Arial" panose="020B0604020202020204" pitchFamily="34" charset="0"/>
              <a:buChar char="•"/>
            </a:pPr>
            <a:r>
              <a:rPr lang="fr-FR" sz="2000" dirty="0" smtClean="0"/>
              <a:t>Saisir son supérieur hiérarchique, qui peut confier le traitement du dossier ou l’élaboration de la décision à une autre personne</a:t>
            </a:r>
          </a:p>
          <a:p>
            <a:pPr marL="342900" indent="-342900" algn="just">
              <a:buFont typeface="Arial" panose="020B0604020202020204" pitchFamily="34" charset="0"/>
              <a:buChar char="•"/>
            </a:pPr>
            <a:r>
              <a:rPr lang="fr-FR" sz="2000" dirty="0" smtClean="0"/>
              <a:t>S’abstenir d’user d’une délégation de signature</a:t>
            </a:r>
          </a:p>
          <a:p>
            <a:pPr marL="342900" indent="-342900" algn="just">
              <a:buFont typeface="Arial" panose="020B0604020202020204" pitchFamily="34" charset="0"/>
              <a:buChar char="•"/>
            </a:pPr>
            <a:r>
              <a:rPr lang="fr-FR" sz="2000" dirty="0" smtClean="0"/>
              <a:t>S’abstenir de siéger à une instance collégiale et d’y délibérer</a:t>
            </a:r>
          </a:p>
          <a:p>
            <a:pPr marL="342900" indent="-342900" algn="just">
              <a:buFont typeface="Arial" panose="020B0604020202020204" pitchFamily="34" charset="0"/>
              <a:buChar char="•"/>
            </a:pPr>
            <a:r>
              <a:rPr lang="fr-FR" sz="2000" dirty="0" smtClean="0"/>
              <a:t>En cas de missions reçues en propre, les déléguer en s’abstenant de donner des instructions au délégataire</a:t>
            </a:r>
          </a:p>
          <a:p>
            <a:pPr marL="342900" indent="-342900" algn="just">
              <a:buFont typeface="Wingdings" panose="05000000000000000000" pitchFamily="2" charset="2"/>
              <a:buChar char="à"/>
            </a:pPr>
            <a:r>
              <a:rPr lang="fr-FR" sz="2000" dirty="0" smtClean="0">
                <a:sym typeface="Wingdings" panose="05000000000000000000" pitchFamily="2" charset="2"/>
              </a:rPr>
              <a:t>Possibilité de saisir le référent déontologue pour être conseillé</a:t>
            </a:r>
          </a:p>
          <a:p>
            <a:pPr algn="just"/>
            <a:endParaRPr lang="fr-FR" sz="800" dirty="0">
              <a:sym typeface="Wingdings" panose="05000000000000000000" pitchFamily="2" charset="2"/>
            </a:endParaRPr>
          </a:p>
          <a:p>
            <a:pPr algn="just"/>
            <a:r>
              <a:rPr lang="fr-FR" sz="2000" b="1" dirty="0" smtClean="0">
                <a:solidFill>
                  <a:srgbClr val="0070C0"/>
                </a:solidFill>
                <a:sym typeface="Wingdings" panose="05000000000000000000" pitchFamily="2" charset="2"/>
              </a:rPr>
              <a:t>Face à une situation d’atteinte à la probité :</a:t>
            </a:r>
          </a:p>
          <a:p>
            <a:pPr marL="342900" indent="-342900" algn="just">
              <a:buFont typeface="Arial" panose="020B0604020202020204" pitchFamily="34" charset="0"/>
              <a:buChar char="•"/>
            </a:pPr>
            <a:r>
              <a:rPr lang="fr-FR" sz="2000" dirty="0" smtClean="0"/>
              <a:t>Informer l’autorité hiérarchique (principe de loyauté)</a:t>
            </a:r>
          </a:p>
          <a:p>
            <a:pPr marL="342900" indent="-342900" algn="just">
              <a:buFont typeface="Arial" panose="020B0604020202020204" pitchFamily="34" charset="0"/>
              <a:buChar char="•"/>
            </a:pPr>
            <a:r>
              <a:rPr lang="fr-FR" sz="2000" dirty="0" smtClean="0"/>
              <a:t>Utiliser le dispositif </a:t>
            </a:r>
            <a:r>
              <a:rPr lang="fr-FR" sz="2000" dirty="0"/>
              <a:t>d’alerte </a:t>
            </a:r>
            <a:r>
              <a:rPr lang="fr-FR" sz="2000" dirty="0" smtClean="0"/>
              <a:t>interne: suppose </a:t>
            </a:r>
            <a:r>
              <a:rPr lang="fr-FR" sz="2000" dirty="0"/>
              <a:t>un témoignage sur des faits dont </a:t>
            </a:r>
            <a:r>
              <a:rPr lang="fr-FR" sz="2000" dirty="0" smtClean="0"/>
              <a:t>l’agent </a:t>
            </a:r>
            <a:r>
              <a:rPr lang="fr-FR" sz="2000" dirty="0"/>
              <a:t>a personnellement connaissance, de bonne </a:t>
            </a:r>
            <a:r>
              <a:rPr lang="fr-FR" sz="2000" dirty="0" smtClean="0"/>
              <a:t>foi et </a:t>
            </a:r>
            <a:r>
              <a:rPr lang="fr-FR" sz="2000" dirty="0"/>
              <a:t>de manière désintéressée. Porte sur les infractions, une violation grave de la loi ou le règlement, menace ou préjudices graves pour l’intérêt général. </a:t>
            </a:r>
            <a:endParaRPr lang="fr-FR" sz="2000" dirty="0" smtClean="0"/>
          </a:p>
          <a:p>
            <a:pPr marL="342900" indent="-342900" algn="just">
              <a:buFont typeface="Arial" panose="020B0604020202020204" pitchFamily="34" charset="0"/>
              <a:buChar char="•"/>
            </a:pPr>
            <a:r>
              <a:rPr lang="fr-FR" sz="2000" dirty="0" smtClean="0"/>
              <a:t>Signaler les faits au procureur de la République s’ils sont avérés ou suffisamment établis (article 40 CPP)</a:t>
            </a:r>
          </a:p>
          <a:p>
            <a:pPr marL="342900" indent="-342900" algn="just">
              <a:buFont typeface="Wingdings" panose="05000000000000000000" pitchFamily="2" charset="2"/>
              <a:buChar char="à"/>
            </a:pPr>
            <a:r>
              <a:rPr lang="fr-FR" sz="2000" dirty="0" smtClean="0"/>
              <a:t>possibilité </a:t>
            </a:r>
            <a:r>
              <a:rPr lang="fr-FR" sz="2000" dirty="0"/>
              <a:t>de saisir le référent </a:t>
            </a:r>
            <a:r>
              <a:rPr lang="fr-FR" sz="2000" dirty="0" smtClean="0"/>
              <a:t>déontologue pour être conseillé</a:t>
            </a:r>
            <a:endParaRPr lang="fr-FR" sz="2000" dirty="0"/>
          </a:p>
        </p:txBody>
      </p:sp>
      <p:sp>
        <p:nvSpPr>
          <p:cNvPr id="13" name="Titre 4"/>
          <p:cNvSpPr txBox="1">
            <a:spLocks/>
          </p:cNvSpPr>
          <p:nvPr/>
        </p:nvSpPr>
        <p:spPr>
          <a:xfrm>
            <a:off x="692075" y="458210"/>
            <a:ext cx="9880675" cy="841356"/>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a:solidFill>
                  <a:srgbClr val="0070C0"/>
                </a:solidFill>
                <a:latin typeface="+mn-lt"/>
              </a:rPr>
              <a:t>En tant qu’agent public, comment réagir ?</a:t>
            </a:r>
          </a:p>
        </p:txBody>
      </p:sp>
      <p:pic>
        <p:nvPicPr>
          <p:cNvPr id="7" name="Image 6"/>
          <p:cNvPicPr>
            <a:picLocks noChangeAspect="1"/>
          </p:cNvPicPr>
          <p:nvPr/>
        </p:nvPicPr>
        <p:blipFill>
          <a:blip r:embed="rId4" cstate="print"/>
          <a:stretch>
            <a:fillRect/>
          </a:stretch>
        </p:blipFill>
        <p:spPr>
          <a:xfrm>
            <a:off x="10171733" y="5883227"/>
            <a:ext cx="1749704" cy="1042506"/>
          </a:xfrm>
          <a:prstGeom prst="rect">
            <a:avLst/>
          </a:prstGeom>
        </p:spPr>
      </p:pic>
    </p:spTree>
    <p:extLst>
      <p:ext uri="{BB962C8B-B14F-4D97-AF65-F5344CB8AC3E}">
        <p14:creationId xmlns:p14="http://schemas.microsoft.com/office/powerpoint/2010/main" val="15434335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72750" y="253761"/>
            <a:ext cx="1419630" cy="828521"/>
          </a:xfrm>
          <a:prstGeom prst="rect">
            <a:avLst/>
          </a:prstGeom>
        </p:spPr>
      </p:pic>
      <p:pic>
        <p:nvPicPr>
          <p:cNvPr id="19" name="Image 18"/>
          <p:cNvPicPr>
            <a:picLocks noChangeAspect="1"/>
          </p:cNvPicPr>
          <p:nvPr/>
        </p:nvPicPr>
        <p:blipFill rotWithShape="1">
          <a:blip r:embed="rId3"/>
          <a:srcRect l="95622"/>
          <a:stretch/>
        </p:blipFill>
        <p:spPr>
          <a:xfrm>
            <a:off x="6099858" y="4190907"/>
            <a:ext cx="271864" cy="2133785"/>
          </a:xfrm>
          <a:prstGeom prst="rect">
            <a:avLst/>
          </a:prstGeom>
        </p:spPr>
      </p:pic>
      <p:pic>
        <p:nvPicPr>
          <p:cNvPr id="10" name="Image 9"/>
          <p:cNvPicPr>
            <a:picLocks noChangeAspect="1"/>
          </p:cNvPicPr>
          <p:nvPr/>
        </p:nvPicPr>
        <p:blipFill rotWithShape="1">
          <a:blip r:embed="rId3"/>
          <a:srcRect l="95622"/>
          <a:stretch/>
        </p:blipFill>
        <p:spPr>
          <a:xfrm>
            <a:off x="6099858" y="4190907"/>
            <a:ext cx="271864" cy="2133785"/>
          </a:xfrm>
          <a:prstGeom prst="rect">
            <a:avLst/>
          </a:prstGeom>
        </p:spPr>
      </p:pic>
      <p:sp>
        <p:nvSpPr>
          <p:cNvPr id="8" name="Rectangle 7"/>
          <p:cNvSpPr/>
          <p:nvPr/>
        </p:nvSpPr>
        <p:spPr>
          <a:xfrm>
            <a:off x="677755" y="1299566"/>
            <a:ext cx="10604810" cy="5878532"/>
          </a:xfrm>
          <a:prstGeom prst="rect">
            <a:avLst/>
          </a:prstGeom>
        </p:spPr>
        <p:txBody>
          <a:bodyPr wrap="square">
            <a:spAutoFit/>
          </a:bodyPr>
          <a:lstStyle/>
          <a:p>
            <a:pPr algn="just"/>
            <a:r>
              <a:rPr lang="fr-FR" sz="2400" b="1" dirty="0" smtClean="0">
                <a:solidFill>
                  <a:srgbClr val="0070C0"/>
                </a:solidFill>
              </a:rPr>
              <a:t>Points de vigilance :</a:t>
            </a:r>
          </a:p>
          <a:p>
            <a:pPr algn="just"/>
            <a:endParaRPr lang="fr-FR" sz="2400" b="1" dirty="0"/>
          </a:p>
          <a:p>
            <a:pPr marL="342900" indent="-342900" algn="just">
              <a:buFont typeface="Arial" panose="020B0604020202020204" pitchFamily="34" charset="0"/>
              <a:buChar char="•"/>
            </a:pPr>
            <a:r>
              <a:rPr lang="fr-FR" sz="2400" dirty="0" smtClean="0"/>
              <a:t>Je souhaite cumuler une activité privée avec mon emploi au sein de l’administration</a:t>
            </a:r>
          </a:p>
          <a:p>
            <a:pPr algn="just"/>
            <a:endParaRPr lang="fr-FR" sz="800" dirty="0" smtClean="0"/>
          </a:p>
          <a:p>
            <a:pPr marL="342900" indent="-342900" algn="just">
              <a:buFont typeface="Arial" panose="020B0604020202020204" pitchFamily="34" charset="0"/>
              <a:buChar char="•"/>
            </a:pPr>
            <a:r>
              <a:rPr lang="fr-FR" sz="2400" dirty="0" smtClean="0"/>
              <a:t> J’envisage un changement d’activité professionnelle, avec un départ vers le secteur privé</a:t>
            </a:r>
          </a:p>
          <a:p>
            <a:pPr algn="just"/>
            <a:endParaRPr lang="fr-FR" sz="800" dirty="0" smtClean="0"/>
          </a:p>
          <a:p>
            <a:pPr marL="342900" indent="-342900" algn="just">
              <a:buFont typeface="Arial" panose="020B0604020202020204" pitchFamily="34" charset="0"/>
              <a:buChar char="•"/>
            </a:pPr>
            <a:r>
              <a:rPr lang="fr-FR" sz="2400" dirty="0" smtClean="0"/>
              <a:t>Je reçois des invitations (repas, événements extérieurs, voyages…), on m’offre d</a:t>
            </a:r>
            <a:r>
              <a:rPr lang="fr-FR" sz="2400" dirty="0" smtClean="0">
                <a:sym typeface="Wingdings" panose="05000000000000000000" pitchFamily="2" charset="2"/>
              </a:rPr>
              <a:t>es cadeaux ou d’autres avantages </a:t>
            </a:r>
          </a:p>
          <a:p>
            <a:pPr algn="just"/>
            <a:endParaRPr lang="fr-FR" sz="2400" dirty="0" smtClean="0">
              <a:sym typeface="Wingdings" panose="05000000000000000000" pitchFamily="2" charset="2"/>
            </a:endParaRPr>
          </a:p>
          <a:p>
            <a:pPr algn="just"/>
            <a:r>
              <a:rPr lang="fr-FR" sz="2400" dirty="0">
                <a:sym typeface="Wingdings" panose="05000000000000000000" pitchFamily="2" charset="2"/>
              </a:rPr>
              <a:t> nécessité de </a:t>
            </a:r>
            <a:r>
              <a:rPr lang="fr-FR" sz="2400" dirty="0" smtClean="0">
                <a:sym typeface="Wingdings" panose="05000000000000000000" pitchFamily="2" charset="2"/>
              </a:rPr>
              <a:t>se référer au </a:t>
            </a:r>
            <a:r>
              <a:rPr lang="fr-FR" sz="2400" dirty="0">
                <a:sym typeface="Wingdings" panose="05000000000000000000" pitchFamily="2" charset="2"/>
              </a:rPr>
              <a:t>code de </a:t>
            </a:r>
            <a:r>
              <a:rPr lang="fr-FR" sz="2400" dirty="0" smtClean="0">
                <a:sym typeface="Wingdings" panose="05000000000000000000" pitchFamily="2" charset="2"/>
              </a:rPr>
              <a:t>conduite / à la charte de déontologie du service </a:t>
            </a:r>
            <a:r>
              <a:rPr lang="fr-FR" sz="2400" dirty="0">
                <a:sym typeface="Wingdings" panose="05000000000000000000" pitchFamily="2" charset="2"/>
              </a:rPr>
              <a:t>; </a:t>
            </a:r>
            <a:r>
              <a:rPr lang="fr-FR" sz="2400" dirty="0" smtClean="0">
                <a:sym typeface="Wingdings" panose="05000000000000000000" pitchFamily="2" charset="2"/>
              </a:rPr>
              <a:t>possibilité </a:t>
            </a:r>
            <a:r>
              <a:rPr lang="fr-FR" sz="2400" dirty="0">
                <a:sym typeface="Wingdings" panose="05000000000000000000" pitchFamily="2" charset="2"/>
              </a:rPr>
              <a:t>de saisir le référent déontologue pour être conseillé</a:t>
            </a:r>
          </a:p>
          <a:p>
            <a:pPr algn="just"/>
            <a:endParaRPr lang="fr-FR" sz="2400" dirty="0">
              <a:sym typeface="Wingdings" panose="05000000000000000000" pitchFamily="2" charset="2"/>
            </a:endParaRPr>
          </a:p>
          <a:p>
            <a:pPr marL="342900" indent="-342900" algn="just">
              <a:buFont typeface="Arial" panose="020B0604020202020204" pitchFamily="34" charset="0"/>
              <a:buChar char="•"/>
            </a:pPr>
            <a:endParaRPr lang="fr-FR" sz="2400" b="1" dirty="0" smtClean="0">
              <a:sym typeface="Wingdings" panose="05000000000000000000" pitchFamily="2" charset="2"/>
            </a:endParaRPr>
          </a:p>
          <a:p>
            <a:pPr marL="342900" indent="-342900" algn="just">
              <a:buFont typeface="Arial" panose="020B0604020202020204" pitchFamily="34" charset="0"/>
              <a:buChar char="•"/>
            </a:pPr>
            <a:endParaRPr lang="fr-FR" sz="2400" dirty="0"/>
          </a:p>
          <a:p>
            <a:pPr marL="342900" indent="-342900" algn="just">
              <a:buFont typeface="Arial" panose="020B0604020202020204" pitchFamily="34" charset="0"/>
              <a:buChar char="•"/>
            </a:pPr>
            <a:endParaRPr lang="fr-FR" sz="2400" dirty="0"/>
          </a:p>
        </p:txBody>
      </p:sp>
      <p:pic>
        <p:nvPicPr>
          <p:cNvPr id="9" name="Image 8"/>
          <p:cNvPicPr>
            <a:picLocks noChangeAspect="1"/>
          </p:cNvPicPr>
          <p:nvPr/>
        </p:nvPicPr>
        <p:blipFill>
          <a:blip r:embed="rId4" cstate="print"/>
          <a:stretch>
            <a:fillRect/>
          </a:stretch>
        </p:blipFill>
        <p:spPr>
          <a:xfrm>
            <a:off x="10171733" y="5815494"/>
            <a:ext cx="1749704" cy="1042506"/>
          </a:xfrm>
          <a:prstGeom prst="rect">
            <a:avLst/>
          </a:prstGeom>
        </p:spPr>
      </p:pic>
      <p:sp>
        <p:nvSpPr>
          <p:cNvPr id="11" name="Titre 4"/>
          <p:cNvSpPr txBox="1">
            <a:spLocks/>
          </p:cNvSpPr>
          <p:nvPr/>
        </p:nvSpPr>
        <p:spPr>
          <a:xfrm>
            <a:off x="692075" y="458210"/>
            <a:ext cx="9880675" cy="841356"/>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a:solidFill>
                  <a:srgbClr val="0070C0"/>
                </a:solidFill>
                <a:latin typeface="+mn-lt"/>
              </a:rPr>
              <a:t>En tant qu’agent public, comment réagir ?</a:t>
            </a:r>
          </a:p>
        </p:txBody>
      </p:sp>
    </p:spTree>
    <p:extLst>
      <p:ext uri="{BB962C8B-B14F-4D97-AF65-F5344CB8AC3E}">
        <p14:creationId xmlns:p14="http://schemas.microsoft.com/office/powerpoint/2010/main" val="695652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4294967295"/>
          </p:nvPr>
        </p:nvSpPr>
        <p:spPr>
          <a:xfrm>
            <a:off x="809076" y="2723060"/>
            <a:ext cx="10058400" cy="4022725"/>
          </a:xfrm>
        </p:spPr>
        <p:txBody>
          <a:bodyPr>
            <a:normAutofit/>
          </a:bodyPr>
          <a:lstStyle/>
          <a:p>
            <a:pPr marL="914400" indent="-914400">
              <a:buFont typeface="+mj-lt"/>
              <a:buAutoNum type="arabicPeriod" startAt="5"/>
            </a:pPr>
            <a:r>
              <a:rPr lang="fr-FR" sz="4900" dirty="0" smtClean="0">
                <a:solidFill>
                  <a:schemeClr val="tx1">
                    <a:lumMod val="95000"/>
                    <a:lumOff val="5000"/>
                  </a:schemeClr>
                </a:solidFill>
              </a:rPr>
              <a:t>Missions </a:t>
            </a:r>
            <a:r>
              <a:rPr lang="fr-FR" sz="4900" dirty="0">
                <a:solidFill>
                  <a:schemeClr val="tx1">
                    <a:lumMod val="95000"/>
                    <a:lumOff val="5000"/>
                  </a:schemeClr>
                </a:solidFill>
              </a:rPr>
              <a:t>de l’AFA et activité depuis 2017</a:t>
            </a:r>
          </a:p>
          <a:p>
            <a:endParaRPr lang="fr-FR" b="1" dirty="0">
              <a:solidFill>
                <a:srgbClr val="0070C0"/>
              </a:solidFill>
            </a:endParaRPr>
          </a:p>
          <a:p>
            <a:endParaRPr lang="fr-FR" dirty="0">
              <a:solidFill>
                <a:schemeClr val="tx1">
                  <a:lumMod val="95000"/>
                  <a:lumOff val="5000"/>
                </a:schemeClr>
              </a:solidFill>
            </a:endParaRPr>
          </a:p>
          <a:p>
            <a:endParaRPr lang="fr-FR" dirty="0">
              <a:solidFill>
                <a:srgbClr val="0070C0"/>
              </a:solidFill>
            </a:endParaRPr>
          </a:p>
          <a:p>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733" y="169015"/>
            <a:ext cx="1557450" cy="908955"/>
          </a:xfrm>
          <a:prstGeom prst="rect">
            <a:avLst/>
          </a:prstGeom>
        </p:spPr>
      </p:pic>
      <p:pic>
        <p:nvPicPr>
          <p:cNvPr id="5" name="Image 4"/>
          <p:cNvPicPr>
            <a:picLocks noChangeAspect="1"/>
          </p:cNvPicPr>
          <p:nvPr/>
        </p:nvPicPr>
        <p:blipFill>
          <a:blip r:embed="rId4" cstate="print"/>
          <a:stretch>
            <a:fillRect/>
          </a:stretch>
        </p:blipFill>
        <p:spPr>
          <a:xfrm>
            <a:off x="10171733" y="5815494"/>
            <a:ext cx="1749704" cy="1042506"/>
          </a:xfrm>
          <a:prstGeom prst="rect">
            <a:avLst/>
          </a:prstGeom>
        </p:spPr>
      </p:pic>
      <p:sp>
        <p:nvSpPr>
          <p:cNvPr id="6" name="Titre 1"/>
          <p:cNvSpPr txBox="1">
            <a:spLocks/>
          </p:cNvSpPr>
          <p:nvPr/>
        </p:nvSpPr>
        <p:spPr>
          <a:xfrm>
            <a:off x="0" y="557504"/>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fr-FR" dirty="0"/>
          </a:p>
        </p:txBody>
      </p:sp>
    </p:spTree>
    <p:extLst>
      <p:ext uri="{BB962C8B-B14F-4D97-AF65-F5344CB8AC3E}">
        <p14:creationId xmlns:p14="http://schemas.microsoft.com/office/powerpoint/2010/main" val="28430855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idx="1"/>
            <p:extLst/>
          </p:nvPr>
        </p:nvGraphicFramePr>
        <p:xfrm>
          <a:off x="204538" y="2139226"/>
          <a:ext cx="1174282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 3"/>
          <p:cNvPicPr>
            <a:picLocks noChangeAspect="1"/>
          </p:cNvPicPr>
          <p:nvPr/>
        </p:nvPicPr>
        <p:blipFill>
          <a:blip r:embed="rId8"/>
          <a:stretch>
            <a:fillRect/>
          </a:stretch>
        </p:blipFill>
        <p:spPr>
          <a:xfrm>
            <a:off x="10563547" y="185246"/>
            <a:ext cx="1530799" cy="887506"/>
          </a:xfrm>
          <a:prstGeom prst="rect">
            <a:avLst/>
          </a:prstGeom>
        </p:spPr>
      </p:pic>
      <p:sp>
        <p:nvSpPr>
          <p:cNvPr id="5" name="Titre 1"/>
          <p:cNvSpPr txBox="1">
            <a:spLocks/>
          </p:cNvSpPr>
          <p:nvPr/>
        </p:nvSpPr>
        <p:spPr>
          <a:xfrm>
            <a:off x="855725" y="217512"/>
            <a:ext cx="9931399" cy="1510063"/>
          </a:xfrm>
          <a:prstGeom prst="rect">
            <a:avLst/>
          </a:prstGeom>
        </p:spPr>
        <p:txBody>
          <a:bodyPr vert="horz" lIns="91440" tIns="45720" rIns="91440" bIns="45720" rtlCol="0" anchor="b">
            <a:normAutofit fontScale="97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400" dirty="0" smtClean="0">
                <a:solidFill>
                  <a:schemeClr val="tx1"/>
                </a:solidFill>
              </a:rPr>
              <a:t/>
            </a:r>
            <a:br>
              <a:rPr lang="fr-FR" sz="4400" dirty="0" smtClean="0">
                <a:solidFill>
                  <a:schemeClr val="tx1"/>
                </a:solidFill>
              </a:rPr>
            </a:br>
            <a:r>
              <a:rPr lang="fr-FR" sz="3900" b="1" dirty="0">
                <a:solidFill>
                  <a:srgbClr val="0070C0"/>
                </a:solidFill>
                <a:latin typeface="+mn-lt"/>
              </a:rPr>
              <a:t>L</a:t>
            </a:r>
            <a:r>
              <a:rPr lang="fr-FR" sz="3900" b="1" dirty="0" smtClean="0">
                <a:solidFill>
                  <a:srgbClr val="0070C0"/>
                </a:solidFill>
                <a:latin typeface="+mn-lt"/>
              </a:rPr>
              <a:t>a construction progressive du dispositif français anticorruption</a:t>
            </a:r>
            <a:endParaRPr lang="fr-FR" sz="3900" b="1" dirty="0">
              <a:solidFill>
                <a:srgbClr val="0070C0"/>
              </a:solidFill>
              <a:latin typeface="+mn-lt"/>
            </a:endParaRPr>
          </a:p>
        </p:txBody>
      </p:sp>
      <p:sp>
        <p:nvSpPr>
          <p:cNvPr id="7" name="ZoneTexte 6"/>
          <p:cNvSpPr txBox="1"/>
          <p:nvPr/>
        </p:nvSpPr>
        <p:spPr>
          <a:xfrm>
            <a:off x="4271211" y="2069432"/>
            <a:ext cx="3970421" cy="646331"/>
          </a:xfrm>
          <a:prstGeom prst="rect">
            <a:avLst/>
          </a:prstGeom>
          <a:noFill/>
        </p:spPr>
        <p:txBody>
          <a:bodyPr wrap="square" rtlCol="0">
            <a:spAutoFit/>
          </a:bodyPr>
          <a:lstStyle/>
          <a:p>
            <a:pPr algn="ctr"/>
            <a:r>
              <a:rPr lang="fr-FR" sz="3600" dirty="0" smtClean="0"/>
              <a:t>Les prémices </a:t>
            </a:r>
            <a:endParaRPr lang="fr-FR" sz="3600" dirty="0"/>
          </a:p>
        </p:txBody>
      </p:sp>
      <p:pic>
        <p:nvPicPr>
          <p:cNvPr id="8" name="Image 7"/>
          <p:cNvPicPr>
            <a:picLocks noChangeAspect="1"/>
          </p:cNvPicPr>
          <p:nvPr/>
        </p:nvPicPr>
        <p:blipFill>
          <a:blip r:embed="rId9" cstate="print"/>
          <a:stretch>
            <a:fillRect/>
          </a:stretch>
        </p:blipFill>
        <p:spPr>
          <a:xfrm>
            <a:off x="10078229" y="5815494"/>
            <a:ext cx="1749704" cy="1042506"/>
          </a:xfrm>
          <a:prstGeom prst="rect">
            <a:avLst/>
          </a:prstGeom>
        </p:spPr>
      </p:pic>
      <p:sp>
        <p:nvSpPr>
          <p:cNvPr id="2" name="ZoneTexte 1"/>
          <p:cNvSpPr txBox="1"/>
          <p:nvPr/>
        </p:nvSpPr>
        <p:spPr>
          <a:xfrm>
            <a:off x="923277" y="3071674"/>
            <a:ext cx="1358284" cy="369332"/>
          </a:xfrm>
          <a:prstGeom prst="rect">
            <a:avLst/>
          </a:prstGeom>
          <a:noFill/>
        </p:spPr>
        <p:txBody>
          <a:bodyPr wrap="square" rtlCol="0">
            <a:spAutoFit/>
          </a:bodyPr>
          <a:lstStyle/>
          <a:p>
            <a:pPr algn="ctr"/>
            <a:r>
              <a:rPr lang="fr-FR" dirty="0" smtClean="0"/>
              <a:t>1789</a:t>
            </a:r>
            <a:endParaRPr lang="fr-FR" dirty="0"/>
          </a:p>
        </p:txBody>
      </p:sp>
      <p:sp>
        <p:nvSpPr>
          <p:cNvPr id="9" name="ZoneTexte 8"/>
          <p:cNvSpPr txBox="1"/>
          <p:nvPr/>
        </p:nvSpPr>
        <p:spPr>
          <a:xfrm>
            <a:off x="3717397" y="3089886"/>
            <a:ext cx="1358284" cy="369332"/>
          </a:xfrm>
          <a:prstGeom prst="rect">
            <a:avLst/>
          </a:prstGeom>
          <a:noFill/>
        </p:spPr>
        <p:txBody>
          <a:bodyPr wrap="square" rtlCol="0">
            <a:spAutoFit/>
          </a:bodyPr>
          <a:lstStyle/>
          <a:p>
            <a:pPr algn="ctr"/>
            <a:r>
              <a:rPr lang="fr-FR" dirty="0" smtClean="0"/>
              <a:t>1810</a:t>
            </a:r>
            <a:endParaRPr lang="fr-FR" dirty="0"/>
          </a:p>
        </p:txBody>
      </p:sp>
      <p:sp>
        <p:nvSpPr>
          <p:cNvPr id="12" name="ZoneTexte 11"/>
          <p:cNvSpPr txBox="1"/>
          <p:nvPr/>
        </p:nvSpPr>
        <p:spPr>
          <a:xfrm>
            <a:off x="6656097" y="3057620"/>
            <a:ext cx="1358284" cy="369332"/>
          </a:xfrm>
          <a:prstGeom prst="rect">
            <a:avLst/>
          </a:prstGeom>
          <a:noFill/>
        </p:spPr>
        <p:txBody>
          <a:bodyPr wrap="square" rtlCol="0">
            <a:spAutoFit/>
          </a:bodyPr>
          <a:lstStyle/>
          <a:p>
            <a:pPr algn="ctr"/>
            <a:r>
              <a:rPr lang="fr-FR" dirty="0" smtClean="0"/>
              <a:t>1810</a:t>
            </a:r>
            <a:endParaRPr lang="fr-FR" dirty="0"/>
          </a:p>
        </p:txBody>
      </p:sp>
      <p:sp>
        <p:nvSpPr>
          <p:cNvPr id="13" name="ZoneTexte 12"/>
          <p:cNvSpPr txBox="1"/>
          <p:nvPr/>
        </p:nvSpPr>
        <p:spPr>
          <a:xfrm>
            <a:off x="9594797" y="3057620"/>
            <a:ext cx="1358284" cy="369332"/>
          </a:xfrm>
          <a:prstGeom prst="rect">
            <a:avLst/>
          </a:prstGeom>
          <a:noFill/>
        </p:spPr>
        <p:txBody>
          <a:bodyPr wrap="square" rtlCol="0">
            <a:spAutoFit/>
          </a:bodyPr>
          <a:lstStyle/>
          <a:p>
            <a:pPr algn="ctr"/>
            <a:r>
              <a:rPr lang="fr-FR" dirty="0" smtClean="0"/>
              <a:t>1810</a:t>
            </a:r>
            <a:endParaRPr lang="fr-FR" dirty="0"/>
          </a:p>
        </p:txBody>
      </p:sp>
    </p:spTree>
    <p:extLst>
      <p:ext uri="{BB962C8B-B14F-4D97-AF65-F5344CB8AC3E}">
        <p14:creationId xmlns:p14="http://schemas.microsoft.com/office/powerpoint/2010/main" val="562487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print"/>
          <a:stretch>
            <a:fillRect/>
          </a:stretch>
        </p:blipFill>
        <p:spPr>
          <a:xfrm>
            <a:off x="10279415" y="286809"/>
            <a:ext cx="1548519" cy="902287"/>
          </a:xfrm>
          <a:prstGeom prst="rect">
            <a:avLst/>
          </a:prstGeom>
        </p:spPr>
      </p:pic>
      <p:sp>
        <p:nvSpPr>
          <p:cNvPr id="6" name="Espace réservé du contenu 5"/>
          <p:cNvSpPr>
            <a:spLocks noGrp="1"/>
          </p:cNvSpPr>
          <p:nvPr>
            <p:ph idx="1"/>
          </p:nvPr>
        </p:nvSpPr>
        <p:spPr>
          <a:xfrm>
            <a:off x="793599" y="1593075"/>
            <a:ext cx="10058400" cy="4488872"/>
          </a:xfrm>
        </p:spPr>
        <p:txBody>
          <a:bodyPr>
            <a:noAutofit/>
          </a:bodyPr>
          <a:lstStyle/>
          <a:p>
            <a:pPr marL="0" indent="0" algn="ctr">
              <a:buNone/>
            </a:pPr>
            <a:endParaRPr lang="fr-FR" sz="2600" b="1" u="sng" dirty="0"/>
          </a:p>
          <a:p>
            <a:pPr marL="749789" lvl="4" indent="0">
              <a:spcBef>
                <a:spcPts val="0"/>
              </a:spcBef>
              <a:spcAft>
                <a:spcPts val="0"/>
              </a:spcAft>
              <a:buNone/>
            </a:pPr>
            <a:r>
              <a:rPr lang="fr-FR" sz="2600" b="1" dirty="0"/>
              <a:t>			</a:t>
            </a:r>
          </a:p>
          <a:p>
            <a:pPr marL="749789" lvl="4" indent="0">
              <a:spcBef>
                <a:spcPts val="0"/>
              </a:spcBef>
              <a:spcAft>
                <a:spcPts val="0"/>
              </a:spcAft>
              <a:buNone/>
            </a:pPr>
            <a:r>
              <a:rPr lang="fr-FR" sz="2600" b="1" dirty="0"/>
              <a:t>		</a:t>
            </a:r>
            <a:endParaRPr lang="fr-FR" sz="2600" b="1" u="sng" dirty="0"/>
          </a:p>
        </p:txBody>
      </p:sp>
      <p:sp>
        <p:nvSpPr>
          <p:cNvPr id="3" name="Rectangle 2"/>
          <p:cNvSpPr/>
          <p:nvPr/>
        </p:nvSpPr>
        <p:spPr>
          <a:xfrm>
            <a:off x="2644347" y="3691748"/>
            <a:ext cx="6096000" cy="923330"/>
          </a:xfrm>
          <a:prstGeom prst="rect">
            <a:avLst/>
          </a:prstGeom>
        </p:spPr>
        <p:txBody>
          <a:bodyPr>
            <a:spAutoFit/>
          </a:bodyPr>
          <a:lstStyle/>
          <a:p>
            <a:pPr algn="ctr"/>
            <a:r>
              <a:rPr lang="fr-FR" dirty="0">
                <a:solidFill>
                  <a:prstClr val="black"/>
                </a:solidFill>
              </a:rPr>
              <a:t/>
            </a:r>
            <a:br>
              <a:rPr lang="fr-FR" dirty="0">
                <a:solidFill>
                  <a:prstClr val="black"/>
                </a:solidFill>
              </a:rPr>
            </a:br>
            <a:r>
              <a:rPr lang="fr-FR" dirty="0">
                <a:solidFill>
                  <a:prstClr val="black"/>
                </a:solidFill>
              </a:rPr>
              <a:t/>
            </a:r>
            <a:br>
              <a:rPr lang="fr-FR" dirty="0">
                <a:solidFill>
                  <a:prstClr val="black"/>
                </a:solidFill>
              </a:rPr>
            </a:br>
            <a:endParaRPr lang="fr-FR" dirty="0">
              <a:solidFill>
                <a:prstClr val="black"/>
              </a:solidFill>
            </a:endParaRPr>
          </a:p>
        </p:txBody>
      </p:sp>
      <p:pic>
        <p:nvPicPr>
          <p:cNvPr id="9" name="Image 8"/>
          <p:cNvPicPr>
            <a:picLocks noChangeAspect="1"/>
          </p:cNvPicPr>
          <p:nvPr/>
        </p:nvPicPr>
        <p:blipFill>
          <a:blip r:embed="rId4" cstate="print"/>
          <a:stretch>
            <a:fillRect/>
          </a:stretch>
        </p:blipFill>
        <p:spPr>
          <a:xfrm>
            <a:off x="10364200" y="5815493"/>
            <a:ext cx="1749704" cy="1042507"/>
          </a:xfrm>
          <a:prstGeom prst="rect">
            <a:avLst/>
          </a:prstGeom>
        </p:spPr>
      </p:pic>
      <p:sp>
        <p:nvSpPr>
          <p:cNvPr id="10" name="Titre 1">
            <a:extLst>
              <a:ext uri="{FF2B5EF4-FFF2-40B4-BE49-F238E27FC236}">
                <a16:creationId xmlns:a16="http://schemas.microsoft.com/office/drawing/2014/main" id="{50097742-891C-43D6-AF8B-949FC679310A}"/>
              </a:ext>
            </a:extLst>
          </p:cNvPr>
          <p:cNvSpPr>
            <a:spLocks noGrp="1"/>
          </p:cNvSpPr>
          <p:nvPr>
            <p:ph type="title"/>
          </p:nvPr>
        </p:nvSpPr>
        <p:spPr>
          <a:xfrm>
            <a:off x="314632" y="520710"/>
            <a:ext cx="9857101" cy="644631"/>
          </a:xfrm>
        </p:spPr>
        <p:txBody>
          <a:bodyPr>
            <a:noAutofit/>
          </a:bodyPr>
          <a:lstStyle/>
          <a:p>
            <a:pPr algn="ctr"/>
            <a:r>
              <a:rPr lang="fr-FR" sz="4300" b="1" spc="-51" dirty="0">
                <a:solidFill>
                  <a:srgbClr val="0070C0"/>
                </a:solidFill>
                <a:latin typeface="+mn-lt"/>
              </a:rPr>
              <a:t>Corruption et atteintes à la probité</a:t>
            </a:r>
          </a:p>
        </p:txBody>
      </p:sp>
      <p:sp>
        <p:nvSpPr>
          <p:cNvPr id="7" name="Espace réservé du contenu 2"/>
          <p:cNvSpPr txBox="1">
            <a:spLocks/>
          </p:cNvSpPr>
          <p:nvPr/>
        </p:nvSpPr>
        <p:spPr>
          <a:xfrm>
            <a:off x="322237" y="1645129"/>
            <a:ext cx="11666635" cy="47112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buClr>
                <a:srgbClr val="00B0F0"/>
              </a:buClr>
              <a:buFont typeface="Wingdings" panose="05000000000000000000" pitchFamily="2" charset="2"/>
              <a:buChar char="ü"/>
              <a:defRPr/>
            </a:pPr>
            <a:r>
              <a:rPr lang="fr-FR" sz="3600" dirty="0">
                <a:solidFill>
                  <a:sysClr val="windowText" lastClr="000000"/>
                </a:solidFill>
              </a:rPr>
              <a:t>Personne dépositaire de l’autorité publique </a:t>
            </a:r>
          </a:p>
          <a:p>
            <a:pPr algn="just">
              <a:lnSpc>
                <a:spcPct val="150000"/>
              </a:lnSpc>
              <a:buClr>
                <a:srgbClr val="00B0F0"/>
              </a:buClr>
              <a:buFont typeface="Wingdings" panose="05000000000000000000" pitchFamily="2" charset="2"/>
              <a:buChar char="ü"/>
              <a:defRPr/>
            </a:pPr>
            <a:r>
              <a:rPr lang="fr-FR" sz="3600" dirty="0">
                <a:solidFill>
                  <a:sysClr val="windowText" lastClr="000000"/>
                </a:solidFill>
              </a:rPr>
              <a:t>Personne chargée d’une mission de service public </a:t>
            </a:r>
          </a:p>
          <a:p>
            <a:pPr algn="just">
              <a:lnSpc>
                <a:spcPct val="150000"/>
              </a:lnSpc>
              <a:buClr>
                <a:srgbClr val="00B0F0"/>
              </a:buClr>
              <a:buFont typeface="Wingdings" panose="05000000000000000000" pitchFamily="2" charset="2"/>
              <a:buChar char="ü"/>
              <a:defRPr/>
            </a:pPr>
            <a:r>
              <a:rPr lang="fr-FR" sz="3600" dirty="0" smtClean="0">
                <a:solidFill>
                  <a:sysClr val="windowText" lastClr="000000"/>
                </a:solidFill>
              </a:rPr>
              <a:t>Titulaire d’un mandat électif</a:t>
            </a:r>
            <a:endParaRPr lang="fr-FR" sz="3600" dirty="0">
              <a:solidFill>
                <a:sysClr val="windowText" lastClr="000000"/>
              </a:solidFill>
            </a:endParaRPr>
          </a:p>
        </p:txBody>
      </p:sp>
    </p:spTree>
    <p:extLst>
      <p:ext uri="{BB962C8B-B14F-4D97-AF65-F5344CB8AC3E}">
        <p14:creationId xmlns:p14="http://schemas.microsoft.com/office/powerpoint/2010/main" val="1606496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idx="1"/>
            <p:extLst/>
          </p:nvPr>
        </p:nvGraphicFramePr>
        <p:xfrm>
          <a:off x="0" y="1690058"/>
          <a:ext cx="12192000" cy="46923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 3"/>
          <p:cNvPicPr>
            <a:picLocks noChangeAspect="1"/>
          </p:cNvPicPr>
          <p:nvPr/>
        </p:nvPicPr>
        <p:blipFill>
          <a:blip r:embed="rId8"/>
          <a:stretch>
            <a:fillRect/>
          </a:stretch>
        </p:blipFill>
        <p:spPr>
          <a:xfrm>
            <a:off x="10510281" y="179995"/>
            <a:ext cx="1530799" cy="887506"/>
          </a:xfrm>
          <a:prstGeom prst="rect">
            <a:avLst/>
          </a:prstGeom>
        </p:spPr>
      </p:pic>
      <p:sp>
        <p:nvSpPr>
          <p:cNvPr id="5" name="Titre 1"/>
          <p:cNvSpPr txBox="1">
            <a:spLocks/>
          </p:cNvSpPr>
          <p:nvPr/>
        </p:nvSpPr>
        <p:spPr>
          <a:xfrm>
            <a:off x="656124" y="49092"/>
            <a:ext cx="9931399" cy="1510063"/>
          </a:xfrm>
          <a:prstGeom prst="rect">
            <a:avLst/>
          </a:prstGeom>
        </p:spPr>
        <p:txBody>
          <a:bodyPr vert="horz" lIns="91440" tIns="45720" rIns="91440" bIns="45720" rtlCol="0" anchor="b">
            <a:normAutofit fontScale="97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400" dirty="0" smtClean="0">
                <a:solidFill>
                  <a:schemeClr val="tx1"/>
                </a:solidFill>
              </a:rPr>
              <a:t/>
            </a:r>
            <a:br>
              <a:rPr lang="fr-FR" sz="4400" dirty="0" smtClean="0">
                <a:solidFill>
                  <a:schemeClr val="tx1"/>
                </a:solidFill>
              </a:rPr>
            </a:br>
            <a:r>
              <a:rPr lang="fr-FR" sz="3900" b="1" dirty="0">
                <a:solidFill>
                  <a:srgbClr val="0070C0"/>
                </a:solidFill>
                <a:latin typeface="+mn-lt"/>
              </a:rPr>
              <a:t>L</a:t>
            </a:r>
            <a:r>
              <a:rPr lang="fr-FR" sz="3900" b="1" dirty="0" smtClean="0">
                <a:solidFill>
                  <a:srgbClr val="0070C0"/>
                </a:solidFill>
                <a:latin typeface="+mn-lt"/>
              </a:rPr>
              <a:t>a construction progressive du dispositif français anticorruption</a:t>
            </a:r>
            <a:endParaRPr lang="fr-FR" sz="3900" b="1" dirty="0">
              <a:solidFill>
                <a:srgbClr val="0070C0"/>
              </a:solidFill>
              <a:latin typeface="+mn-lt"/>
            </a:endParaRPr>
          </a:p>
        </p:txBody>
      </p:sp>
      <p:sp>
        <p:nvSpPr>
          <p:cNvPr id="7" name="ZoneTexte 6"/>
          <p:cNvSpPr txBox="1"/>
          <p:nvPr/>
        </p:nvSpPr>
        <p:spPr>
          <a:xfrm>
            <a:off x="3918284" y="2070598"/>
            <a:ext cx="4355431" cy="646331"/>
          </a:xfrm>
          <a:prstGeom prst="rect">
            <a:avLst/>
          </a:prstGeom>
          <a:noFill/>
        </p:spPr>
        <p:txBody>
          <a:bodyPr wrap="square" rtlCol="0">
            <a:spAutoFit/>
          </a:bodyPr>
          <a:lstStyle/>
          <a:p>
            <a:pPr algn="ctr"/>
            <a:r>
              <a:rPr lang="fr-FR" sz="3600" dirty="0" smtClean="0"/>
              <a:t>La période 1980-2005</a:t>
            </a:r>
            <a:endParaRPr lang="fr-FR" sz="3600" dirty="0"/>
          </a:p>
        </p:txBody>
      </p:sp>
      <p:pic>
        <p:nvPicPr>
          <p:cNvPr id="8" name="Image 7"/>
          <p:cNvPicPr>
            <a:picLocks noChangeAspect="1"/>
          </p:cNvPicPr>
          <p:nvPr/>
        </p:nvPicPr>
        <p:blipFill>
          <a:blip r:embed="rId9" cstate="print"/>
          <a:stretch>
            <a:fillRect/>
          </a:stretch>
        </p:blipFill>
        <p:spPr>
          <a:xfrm>
            <a:off x="10102734" y="5861121"/>
            <a:ext cx="1749704" cy="1042506"/>
          </a:xfrm>
          <a:prstGeom prst="rect">
            <a:avLst/>
          </a:prstGeom>
        </p:spPr>
      </p:pic>
      <p:pic>
        <p:nvPicPr>
          <p:cNvPr id="2" name="Image 1"/>
          <p:cNvPicPr>
            <a:picLocks noChangeAspect="1"/>
          </p:cNvPicPr>
          <p:nvPr/>
        </p:nvPicPr>
        <p:blipFill>
          <a:blip r:embed="rId10"/>
          <a:stretch>
            <a:fillRect/>
          </a:stretch>
        </p:blipFill>
        <p:spPr>
          <a:xfrm>
            <a:off x="2784304" y="4552578"/>
            <a:ext cx="1297784" cy="1243990"/>
          </a:xfrm>
          <a:prstGeom prst="rect">
            <a:avLst/>
          </a:prstGeom>
        </p:spPr>
      </p:pic>
      <p:pic>
        <p:nvPicPr>
          <p:cNvPr id="10" name="Image 9"/>
          <p:cNvPicPr>
            <a:picLocks noChangeAspect="1"/>
          </p:cNvPicPr>
          <p:nvPr/>
        </p:nvPicPr>
        <p:blipFill>
          <a:blip r:embed="rId11"/>
          <a:stretch>
            <a:fillRect/>
          </a:stretch>
        </p:blipFill>
        <p:spPr>
          <a:xfrm>
            <a:off x="7474678" y="4552578"/>
            <a:ext cx="1598074" cy="917706"/>
          </a:xfrm>
          <a:prstGeom prst="rect">
            <a:avLst/>
          </a:prstGeom>
        </p:spPr>
      </p:pic>
      <p:sp>
        <p:nvSpPr>
          <p:cNvPr id="11" name="ZoneTexte 10"/>
          <p:cNvSpPr txBox="1"/>
          <p:nvPr/>
        </p:nvSpPr>
        <p:spPr>
          <a:xfrm>
            <a:off x="656124" y="3060295"/>
            <a:ext cx="1331651" cy="369332"/>
          </a:xfrm>
          <a:prstGeom prst="rect">
            <a:avLst/>
          </a:prstGeom>
          <a:noFill/>
        </p:spPr>
        <p:txBody>
          <a:bodyPr wrap="square" rtlCol="0">
            <a:spAutoFit/>
          </a:bodyPr>
          <a:lstStyle/>
          <a:p>
            <a:r>
              <a:rPr lang="fr-FR" dirty="0" smtClean="0"/>
              <a:t>1983-1986</a:t>
            </a:r>
            <a:endParaRPr lang="fr-FR" dirty="0"/>
          </a:p>
        </p:txBody>
      </p:sp>
      <p:sp>
        <p:nvSpPr>
          <p:cNvPr id="12" name="ZoneTexte 11"/>
          <p:cNvSpPr txBox="1"/>
          <p:nvPr/>
        </p:nvSpPr>
        <p:spPr>
          <a:xfrm>
            <a:off x="2920053" y="3053648"/>
            <a:ext cx="1331651" cy="369332"/>
          </a:xfrm>
          <a:prstGeom prst="rect">
            <a:avLst/>
          </a:prstGeom>
          <a:noFill/>
        </p:spPr>
        <p:txBody>
          <a:bodyPr wrap="square" rtlCol="0">
            <a:spAutoFit/>
          </a:bodyPr>
          <a:lstStyle/>
          <a:p>
            <a:pPr algn="ctr"/>
            <a:r>
              <a:rPr lang="fr-FR" dirty="0" smtClean="0"/>
              <a:t>1988</a:t>
            </a:r>
            <a:endParaRPr lang="fr-FR" dirty="0"/>
          </a:p>
        </p:txBody>
      </p:sp>
      <p:sp>
        <p:nvSpPr>
          <p:cNvPr id="13" name="ZoneTexte 12"/>
          <p:cNvSpPr txBox="1"/>
          <p:nvPr/>
        </p:nvSpPr>
        <p:spPr>
          <a:xfrm>
            <a:off x="5376982" y="3060295"/>
            <a:ext cx="1331651" cy="369332"/>
          </a:xfrm>
          <a:prstGeom prst="rect">
            <a:avLst/>
          </a:prstGeom>
          <a:noFill/>
        </p:spPr>
        <p:txBody>
          <a:bodyPr wrap="square" rtlCol="0">
            <a:spAutoFit/>
          </a:bodyPr>
          <a:lstStyle/>
          <a:p>
            <a:pPr algn="ctr"/>
            <a:r>
              <a:rPr lang="fr-FR" dirty="0" smtClean="0"/>
              <a:t>1993</a:t>
            </a:r>
            <a:endParaRPr lang="fr-FR" dirty="0"/>
          </a:p>
        </p:txBody>
      </p:sp>
      <p:sp>
        <p:nvSpPr>
          <p:cNvPr id="15" name="ZoneTexte 14"/>
          <p:cNvSpPr txBox="1"/>
          <p:nvPr/>
        </p:nvSpPr>
        <p:spPr>
          <a:xfrm>
            <a:off x="7678537" y="3053648"/>
            <a:ext cx="1331651" cy="369332"/>
          </a:xfrm>
          <a:prstGeom prst="rect">
            <a:avLst/>
          </a:prstGeom>
          <a:noFill/>
        </p:spPr>
        <p:txBody>
          <a:bodyPr wrap="square" rtlCol="0">
            <a:spAutoFit/>
          </a:bodyPr>
          <a:lstStyle/>
          <a:p>
            <a:pPr algn="ctr"/>
            <a:r>
              <a:rPr lang="fr-FR" dirty="0" smtClean="0"/>
              <a:t>1997</a:t>
            </a:r>
            <a:endParaRPr lang="fr-FR" dirty="0"/>
          </a:p>
        </p:txBody>
      </p:sp>
      <p:sp>
        <p:nvSpPr>
          <p:cNvPr id="25" name="Flèche vers le bas 24"/>
          <p:cNvSpPr/>
          <p:nvPr/>
        </p:nvSpPr>
        <p:spPr>
          <a:xfrm>
            <a:off x="5173081" y="4556258"/>
            <a:ext cx="45719" cy="353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vers le bas 25"/>
          <p:cNvSpPr/>
          <p:nvPr/>
        </p:nvSpPr>
        <p:spPr>
          <a:xfrm>
            <a:off x="6662914" y="4552578"/>
            <a:ext cx="45719" cy="3536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p:cNvSpPr txBox="1"/>
          <p:nvPr/>
        </p:nvSpPr>
        <p:spPr>
          <a:xfrm>
            <a:off x="4251704" y="4876541"/>
            <a:ext cx="1670347" cy="784830"/>
          </a:xfrm>
          <a:prstGeom prst="rect">
            <a:avLst/>
          </a:prstGeom>
          <a:noFill/>
        </p:spPr>
        <p:txBody>
          <a:bodyPr wrap="square" rtlCol="0">
            <a:spAutoFit/>
          </a:bodyPr>
          <a:lstStyle/>
          <a:p>
            <a:pPr algn="ctr"/>
            <a:r>
              <a:rPr lang="fr-FR" sz="1500" dirty="0" smtClean="0"/>
              <a:t>Service central de prévention de la corruption</a:t>
            </a:r>
            <a:endParaRPr lang="fr-FR" sz="1500" dirty="0"/>
          </a:p>
        </p:txBody>
      </p:sp>
      <p:sp>
        <p:nvSpPr>
          <p:cNvPr id="28" name="ZoneTexte 27"/>
          <p:cNvSpPr txBox="1"/>
          <p:nvPr/>
        </p:nvSpPr>
        <p:spPr>
          <a:xfrm>
            <a:off x="5734509" y="4917241"/>
            <a:ext cx="1670347" cy="553998"/>
          </a:xfrm>
          <a:prstGeom prst="rect">
            <a:avLst/>
          </a:prstGeom>
          <a:noFill/>
        </p:spPr>
        <p:txBody>
          <a:bodyPr wrap="square" rtlCol="0">
            <a:spAutoFit/>
          </a:bodyPr>
          <a:lstStyle/>
          <a:p>
            <a:pPr algn="ctr"/>
            <a:r>
              <a:rPr lang="fr-FR" sz="1500" dirty="0" smtClean="0"/>
              <a:t>Création du délit de favoritisme</a:t>
            </a:r>
            <a:endParaRPr lang="fr-FR" sz="1500" dirty="0"/>
          </a:p>
        </p:txBody>
      </p:sp>
      <p:pic>
        <p:nvPicPr>
          <p:cNvPr id="3" name="Image 2"/>
          <p:cNvPicPr>
            <a:picLocks noChangeAspect="1"/>
          </p:cNvPicPr>
          <p:nvPr/>
        </p:nvPicPr>
        <p:blipFill>
          <a:blip r:embed="rId12"/>
          <a:stretch>
            <a:fillRect/>
          </a:stretch>
        </p:blipFill>
        <p:spPr>
          <a:xfrm>
            <a:off x="10044897" y="4582248"/>
            <a:ext cx="1440500" cy="1223984"/>
          </a:xfrm>
          <a:prstGeom prst="rect">
            <a:avLst/>
          </a:prstGeom>
        </p:spPr>
      </p:pic>
      <p:sp>
        <p:nvSpPr>
          <p:cNvPr id="20" name="ZoneTexte 19"/>
          <p:cNvSpPr txBox="1"/>
          <p:nvPr/>
        </p:nvSpPr>
        <p:spPr>
          <a:xfrm>
            <a:off x="10104775" y="3053648"/>
            <a:ext cx="1331651" cy="369332"/>
          </a:xfrm>
          <a:prstGeom prst="rect">
            <a:avLst/>
          </a:prstGeom>
          <a:noFill/>
        </p:spPr>
        <p:txBody>
          <a:bodyPr wrap="square" rtlCol="0">
            <a:spAutoFit/>
          </a:bodyPr>
          <a:lstStyle/>
          <a:p>
            <a:pPr algn="ctr"/>
            <a:r>
              <a:rPr lang="fr-FR" dirty="0" smtClean="0"/>
              <a:t>2003</a:t>
            </a:r>
            <a:endParaRPr lang="fr-FR" dirty="0"/>
          </a:p>
        </p:txBody>
      </p:sp>
      <p:sp>
        <p:nvSpPr>
          <p:cNvPr id="9" name="ZoneTexte 8"/>
          <p:cNvSpPr txBox="1"/>
          <p:nvPr/>
        </p:nvSpPr>
        <p:spPr>
          <a:xfrm>
            <a:off x="1321949" y="5738149"/>
            <a:ext cx="4129591" cy="553998"/>
          </a:xfrm>
          <a:prstGeom prst="rect">
            <a:avLst/>
          </a:prstGeom>
          <a:noFill/>
        </p:spPr>
        <p:txBody>
          <a:bodyPr wrap="square" rtlCol="0">
            <a:spAutoFit/>
          </a:bodyPr>
          <a:lstStyle/>
          <a:p>
            <a:pPr algn="ctr"/>
            <a:r>
              <a:rPr lang="fr-FR" sz="1500" dirty="0" smtClean="0"/>
              <a:t>CNCCFP = Commission nationale des comptes de campagne et des financements politiques</a:t>
            </a:r>
            <a:endParaRPr lang="fr-FR" sz="1500" dirty="0"/>
          </a:p>
        </p:txBody>
      </p:sp>
    </p:spTree>
    <p:extLst>
      <p:ext uri="{BB962C8B-B14F-4D97-AF65-F5344CB8AC3E}">
        <p14:creationId xmlns:p14="http://schemas.microsoft.com/office/powerpoint/2010/main" val="39520654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idx="1"/>
            <p:extLst/>
          </p:nvPr>
        </p:nvGraphicFramePr>
        <p:xfrm>
          <a:off x="0" y="1846263"/>
          <a:ext cx="121920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 3"/>
          <p:cNvPicPr>
            <a:picLocks noChangeAspect="1"/>
          </p:cNvPicPr>
          <p:nvPr/>
        </p:nvPicPr>
        <p:blipFill>
          <a:blip r:embed="rId8"/>
          <a:stretch>
            <a:fillRect/>
          </a:stretch>
        </p:blipFill>
        <p:spPr>
          <a:xfrm>
            <a:off x="10510281" y="155513"/>
            <a:ext cx="1530799" cy="887506"/>
          </a:xfrm>
          <a:prstGeom prst="rect">
            <a:avLst/>
          </a:prstGeom>
        </p:spPr>
      </p:pic>
      <p:sp>
        <p:nvSpPr>
          <p:cNvPr id="7" name="ZoneTexte 6"/>
          <p:cNvSpPr txBox="1"/>
          <p:nvPr/>
        </p:nvSpPr>
        <p:spPr>
          <a:xfrm>
            <a:off x="3231180" y="2033921"/>
            <a:ext cx="5689535" cy="646331"/>
          </a:xfrm>
          <a:prstGeom prst="rect">
            <a:avLst/>
          </a:prstGeom>
          <a:noFill/>
        </p:spPr>
        <p:txBody>
          <a:bodyPr wrap="square" rtlCol="0">
            <a:spAutoFit/>
          </a:bodyPr>
          <a:lstStyle/>
          <a:p>
            <a:pPr algn="ctr"/>
            <a:r>
              <a:rPr lang="fr-FR" sz="3600" dirty="0" smtClean="0"/>
              <a:t>Le tournant des années 2010 </a:t>
            </a:r>
            <a:endParaRPr lang="fr-FR" sz="3600" dirty="0"/>
          </a:p>
        </p:txBody>
      </p:sp>
      <p:pic>
        <p:nvPicPr>
          <p:cNvPr id="8" name="Image 7"/>
          <p:cNvPicPr>
            <a:picLocks noChangeAspect="1"/>
          </p:cNvPicPr>
          <p:nvPr/>
        </p:nvPicPr>
        <p:blipFill>
          <a:blip r:embed="rId9" cstate="print"/>
          <a:stretch>
            <a:fillRect/>
          </a:stretch>
        </p:blipFill>
        <p:spPr>
          <a:xfrm>
            <a:off x="10078229" y="5815494"/>
            <a:ext cx="1749704" cy="1042506"/>
          </a:xfrm>
          <a:prstGeom prst="rect">
            <a:avLst/>
          </a:prstGeom>
        </p:spPr>
      </p:pic>
      <p:sp>
        <p:nvSpPr>
          <p:cNvPr id="2" name="ZoneTexte 1"/>
          <p:cNvSpPr txBox="1"/>
          <p:nvPr/>
        </p:nvSpPr>
        <p:spPr>
          <a:xfrm>
            <a:off x="470517" y="3098306"/>
            <a:ext cx="994299" cy="369332"/>
          </a:xfrm>
          <a:prstGeom prst="rect">
            <a:avLst/>
          </a:prstGeom>
          <a:noFill/>
        </p:spPr>
        <p:txBody>
          <a:bodyPr wrap="square" rtlCol="0">
            <a:spAutoFit/>
          </a:bodyPr>
          <a:lstStyle/>
          <a:p>
            <a:pPr algn="ctr"/>
            <a:r>
              <a:rPr lang="fr-FR" dirty="0" smtClean="0"/>
              <a:t>2013</a:t>
            </a:r>
            <a:endParaRPr lang="fr-FR" dirty="0"/>
          </a:p>
        </p:txBody>
      </p:sp>
      <p:sp>
        <p:nvSpPr>
          <p:cNvPr id="9" name="ZoneTexte 8"/>
          <p:cNvSpPr txBox="1"/>
          <p:nvPr/>
        </p:nvSpPr>
        <p:spPr>
          <a:xfrm>
            <a:off x="2144677" y="3097003"/>
            <a:ext cx="994299" cy="369332"/>
          </a:xfrm>
          <a:prstGeom prst="rect">
            <a:avLst/>
          </a:prstGeom>
          <a:noFill/>
        </p:spPr>
        <p:txBody>
          <a:bodyPr wrap="square" rtlCol="0">
            <a:spAutoFit/>
          </a:bodyPr>
          <a:lstStyle/>
          <a:p>
            <a:pPr algn="ctr"/>
            <a:r>
              <a:rPr lang="fr-FR" dirty="0" smtClean="0"/>
              <a:t>2013</a:t>
            </a:r>
            <a:endParaRPr lang="fr-FR" dirty="0"/>
          </a:p>
        </p:txBody>
      </p:sp>
      <p:sp>
        <p:nvSpPr>
          <p:cNvPr id="10" name="ZoneTexte 9"/>
          <p:cNvSpPr txBox="1"/>
          <p:nvPr/>
        </p:nvSpPr>
        <p:spPr>
          <a:xfrm>
            <a:off x="3814624" y="3064204"/>
            <a:ext cx="994299" cy="369332"/>
          </a:xfrm>
          <a:prstGeom prst="rect">
            <a:avLst/>
          </a:prstGeom>
          <a:noFill/>
        </p:spPr>
        <p:txBody>
          <a:bodyPr wrap="square" rtlCol="0">
            <a:spAutoFit/>
          </a:bodyPr>
          <a:lstStyle/>
          <a:p>
            <a:pPr algn="ctr"/>
            <a:r>
              <a:rPr lang="fr-FR" dirty="0" smtClean="0"/>
              <a:t>2013</a:t>
            </a:r>
            <a:endParaRPr lang="fr-FR" dirty="0"/>
          </a:p>
        </p:txBody>
      </p:sp>
      <p:sp>
        <p:nvSpPr>
          <p:cNvPr id="12" name="ZoneTexte 11"/>
          <p:cNvSpPr txBox="1"/>
          <p:nvPr/>
        </p:nvSpPr>
        <p:spPr>
          <a:xfrm>
            <a:off x="5494178" y="3056407"/>
            <a:ext cx="994299" cy="369332"/>
          </a:xfrm>
          <a:prstGeom prst="rect">
            <a:avLst/>
          </a:prstGeom>
          <a:noFill/>
        </p:spPr>
        <p:txBody>
          <a:bodyPr wrap="square" rtlCol="0">
            <a:spAutoFit/>
          </a:bodyPr>
          <a:lstStyle/>
          <a:p>
            <a:pPr algn="ctr"/>
            <a:r>
              <a:rPr lang="fr-FR" dirty="0" smtClean="0"/>
              <a:t>2016</a:t>
            </a:r>
            <a:endParaRPr lang="fr-FR" dirty="0"/>
          </a:p>
        </p:txBody>
      </p:sp>
      <p:sp>
        <p:nvSpPr>
          <p:cNvPr id="13" name="ZoneTexte 12"/>
          <p:cNvSpPr txBox="1"/>
          <p:nvPr/>
        </p:nvSpPr>
        <p:spPr>
          <a:xfrm>
            <a:off x="7207482" y="3056407"/>
            <a:ext cx="994299" cy="369332"/>
          </a:xfrm>
          <a:prstGeom prst="rect">
            <a:avLst/>
          </a:prstGeom>
          <a:noFill/>
        </p:spPr>
        <p:txBody>
          <a:bodyPr wrap="square" rtlCol="0">
            <a:spAutoFit/>
          </a:bodyPr>
          <a:lstStyle/>
          <a:p>
            <a:pPr algn="ctr"/>
            <a:r>
              <a:rPr lang="fr-FR" dirty="0" smtClean="0"/>
              <a:t>2016</a:t>
            </a:r>
            <a:endParaRPr lang="fr-FR" dirty="0"/>
          </a:p>
        </p:txBody>
      </p:sp>
      <p:sp>
        <p:nvSpPr>
          <p:cNvPr id="14" name="ZoneTexte 13"/>
          <p:cNvSpPr txBox="1"/>
          <p:nvPr/>
        </p:nvSpPr>
        <p:spPr>
          <a:xfrm>
            <a:off x="10595870" y="3027634"/>
            <a:ext cx="994299" cy="369332"/>
          </a:xfrm>
          <a:prstGeom prst="rect">
            <a:avLst/>
          </a:prstGeom>
          <a:noFill/>
        </p:spPr>
        <p:txBody>
          <a:bodyPr wrap="square" rtlCol="0">
            <a:spAutoFit/>
          </a:bodyPr>
          <a:lstStyle/>
          <a:p>
            <a:pPr algn="ctr"/>
            <a:r>
              <a:rPr lang="fr-FR" dirty="0" smtClean="0"/>
              <a:t>2019</a:t>
            </a:r>
            <a:endParaRPr lang="fr-FR" dirty="0"/>
          </a:p>
        </p:txBody>
      </p:sp>
      <p:pic>
        <p:nvPicPr>
          <p:cNvPr id="3" name="Image 2"/>
          <p:cNvPicPr>
            <a:picLocks noChangeAspect="1"/>
          </p:cNvPicPr>
          <p:nvPr/>
        </p:nvPicPr>
        <p:blipFill>
          <a:blip r:embed="rId10"/>
          <a:stretch>
            <a:fillRect/>
          </a:stretch>
        </p:blipFill>
        <p:spPr>
          <a:xfrm>
            <a:off x="121189" y="4297035"/>
            <a:ext cx="1414648" cy="742555"/>
          </a:xfrm>
          <a:prstGeom prst="rect">
            <a:avLst/>
          </a:prstGeom>
        </p:spPr>
      </p:pic>
      <p:pic>
        <p:nvPicPr>
          <p:cNvPr id="15" name="Image 14"/>
          <p:cNvPicPr>
            <a:picLocks noChangeAspect="1"/>
          </p:cNvPicPr>
          <p:nvPr/>
        </p:nvPicPr>
        <p:blipFill>
          <a:blip r:embed="rId11"/>
          <a:stretch>
            <a:fillRect/>
          </a:stretch>
        </p:blipFill>
        <p:spPr>
          <a:xfrm>
            <a:off x="2046468" y="4292996"/>
            <a:ext cx="1092508" cy="1181792"/>
          </a:xfrm>
          <a:prstGeom prst="rect">
            <a:avLst/>
          </a:prstGeom>
        </p:spPr>
      </p:pic>
      <p:pic>
        <p:nvPicPr>
          <p:cNvPr id="17" name="Image 16"/>
          <p:cNvPicPr>
            <a:picLocks noChangeAspect="1"/>
          </p:cNvPicPr>
          <p:nvPr/>
        </p:nvPicPr>
        <p:blipFill>
          <a:blip r:embed="rId12"/>
          <a:stretch>
            <a:fillRect/>
          </a:stretch>
        </p:blipFill>
        <p:spPr>
          <a:xfrm>
            <a:off x="3739186" y="4236780"/>
            <a:ext cx="1145174" cy="1185831"/>
          </a:xfrm>
          <a:prstGeom prst="rect">
            <a:avLst/>
          </a:prstGeom>
        </p:spPr>
      </p:pic>
      <p:pic>
        <p:nvPicPr>
          <p:cNvPr id="18" name="Image 17"/>
          <p:cNvPicPr>
            <a:picLocks noChangeAspect="1"/>
          </p:cNvPicPr>
          <p:nvPr/>
        </p:nvPicPr>
        <p:blipFill>
          <a:blip r:embed="rId8"/>
          <a:stretch>
            <a:fillRect/>
          </a:stretch>
        </p:blipFill>
        <p:spPr>
          <a:xfrm>
            <a:off x="7034439" y="4307606"/>
            <a:ext cx="1262550" cy="731984"/>
          </a:xfrm>
          <a:prstGeom prst="rect">
            <a:avLst/>
          </a:prstGeom>
        </p:spPr>
      </p:pic>
      <p:sp>
        <p:nvSpPr>
          <p:cNvPr id="20" name="ZoneTexte 19"/>
          <p:cNvSpPr txBox="1"/>
          <p:nvPr/>
        </p:nvSpPr>
        <p:spPr>
          <a:xfrm>
            <a:off x="8916316" y="3027634"/>
            <a:ext cx="994299" cy="369332"/>
          </a:xfrm>
          <a:prstGeom prst="rect">
            <a:avLst/>
          </a:prstGeom>
          <a:noFill/>
        </p:spPr>
        <p:txBody>
          <a:bodyPr wrap="square" rtlCol="0">
            <a:spAutoFit/>
          </a:bodyPr>
          <a:lstStyle/>
          <a:p>
            <a:pPr algn="ctr"/>
            <a:r>
              <a:rPr lang="fr-FR" dirty="0" smtClean="0"/>
              <a:t>2017</a:t>
            </a:r>
            <a:endParaRPr lang="fr-FR" dirty="0"/>
          </a:p>
        </p:txBody>
      </p:sp>
      <p:sp>
        <p:nvSpPr>
          <p:cNvPr id="21" name="Titre 1"/>
          <p:cNvSpPr txBox="1">
            <a:spLocks/>
          </p:cNvSpPr>
          <p:nvPr/>
        </p:nvSpPr>
        <p:spPr>
          <a:xfrm>
            <a:off x="656124" y="49092"/>
            <a:ext cx="9931399" cy="1510063"/>
          </a:xfrm>
          <a:prstGeom prst="rect">
            <a:avLst/>
          </a:prstGeom>
        </p:spPr>
        <p:txBody>
          <a:bodyPr vert="horz" lIns="91440" tIns="45720" rIns="91440" bIns="45720" rtlCol="0" anchor="b">
            <a:normAutofit fontScale="97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400" dirty="0" smtClean="0">
                <a:solidFill>
                  <a:schemeClr val="tx1"/>
                </a:solidFill>
              </a:rPr>
              <a:t/>
            </a:r>
            <a:br>
              <a:rPr lang="fr-FR" sz="4400" dirty="0" smtClean="0">
                <a:solidFill>
                  <a:schemeClr val="tx1"/>
                </a:solidFill>
              </a:rPr>
            </a:br>
            <a:r>
              <a:rPr lang="fr-FR" sz="3900" b="1" dirty="0">
                <a:solidFill>
                  <a:srgbClr val="0070C0"/>
                </a:solidFill>
                <a:latin typeface="+mn-lt"/>
              </a:rPr>
              <a:t>L</a:t>
            </a:r>
            <a:r>
              <a:rPr lang="fr-FR" sz="3900" b="1" dirty="0" smtClean="0">
                <a:solidFill>
                  <a:srgbClr val="0070C0"/>
                </a:solidFill>
                <a:latin typeface="+mn-lt"/>
              </a:rPr>
              <a:t>a construction progressive du dispositif français anticorruption</a:t>
            </a:r>
            <a:endParaRPr lang="fr-FR" sz="3900" b="1" dirty="0">
              <a:solidFill>
                <a:srgbClr val="0070C0"/>
              </a:solidFill>
              <a:latin typeface="+mn-lt"/>
            </a:endParaRPr>
          </a:p>
        </p:txBody>
      </p:sp>
    </p:spTree>
    <p:extLst>
      <p:ext uri="{BB962C8B-B14F-4D97-AF65-F5344CB8AC3E}">
        <p14:creationId xmlns:p14="http://schemas.microsoft.com/office/powerpoint/2010/main" val="146732414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Image 47">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graphicFrame>
        <p:nvGraphicFramePr>
          <p:cNvPr id="16" name="Diagramme 15"/>
          <p:cNvGraphicFramePr/>
          <p:nvPr>
            <p:extLst>
              <p:ext uri="{D42A27DB-BD31-4B8C-83A1-F6EECF244321}">
                <p14:modId xmlns:p14="http://schemas.microsoft.com/office/powerpoint/2010/main" val="458816570"/>
              </p:ext>
            </p:extLst>
          </p:nvPr>
        </p:nvGraphicFramePr>
        <p:xfrm>
          <a:off x="2709430" y="1326332"/>
          <a:ext cx="8913090" cy="50218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ZoneTexte 16"/>
          <p:cNvSpPr txBox="1"/>
          <p:nvPr/>
        </p:nvSpPr>
        <p:spPr>
          <a:xfrm>
            <a:off x="382772" y="1977656"/>
            <a:ext cx="4082902" cy="3016210"/>
          </a:xfrm>
          <a:prstGeom prst="rect">
            <a:avLst/>
          </a:prstGeom>
          <a:noFill/>
        </p:spPr>
        <p:txBody>
          <a:bodyPr wrap="square" rtlCol="0">
            <a:spAutoFit/>
          </a:bodyPr>
          <a:lstStyle/>
          <a:p>
            <a:r>
              <a:rPr lang="fr-FR" dirty="0"/>
              <a:t>L’AFA a pour mission </a:t>
            </a:r>
            <a:r>
              <a:rPr lang="fr-FR" dirty="0" smtClean="0"/>
              <a:t>:</a:t>
            </a:r>
          </a:p>
          <a:p>
            <a:endParaRPr lang="fr-FR" dirty="0"/>
          </a:p>
          <a:p>
            <a:pPr algn="just"/>
            <a:r>
              <a:rPr lang="fr-FR" sz="3200" dirty="0">
                <a:solidFill>
                  <a:srgbClr val="00AEEF"/>
                </a:solidFill>
                <a:latin typeface="Wingdings" panose="05000000000000000000" pitchFamily="2" charset="2"/>
              </a:rPr>
              <a:t>}</a:t>
            </a:r>
            <a:r>
              <a:rPr lang="fr-FR" dirty="0" smtClean="0"/>
              <a:t>d'aider </a:t>
            </a:r>
            <a:r>
              <a:rPr lang="fr-FR" dirty="0"/>
              <a:t>les autorités compétentes et les personnes qui y sont confrontées à prévenir et à détecter les faits de corruption, de trafic d'influence, de concussion, de prise illégale d'intérêt, de détournement de fonds publics et de </a:t>
            </a:r>
            <a:r>
              <a:rPr lang="fr-FR" dirty="0" smtClean="0"/>
              <a:t>favoritisme </a:t>
            </a:r>
            <a:r>
              <a:rPr lang="fr-FR" sz="3200" dirty="0">
                <a:solidFill>
                  <a:srgbClr val="00AEEF"/>
                </a:solidFill>
                <a:latin typeface="Wingdings" panose="05000000000000000000" pitchFamily="2" charset="2"/>
              </a:rPr>
              <a:t>~</a:t>
            </a:r>
            <a:r>
              <a:rPr lang="fr-FR" sz="3200" dirty="0"/>
              <a:t> </a:t>
            </a:r>
          </a:p>
        </p:txBody>
      </p:sp>
      <p:pic>
        <p:nvPicPr>
          <p:cNvPr id="8" name="Image 7"/>
          <p:cNvPicPr>
            <a:picLocks noChangeAspect="1"/>
          </p:cNvPicPr>
          <p:nvPr/>
        </p:nvPicPr>
        <p:blipFill rotWithShape="1">
          <a:blip r:embed="rId8"/>
          <a:srcRect l="64242" t="15515" r="14697" b="6909"/>
          <a:stretch/>
        </p:blipFill>
        <p:spPr>
          <a:xfrm>
            <a:off x="9820778" y="2828925"/>
            <a:ext cx="1951691" cy="2246552"/>
          </a:xfrm>
          <a:prstGeom prst="rect">
            <a:avLst/>
          </a:prstGeom>
        </p:spPr>
      </p:pic>
      <p:sp>
        <p:nvSpPr>
          <p:cNvPr id="3" name="Rectangle 2"/>
          <p:cNvSpPr/>
          <p:nvPr/>
        </p:nvSpPr>
        <p:spPr>
          <a:xfrm>
            <a:off x="39872" y="5380672"/>
            <a:ext cx="6096000" cy="800219"/>
          </a:xfrm>
          <a:prstGeom prst="rect">
            <a:avLst/>
          </a:prstGeom>
        </p:spPr>
        <p:txBody>
          <a:bodyPr>
            <a:spAutoFit/>
          </a:bodyPr>
          <a:lstStyle/>
          <a:p>
            <a:r>
              <a:rPr lang="fr-FR" sz="1400" dirty="0">
                <a:hlinkClick r:id="rId9"/>
              </a:rPr>
              <a:t>https://www.agence-francaise-anticorruption.gouv.fr/files/files/AFA_-_</a:t>
            </a:r>
            <a:r>
              <a:rPr lang="fr-FR" sz="1400" dirty="0" smtClean="0">
                <a:hlinkClick r:id="rId9"/>
              </a:rPr>
              <a:t>Charte_de_laccompagnement_des_acteurs_publics_janvier_2019.pdf</a:t>
            </a:r>
            <a:endParaRPr lang="fr-FR" sz="1400" dirty="0" smtClean="0"/>
          </a:p>
          <a:p>
            <a:endParaRPr lang="fr-FR" dirty="0"/>
          </a:p>
        </p:txBody>
      </p:sp>
      <p:sp>
        <p:nvSpPr>
          <p:cNvPr id="14" name="Titre 1"/>
          <p:cNvSpPr txBox="1">
            <a:spLocks/>
          </p:cNvSpPr>
          <p:nvPr/>
        </p:nvSpPr>
        <p:spPr>
          <a:xfrm>
            <a:off x="777777" y="-217791"/>
            <a:ext cx="10133259" cy="1223457"/>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dirty="0">
                <a:solidFill>
                  <a:srgbClr val="0070C0"/>
                </a:solidFill>
                <a:latin typeface="+mn-lt"/>
              </a:rPr>
              <a:t>Mission de conseil et d’assistance</a:t>
            </a:r>
          </a:p>
        </p:txBody>
      </p:sp>
      <p:pic>
        <p:nvPicPr>
          <p:cNvPr id="10" name="Image 9"/>
          <p:cNvPicPr>
            <a:picLocks noChangeAspect="1"/>
          </p:cNvPicPr>
          <p:nvPr/>
        </p:nvPicPr>
        <p:blipFill>
          <a:blip r:embed="rId10"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3547251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cstate="print"/>
          <a:stretch>
            <a:fillRect/>
          </a:stretch>
        </p:blipFill>
        <p:spPr>
          <a:xfrm>
            <a:off x="10539458" y="152719"/>
            <a:ext cx="1548518" cy="902286"/>
          </a:xfrm>
          <a:prstGeom prst="rect">
            <a:avLst/>
          </a:prstGeom>
        </p:spPr>
      </p:pic>
      <p:graphicFrame>
        <p:nvGraphicFramePr>
          <p:cNvPr id="5" name="Diagramme 4"/>
          <p:cNvGraphicFramePr/>
          <p:nvPr>
            <p:extLst>
              <p:ext uri="{D42A27DB-BD31-4B8C-83A1-F6EECF244321}">
                <p14:modId xmlns:p14="http://schemas.microsoft.com/office/powerpoint/2010/main" val="914647129"/>
              </p:ext>
            </p:extLst>
          </p:nvPr>
        </p:nvGraphicFramePr>
        <p:xfrm>
          <a:off x="1717964" y="1536356"/>
          <a:ext cx="8728363" cy="47258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Rectangle à coins arrondis 6"/>
          <p:cNvSpPr/>
          <p:nvPr/>
        </p:nvSpPr>
        <p:spPr>
          <a:xfrm>
            <a:off x="10688995" y="1517175"/>
            <a:ext cx="1255594" cy="1446663"/>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defTabSz="457200"/>
            <a:r>
              <a:rPr lang="fr-FR" sz="1400" dirty="0" smtClean="0">
                <a:solidFill>
                  <a:prstClr val="black"/>
                </a:solidFill>
                <a:latin typeface="Calibri Light"/>
              </a:rPr>
              <a:t>Pas de seuil :</a:t>
            </a:r>
          </a:p>
          <a:p>
            <a:pPr defTabSz="457200"/>
            <a:r>
              <a:rPr lang="fr-FR" sz="1400" dirty="0" smtClean="0">
                <a:solidFill>
                  <a:prstClr val="black"/>
                </a:solidFill>
                <a:latin typeface="Calibri Light"/>
              </a:rPr>
              <a:t>Contrôle possible  de tous les acteurs publics</a:t>
            </a:r>
            <a:endParaRPr lang="fr-FR" sz="2000" dirty="0">
              <a:solidFill>
                <a:prstClr val="black"/>
              </a:solidFill>
            </a:endParaRPr>
          </a:p>
        </p:txBody>
      </p:sp>
      <p:sp>
        <p:nvSpPr>
          <p:cNvPr id="8" name="Rectangle à coins arrondis 7"/>
          <p:cNvSpPr/>
          <p:nvPr/>
        </p:nvSpPr>
        <p:spPr>
          <a:xfrm>
            <a:off x="384413" y="1517175"/>
            <a:ext cx="1255594" cy="1446663"/>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defTabSz="457200"/>
            <a:r>
              <a:rPr lang="fr-FR" sz="1400" dirty="0">
                <a:solidFill>
                  <a:prstClr val="black"/>
                </a:solidFill>
                <a:latin typeface="Calibri Light"/>
              </a:rPr>
              <a:t>Seuil </a:t>
            </a:r>
            <a:r>
              <a:rPr lang="fr-FR" sz="1400" dirty="0" smtClean="0">
                <a:solidFill>
                  <a:prstClr val="black"/>
                </a:solidFill>
                <a:latin typeface="Calibri Light"/>
              </a:rPr>
              <a:t>: à partir de</a:t>
            </a:r>
          </a:p>
          <a:p>
            <a:pPr defTabSz="457200"/>
            <a:r>
              <a:rPr lang="fr-FR" sz="1400" dirty="0" smtClean="0">
                <a:solidFill>
                  <a:prstClr val="black"/>
                </a:solidFill>
                <a:latin typeface="Calibri Light"/>
              </a:rPr>
              <a:t>500  </a:t>
            </a:r>
            <a:r>
              <a:rPr lang="fr-FR" sz="1400" dirty="0">
                <a:solidFill>
                  <a:prstClr val="black"/>
                </a:solidFill>
                <a:latin typeface="Calibri Light"/>
              </a:rPr>
              <a:t>salariés </a:t>
            </a:r>
            <a:r>
              <a:rPr lang="fr-FR" sz="1400" u="sng" dirty="0" smtClean="0">
                <a:solidFill>
                  <a:prstClr val="black"/>
                </a:solidFill>
                <a:latin typeface="Calibri Light"/>
              </a:rPr>
              <a:t>ET</a:t>
            </a:r>
          </a:p>
          <a:p>
            <a:pPr defTabSz="457200"/>
            <a:r>
              <a:rPr lang="fr-FR" sz="1400" dirty="0" smtClean="0">
                <a:solidFill>
                  <a:prstClr val="black"/>
                </a:solidFill>
                <a:latin typeface="Calibri Light"/>
              </a:rPr>
              <a:t>CA </a:t>
            </a:r>
            <a:r>
              <a:rPr lang="fr-FR" sz="1400" dirty="0">
                <a:solidFill>
                  <a:prstClr val="black"/>
                </a:solidFill>
                <a:latin typeface="Calibri Light"/>
              </a:rPr>
              <a:t>de plus de </a:t>
            </a:r>
            <a:r>
              <a:rPr lang="fr-FR" sz="1400" dirty="0" smtClean="0">
                <a:solidFill>
                  <a:prstClr val="black"/>
                </a:solidFill>
                <a:latin typeface="Calibri Light"/>
              </a:rPr>
              <a:t>100 M € </a:t>
            </a:r>
            <a:r>
              <a:rPr lang="fr-FR" sz="2000" dirty="0">
                <a:solidFill>
                  <a:prstClr val="black"/>
                </a:solidFill>
              </a:rPr>
              <a:t> </a:t>
            </a:r>
          </a:p>
        </p:txBody>
      </p:sp>
      <p:sp>
        <p:nvSpPr>
          <p:cNvPr id="9" name="Rectangle à coins arrondis 8"/>
          <p:cNvSpPr/>
          <p:nvPr/>
        </p:nvSpPr>
        <p:spPr>
          <a:xfrm>
            <a:off x="384413" y="4368831"/>
            <a:ext cx="1255594" cy="1446663"/>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defTabSz="457200"/>
            <a:r>
              <a:rPr lang="fr-FR" sz="1400" dirty="0" smtClean="0">
                <a:solidFill>
                  <a:prstClr val="black"/>
                </a:solidFill>
                <a:latin typeface="Calibri Light"/>
              </a:rPr>
              <a:t>Sanctions possibles par la commission des sanctions</a:t>
            </a:r>
            <a:r>
              <a:rPr lang="fr-FR" sz="2000" dirty="0" smtClean="0">
                <a:solidFill>
                  <a:prstClr val="black"/>
                </a:solidFill>
              </a:rPr>
              <a:t> </a:t>
            </a:r>
            <a:endParaRPr lang="fr-FR" sz="2000" dirty="0">
              <a:solidFill>
                <a:prstClr val="black"/>
              </a:solidFill>
            </a:endParaRPr>
          </a:p>
        </p:txBody>
      </p:sp>
      <p:sp>
        <p:nvSpPr>
          <p:cNvPr id="10" name="Rectangle à coins arrondis 9"/>
          <p:cNvSpPr/>
          <p:nvPr/>
        </p:nvSpPr>
        <p:spPr>
          <a:xfrm>
            <a:off x="10581317" y="4096601"/>
            <a:ext cx="1255594" cy="1446663"/>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defTabSz="457200"/>
            <a:r>
              <a:rPr lang="fr-FR" sz="1400" dirty="0" smtClean="0">
                <a:solidFill>
                  <a:prstClr val="black"/>
                </a:solidFill>
                <a:latin typeface="Calibri Light"/>
              </a:rPr>
              <a:t>Pas de sanctio</a:t>
            </a:r>
            <a:r>
              <a:rPr lang="fr-FR" sz="1400" dirty="0">
                <a:solidFill>
                  <a:prstClr val="black"/>
                </a:solidFill>
                <a:latin typeface="Calibri Light"/>
              </a:rPr>
              <a:t>n</a:t>
            </a:r>
            <a:endParaRPr lang="fr-FR" sz="2000" dirty="0">
              <a:solidFill>
                <a:prstClr val="black"/>
              </a:solidFill>
            </a:endParaRPr>
          </a:p>
        </p:txBody>
      </p:sp>
      <p:sp>
        <p:nvSpPr>
          <p:cNvPr id="12" name="Titre 1"/>
          <p:cNvSpPr txBox="1">
            <a:spLocks/>
          </p:cNvSpPr>
          <p:nvPr/>
        </p:nvSpPr>
        <p:spPr>
          <a:xfrm>
            <a:off x="1468156" y="468925"/>
            <a:ext cx="8978171" cy="69150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200" b="1" dirty="0">
                <a:solidFill>
                  <a:srgbClr val="0070C0"/>
                </a:solidFill>
                <a:latin typeface="+mn-lt"/>
              </a:rPr>
              <a:t>Mission de contrôle</a:t>
            </a:r>
          </a:p>
        </p:txBody>
      </p:sp>
      <p:pic>
        <p:nvPicPr>
          <p:cNvPr id="13" name="Image 12"/>
          <p:cNvPicPr>
            <a:picLocks noChangeAspect="1"/>
          </p:cNvPicPr>
          <p:nvPr/>
        </p:nvPicPr>
        <p:blipFill>
          <a:blip r:embed="rId9"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5239176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3" cstate="print"/>
          <a:stretch>
            <a:fillRect/>
          </a:stretch>
        </p:blipFill>
        <p:spPr>
          <a:xfrm>
            <a:off x="10281668" y="304169"/>
            <a:ext cx="1548518" cy="902286"/>
          </a:xfrm>
          <a:prstGeom prst="rect">
            <a:avLst/>
          </a:prstGeom>
        </p:spPr>
      </p:pic>
      <p:sp>
        <p:nvSpPr>
          <p:cNvPr id="9" name="ZoneTexte 8"/>
          <p:cNvSpPr txBox="1"/>
          <p:nvPr/>
        </p:nvSpPr>
        <p:spPr>
          <a:xfrm>
            <a:off x="743053" y="1440873"/>
            <a:ext cx="10312874" cy="5124480"/>
          </a:xfrm>
          <a:prstGeom prst="rect">
            <a:avLst/>
          </a:prstGeom>
          <a:noFill/>
        </p:spPr>
        <p:txBody>
          <a:bodyPr wrap="square" rtlCol="0">
            <a:spAutoFit/>
          </a:bodyPr>
          <a:lstStyle/>
          <a:p>
            <a:pPr lvl="0" algn="ctr"/>
            <a:r>
              <a:rPr lang="fr-FR" sz="2800" b="1" u="sng" dirty="0" smtClean="0">
                <a:latin typeface="+mj-lt"/>
              </a:rPr>
              <a:t>L’initiative </a:t>
            </a:r>
            <a:r>
              <a:rPr lang="fr-FR" sz="2800" b="1" u="sng" dirty="0">
                <a:latin typeface="+mj-lt"/>
              </a:rPr>
              <a:t>des contrôles de </a:t>
            </a:r>
            <a:r>
              <a:rPr lang="fr-FR" sz="2800" b="1" u="sng" dirty="0" smtClean="0">
                <a:latin typeface="+mj-lt"/>
              </a:rPr>
              <a:t>l’Agence</a:t>
            </a:r>
            <a:endParaRPr lang="fr-FR" sz="2800" dirty="0" smtClean="0">
              <a:latin typeface="+mj-lt"/>
            </a:endParaRPr>
          </a:p>
          <a:p>
            <a:pPr lvl="0" algn="ctr"/>
            <a:endParaRPr lang="fr-FR" sz="800" dirty="0">
              <a:latin typeface="+mj-lt"/>
            </a:endParaRPr>
          </a:p>
          <a:p>
            <a:pPr marL="457200" indent="-457200" algn="just">
              <a:buFont typeface="Wingdings" panose="05000000000000000000" pitchFamily="2" charset="2"/>
              <a:buChar char="§"/>
            </a:pPr>
            <a:r>
              <a:rPr lang="fr-FR" sz="2600" dirty="0" smtClean="0">
                <a:latin typeface="+mj-lt"/>
              </a:rPr>
              <a:t>L’Agence elle-même.</a:t>
            </a:r>
          </a:p>
          <a:p>
            <a:pPr marL="457200" indent="-457200" algn="just">
              <a:buFont typeface="Wingdings" panose="05000000000000000000" pitchFamily="2" charset="2"/>
              <a:buChar char="§"/>
            </a:pPr>
            <a:r>
              <a:rPr lang="fr-FR" sz="2600" dirty="0" smtClean="0">
                <a:latin typeface="+mj-lt"/>
              </a:rPr>
              <a:t>Le président </a:t>
            </a:r>
            <a:r>
              <a:rPr lang="fr-FR" sz="2600" dirty="0">
                <a:latin typeface="+mj-lt"/>
              </a:rPr>
              <a:t>de la Haute Autorité pour la transparence de la vie </a:t>
            </a:r>
            <a:r>
              <a:rPr lang="fr-FR" sz="2600" dirty="0" smtClean="0">
                <a:latin typeface="+mj-lt"/>
              </a:rPr>
              <a:t>publique</a:t>
            </a:r>
          </a:p>
          <a:p>
            <a:pPr marL="457200" indent="-457200" algn="just">
              <a:buFont typeface="Wingdings" panose="05000000000000000000" pitchFamily="2" charset="2"/>
              <a:buChar char="§"/>
            </a:pPr>
            <a:r>
              <a:rPr lang="fr-FR" sz="2600" dirty="0">
                <a:latin typeface="+mj-lt"/>
              </a:rPr>
              <a:t>L</a:t>
            </a:r>
            <a:r>
              <a:rPr lang="fr-FR" sz="2600" dirty="0" smtClean="0">
                <a:latin typeface="+mj-lt"/>
              </a:rPr>
              <a:t>e </a:t>
            </a:r>
            <a:r>
              <a:rPr lang="fr-FR" sz="2600" dirty="0">
                <a:latin typeface="+mj-lt"/>
              </a:rPr>
              <a:t>Premier </a:t>
            </a:r>
            <a:r>
              <a:rPr lang="fr-FR" sz="2600" dirty="0" smtClean="0">
                <a:latin typeface="+mj-lt"/>
              </a:rPr>
              <a:t>ministre, les ministres.</a:t>
            </a:r>
          </a:p>
          <a:p>
            <a:pPr marL="457200" indent="-457200" algn="just">
              <a:buFont typeface="Wingdings" panose="05000000000000000000" pitchFamily="2" charset="2"/>
              <a:buChar char="§"/>
            </a:pPr>
            <a:r>
              <a:rPr lang="fr-FR" sz="2600" dirty="0" smtClean="0">
                <a:latin typeface="+mj-lt"/>
              </a:rPr>
              <a:t>Pour </a:t>
            </a:r>
            <a:r>
              <a:rPr lang="fr-FR" sz="2600" dirty="0">
                <a:latin typeface="+mj-lt"/>
              </a:rPr>
              <a:t>les collectivités territoriales et leurs établissements publics et sociétés d’économie mixte, </a:t>
            </a:r>
            <a:r>
              <a:rPr lang="fr-FR" sz="2600" dirty="0" smtClean="0">
                <a:latin typeface="+mj-lt"/>
              </a:rPr>
              <a:t>le représentant </a:t>
            </a:r>
            <a:r>
              <a:rPr lang="fr-FR" sz="2600" dirty="0">
                <a:latin typeface="+mj-lt"/>
              </a:rPr>
              <a:t>de l’Etat. </a:t>
            </a:r>
          </a:p>
          <a:p>
            <a:pPr marL="457200" indent="-457200" algn="just">
              <a:buFont typeface="Wingdings" panose="05000000000000000000" pitchFamily="2" charset="2"/>
              <a:buChar char="§"/>
            </a:pPr>
            <a:r>
              <a:rPr lang="fr-FR" sz="2600" dirty="0" smtClean="0">
                <a:latin typeface="+mj-lt"/>
              </a:rPr>
              <a:t>Suite </a:t>
            </a:r>
            <a:r>
              <a:rPr lang="fr-FR" sz="2600" dirty="0">
                <a:latin typeface="+mj-lt"/>
              </a:rPr>
              <a:t>à un signalement transmis </a:t>
            </a:r>
            <a:r>
              <a:rPr lang="fr-FR" sz="2600" dirty="0" smtClean="0">
                <a:latin typeface="+mj-lt"/>
              </a:rPr>
              <a:t>par </a:t>
            </a:r>
            <a:r>
              <a:rPr lang="fr-FR" sz="2600" dirty="0">
                <a:latin typeface="+mj-lt"/>
              </a:rPr>
              <a:t>une association agréée dans les conditions prévues à l’article 2-23 du code de procédure </a:t>
            </a:r>
            <a:r>
              <a:rPr lang="fr-FR" sz="2600" dirty="0" smtClean="0">
                <a:latin typeface="+mj-lt"/>
              </a:rPr>
              <a:t>pénale.</a:t>
            </a:r>
          </a:p>
          <a:p>
            <a:pPr algn="just">
              <a:spcBef>
                <a:spcPts val="600"/>
              </a:spcBef>
            </a:pPr>
            <a:r>
              <a:rPr lang="fr-FR" sz="2600" b="1" dirty="0" smtClean="0">
                <a:solidFill>
                  <a:schemeClr val="accent2"/>
                </a:solidFill>
              </a:rPr>
              <a:t>Le </a:t>
            </a:r>
            <a:r>
              <a:rPr lang="fr-FR" sz="2600" b="1" dirty="0">
                <a:solidFill>
                  <a:schemeClr val="accent2"/>
                </a:solidFill>
              </a:rPr>
              <a:t>directeur ne reçoit, ni ne sollicite d'instruction d'aucune autorité administrative ou gouvernementale dans l’exercice des missions de contrôle.</a:t>
            </a:r>
          </a:p>
          <a:p>
            <a:pPr algn="just"/>
            <a:endParaRPr lang="fr-FR" sz="2600" dirty="0">
              <a:latin typeface="+mj-lt"/>
            </a:endParaRPr>
          </a:p>
        </p:txBody>
      </p:sp>
      <p:pic>
        <p:nvPicPr>
          <p:cNvPr id="6" name="Image 5"/>
          <p:cNvPicPr>
            <a:picLocks noChangeAspect="1"/>
          </p:cNvPicPr>
          <p:nvPr/>
        </p:nvPicPr>
        <p:blipFill>
          <a:blip r:embed="rId4" cstate="print"/>
          <a:stretch>
            <a:fillRect/>
          </a:stretch>
        </p:blipFill>
        <p:spPr>
          <a:xfrm>
            <a:off x="10171733" y="5815494"/>
            <a:ext cx="1749704" cy="1042506"/>
          </a:xfrm>
          <a:prstGeom prst="rect">
            <a:avLst/>
          </a:prstGeom>
        </p:spPr>
      </p:pic>
      <p:sp>
        <p:nvSpPr>
          <p:cNvPr id="7" name="Titre 1"/>
          <p:cNvSpPr txBox="1">
            <a:spLocks/>
          </p:cNvSpPr>
          <p:nvPr/>
        </p:nvSpPr>
        <p:spPr>
          <a:xfrm>
            <a:off x="1468156" y="468925"/>
            <a:ext cx="8978171" cy="69150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200" b="1" dirty="0">
                <a:solidFill>
                  <a:srgbClr val="0070C0"/>
                </a:solidFill>
                <a:latin typeface="+mn-lt"/>
              </a:rPr>
              <a:t>Mission de contrôle</a:t>
            </a:r>
          </a:p>
        </p:txBody>
      </p:sp>
    </p:spTree>
    <p:extLst>
      <p:ext uri="{BB962C8B-B14F-4D97-AF65-F5344CB8AC3E}">
        <p14:creationId xmlns:p14="http://schemas.microsoft.com/office/powerpoint/2010/main" val="44131016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972" y="1238680"/>
            <a:ext cx="11316929" cy="4825937"/>
          </a:xfrm>
          <a:prstGeom prst="rect">
            <a:avLst/>
          </a:prstGeom>
        </p:spPr>
        <p:txBody>
          <a:bodyPr wrap="square">
            <a:spAutoFit/>
          </a:bodyPr>
          <a:lstStyle/>
          <a:p>
            <a:pPr algn="ctr">
              <a:lnSpc>
                <a:spcPct val="85000"/>
              </a:lnSpc>
              <a:spcBef>
                <a:spcPct val="0"/>
              </a:spcBef>
            </a:pPr>
            <a:r>
              <a:rPr lang="fr-FR" sz="2800" b="1" u="sng" dirty="0">
                <a:latin typeface="+mj-lt"/>
              </a:rPr>
              <a:t>Entités publiques et assimilées susceptibles de faire l’objet d’un contrôle de </a:t>
            </a:r>
            <a:r>
              <a:rPr lang="fr-FR" sz="2800" b="1" u="sng" dirty="0" smtClean="0">
                <a:latin typeface="+mj-lt"/>
              </a:rPr>
              <a:t>l’AFA</a:t>
            </a:r>
            <a:endParaRPr lang="fr-FR" sz="2800" b="1" u="sng" dirty="0">
              <a:latin typeface="+mj-lt"/>
            </a:endParaRPr>
          </a:p>
          <a:p>
            <a:endParaRPr lang="fr-FR" sz="800" b="1" dirty="0">
              <a:solidFill>
                <a:schemeClr val="accent2"/>
              </a:solidFill>
            </a:endParaRPr>
          </a:p>
          <a:p>
            <a:pPr lvl="0"/>
            <a:endParaRPr lang="fr-FR" sz="800" dirty="0">
              <a:solidFill>
                <a:prstClr val="black"/>
              </a:solidFill>
            </a:endParaRPr>
          </a:p>
          <a:p>
            <a:pPr marL="285750" lvl="0" indent="-285750">
              <a:buFont typeface="Wingdings" panose="05000000000000000000" pitchFamily="2" charset="2"/>
              <a:buChar char="§"/>
            </a:pPr>
            <a:r>
              <a:rPr lang="fr-FR" dirty="0">
                <a:solidFill>
                  <a:prstClr val="black"/>
                </a:solidFill>
              </a:rPr>
              <a:t>les </a:t>
            </a:r>
            <a:r>
              <a:rPr lang="fr-FR" b="1" dirty="0">
                <a:solidFill>
                  <a:srgbClr val="0070C0"/>
                </a:solidFill>
              </a:rPr>
              <a:t>administrations de l’Etat </a:t>
            </a:r>
            <a:r>
              <a:rPr lang="fr-FR" dirty="0">
                <a:solidFill>
                  <a:prstClr val="black"/>
                </a:solidFill>
              </a:rPr>
              <a:t>(administrations centrales, services déconcentrés, services à compétence nationale, opérateurs de l’Etat, AAI et API, etc.) </a:t>
            </a:r>
          </a:p>
          <a:p>
            <a:pPr marL="285750" lvl="0" indent="-285750">
              <a:buFont typeface="Wingdings" panose="05000000000000000000" pitchFamily="2" charset="2"/>
              <a:buChar char="§"/>
            </a:pPr>
            <a:r>
              <a:rPr lang="fr-FR" dirty="0" smtClean="0">
                <a:solidFill>
                  <a:prstClr val="black"/>
                </a:solidFill>
              </a:rPr>
              <a:t>les </a:t>
            </a:r>
            <a:r>
              <a:rPr lang="fr-FR" b="1" dirty="0">
                <a:solidFill>
                  <a:srgbClr val="0070C0"/>
                </a:solidFill>
              </a:rPr>
              <a:t>collectivités territoriales </a:t>
            </a:r>
            <a:r>
              <a:rPr lang="fr-FR" dirty="0">
                <a:solidFill>
                  <a:prstClr val="black"/>
                </a:solidFill>
              </a:rPr>
              <a:t>(y compris collectivités à statut particulier et collectivités d’outre-mer)</a:t>
            </a:r>
          </a:p>
          <a:p>
            <a:pPr marL="285750" lvl="0" indent="-285750">
              <a:buFont typeface="Wingdings" panose="05000000000000000000" pitchFamily="2" charset="2"/>
              <a:buChar char="§"/>
            </a:pPr>
            <a:r>
              <a:rPr lang="fr-FR" dirty="0">
                <a:solidFill>
                  <a:prstClr val="black"/>
                </a:solidFill>
              </a:rPr>
              <a:t>les </a:t>
            </a:r>
            <a:r>
              <a:rPr lang="fr-FR" b="1" dirty="0">
                <a:solidFill>
                  <a:srgbClr val="0070C0"/>
                </a:solidFill>
              </a:rPr>
              <a:t>établissements publics nationaux </a:t>
            </a:r>
            <a:r>
              <a:rPr lang="fr-FR" dirty="0">
                <a:solidFill>
                  <a:prstClr val="black"/>
                </a:solidFill>
              </a:rPr>
              <a:t>: EPA, EPIC, EPST, etc. </a:t>
            </a:r>
          </a:p>
          <a:p>
            <a:pPr marL="285750" lvl="0" indent="-285750">
              <a:buFont typeface="Wingdings" panose="05000000000000000000" pitchFamily="2" charset="2"/>
              <a:buChar char="§"/>
            </a:pPr>
            <a:r>
              <a:rPr lang="fr-FR" dirty="0">
                <a:solidFill>
                  <a:prstClr val="black"/>
                </a:solidFill>
              </a:rPr>
              <a:t>les </a:t>
            </a:r>
            <a:r>
              <a:rPr lang="fr-FR" b="1" dirty="0">
                <a:solidFill>
                  <a:srgbClr val="0070C0"/>
                </a:solidFill>
              </a:rPr>
              <a:t>établissements publics locaux </a:t>
            </a:r>
            <a:r>
              <a:rPr lang="fr-FR" dirty="0">
                <a:solidFill>
                  <a:prstClr val="black"/>
                </a:solidFill>
              </a:rPr>
              <a:t>: EPCI à fiscalité propre, syndicats intercommunaux et syndicats mixtes, OPH, établissements publics d’aménagement, etc.</a:t>
            </a:r>
          </a:p>
          <a:p>
            <a:pPr marL="285750" lvl="0" indent="-285750">
              <a:buFont typeface="Wingdings" panose="05000000000000000000" pitchFamily="2" charset="2"/>
              <a:buChar char="§"/>
            </a:pPr>
            <a:r>
              <a:rPr lang="fr-FR" dirty="0">
                <a:solidFill>
                  <a:prstClr val="black"/>
                </a:solidFill>
              </a:rPr>
              <a:t>les </a:t>
            </a:r>
            <a:r>
              <a:rPr lang="fr-FR" b="1" dirty="0">
                <a:solidFill>
                  <a:srgbClr val="0070C0"/>
                </a:solidFill>
              </a:rPr>
              <a:t>établissements publics de santé </a:t>
            </a:r>
          </a:p>
          <a:p>
            <a:pPr marL="285750" lvl="0" indent="-285750">
              <a:buFont typeface="Wingdings" panose="05000000000000000000" pitchFamily="2" charset="2"/>
              <a:buChar char="§"/>
            </a:pPr>
            <a:r>
              <a:rPr lang="fr-FR" dirty="0">
                <a:solidFill>
                  <a:prstClr val="black"/>
                </a:solidFill>
              </a:rPr>
              <a:t>les </a:t>
            </a:r>
            <a:r>
              <a:rPr lang="fr-FR" b="1" dirty="0">
                <a:solidFill>
                  <a:srgbClr val="0070C0"/>
                </a:solidFill>
              </a:rPr>
              <a:t>sociétés d’économie mixte </a:t>
            </a:r>
            <a:r>
              <a:rPr lang="fr-FR" dirty="0">
                <a:solidFill>
                  <a:prstClr val="black"/>
                </a:solidFill>
              </a:rPr>
              <a:t>(contrôles « mixtes » au-delà des seuils définis à l’article 17)</a:t>
            </a:r>
          </a:p>
          <a:p>
            <a:pPr marL="285750" lvl="0" indent="-285750">
              <a:buFont typeface="Wingdings" panose="05000000000000000000" pitchFamily="2" charset="2"/>
              <a:buChar char="§"/>
            </a:pPr>
            <a:r>
              <a:rPr lang="fr-FR" dirty="0">
                <a:solidFill>
                  <a:prstClr val="black"/>
                </a:solidFill>
              </a:rPr>
              <a:t>les </a:t>
            </a:r>
            <a:r>
              <a:rPr lang="fr-FR" b="1" dirty="0">
                <a:solidFill>
                  <a:srgbClr val="0070C0"/>
                </a:solidFill>
              </a:rPr>
              <a:t>associations et fondations reconnues d’utilité publique</a:t>
            </a:r>
            <a:r>
              <a:rPr lang="fr-FR" dirty="0">
                <a:solidFill>
                  <a:prstClr val="black"/>
                </a:solidFill>
              </a:rPr>
              <a:t>.</a:t>
            </a:r>
          </a:p>
          <a:p>
            <a:pPr lvl="0"/>
            <a:endParaRPr lang="fr-FR" dirty="0">
              <a:solidFill>
                <a:prstClr val="black"/>
              </a:solidFill>
            </a:endParaRPr>
          </a:p>
          <a:p>
            <a:pPr lvl="0"/>
            <a:r>
              <a:rPr lang="fr-FR" dirty="0">
                <a:solidFill>
                  <a:prstClr val="black"/>
                </a:solidFill>
              </a:rPr>
              <a:t>	</a:t>
            </a:r>
            <a:r>
              <a:rPr lang="fr-FR" dirty="0" smtClean="0">
                <a:solidFill>
                  <a:prstClr val="black"/>
                </a:solidFill>
              </a:rPr>
              <a:t>Les </a:t>
            </a:r>
            <a:r>
              <a:rPr lang="fr-FR" dirty="0">
                <a:solidFill>
                  <a:prstClr val="black"/>
                </a:solidFill>
              </a:rPr>
              <a:t>EPIC et les SEM définis à l’article 17 de la loi n°2016-1691 du 9 décembre 20164 sont en outre assujettis aux obligations définies par cet article et peuvent faire l’objet d’un contrôle de l’AFA à la fois au titre du 3° de l’article 3 et au titre du III de l’article 17</a:t>
            </a:r>
            <a:r>
              <a:rPr lang="fr-FR" dirty="0" smtClean="0">
                <a:solidFill>
                  <a:prstClr val="black"/>
                </a:solidFill>
              </a:rPr>
              <a:t>.</a:t>
            </a:r>
            <a:endParaRPr lang="fr-FR" dirty="0">
              <a:solidFill>
                <a:prstClr val="black"/>
              </a:solidFill>
            </a:endParaRPr>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35060" y="4903295"/>
            <a:ext cx="362419" cy="318795"/>
          </a:xfrm>
          <a:prstGeom prst="rect">
            <a:avLst/>
          </a:prstGeom>
        </p:spPr>
      </p:pic>
      <p:pic>
        <p:nvPicPr>
          <p:cNvPr id="8" name="Image 7"/>
          <p:cNvPicPr>
            <a:picLocks noChangeAspect="1"/>
          </p:cNvPicPr>
          <p:nvPr/>
        </p:nvPicPr>
        <p:blipFill>
          <a:blip r:embed="rId4" cstate="print"/>
          <a:stretch>
            <a:fillRect/>
          </a:stretch>
        </p:blipFill>
        <p:spPr>
          <a:xfrm>
            <a:off x="10171733" y="5815494"/>
            <a:ext cx="1749704" cy="1042506"/>
          </a:xfrm>
          <a:prstGeom prst="rect">
            <a:avLst/>
          </a:prstGeom>
        </p:spPr>
      </p:pic>
      <p:sp>
        <p:nvSpPr>
          <p:cNvPr id="9" name="Titre 1"/>
          <p:cNvSpPr txBox="1">
            <a:spLocks/>
          </p:cNvSpPr>
          <p:nvPr/>
        </p:nvSpPr>
        <p:spPr>
          <a:xfrm>
            <a:off x="1468156" y="468925"/>
            <a:ext cx="8978171" cy="69150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200" b="1" dirty="0">
                <a:solidFill>
                  <a:srgbClr val="0070C0"/>
                </a:solidFill>
                <a:latin typeface="+mn-lt"/>
              </a:rPr>
              <a:t>Mission de contrôle</a:t>
            </a:r>
          </a:p>
        </p:txBody>
      </p:sp>
    </p:spTree>
    <p:extLst>
      <p:ext uri="{BB962C8B-B14F-4D97-AF65-F5344CB8AC3E}">
        <p14:creationId xmlns:p14="http://schemas.microsoft.com/office/powerpoint/2010/main" val="267304195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sp>
        <p:nvSpPr>
          <p:cNvPr id="7" name="Rectangle 6"/>
          <p:cNvSpPr/>
          <p:nvPr/>
        </p:nvSpPr>
        <p:spPr>
          <a:xfrm>
            <a:off x="743053" y="1554535"/>
            <a:ext cx="10058400" cy="4370427"/>
          </a:xfrm>
          <a:prstGeom prst="rect">
            <a:avLst/>
          </a:prstGeom>
        </p:spPr>
        <p:txBody>
          <a:bodyPr wrap="square">
            <a:spAutoFit/>
          </a:bodyPr>
          <a:lstStyle/>
          <a:p>
            <a:pPr algn="ctr">
              <a:spcAft>
                <a:spcPts val="1200"/>
              </a:spcAft>
            </a:pPr>
            <a:r>
              <a:rPr lang="fr-FR" sz="2800" b="1" u="sng" dirty="0">
                <a:latin typeface="+mj-lt"/>
              </a:rPr>
              <a:t>L’objet des contrôles</a:t>
            </a:r>
          </a:p>
          <a:p>
            <a:pPr algn="just">
              <a:spcAft>
                <a:spcPts val="1200"/>
              </a:spcAft>
            </a:pPr>
            <a:r>
              <a:rPr lang="fr-FR" sz="2000" b="1" dirty="0" smtClean="0">
                <a:solidFill>
                  <a:schemeClr val="accent2"/>
                </a:solidFill>
              </a:rPr>
              <a:t>Les </a:t>
            </a:r>
            <a:r>
              <a:rPr lang="fr-FR" sz="2000" b="1" dirty="0">
                <a:solidFill>
                  <a:schemeClr val="accent2"/>
                </a:solidFill>
              </a:rPr>
              <a:t>contrôles de l’AFA visent à évaluer l</a:t>
            </a:r>
            <a:r>
              <a:rPr lang="fr-FR" sz="2000" b="1" dirty="0" smtClean="0">
                <a:solidFill>
                  <a:schemeClr val="accent2"/>
                </a:solidFill>
              </a:rPr>
              <a:t>es dispositifs anticorruption.</a:t>
            </a:r>
            <a:endParaRPr lang="fr-FR" sz="2000" b="1" dirty="0">
              <a:solidFill>
                <a:schemeClr val="accent2"/>
              </a:solidFill>
            </a:endParaRPr>
          </a:p>
          <a:p>
            <a:pPr algn="just">
              <a:spcAft>
                <a:spcPts val="1200"/>
              </a:spcAft>
            </a:pPr>
            <a:r>
              <a:rPr lang="fr-FR" sz="2000" dirty="0" smtClean="0"/>
              <a:t>Il ne s’agit ni d’enquêtes judiciaires, ni d’inspections, mais de contrôles de l’</a:t>
            </a:r>
            <a:r>
              <a:rPr lang="fr-FR" sz="2000" b="1" dirty="0" smtClean="0"/>
              <a:t>existence</a:t>
            </a:r>
            <a:r>
              <a:rPr lang="fr-FR" sz="2000" dirty="0" smtClean="0"/>
              <a:t>, de la </a:t>
            </a:r>
            <a:r>
              <a:rPr lang="fr-FR" sz="2000" b="1" dirty="0" smtClean="0"/>
              <a:t>qualité</a:t>
            </a:r>
            <a:r>
              <a:rPr lang="fr-FR" sz="2000" dirty="0" smtClean="0"/>
              <a:t> et de l’</a:t>
            </a:r>
            <a:r>
              <a:rPr lang="fr-FR" sz="2000" b="1" dirty="0" smtClean="0"/>
              <a:t>efficacité </a:t>
            </a:r>
            <a:r>
              <a:rPr lang="fr-FR" sz="2000" dirty="0" smtClean="0"/>
              <a:t>des mesures et procédures anticorruption.</a:t>
            </a:r>
          </a:p>
          <a:p>
            <a:pPr algn="just">
              <a:spcAft>
                <a:spcPts val="1200"/>
              </a:spcAft>
            </a:pPr>
            <a:r>
              <a:rPr lang="fr-FR" sz="2000" b="1" dirty="0" smtClean="0"/>
              <a:t>Les contrôles </a:t>
            </a:r>
            <a:r>
              <a:rPr lang="fr-FR" sz="2000" b="1" dirty="0"/>
              <a:t>de l’AFA </a:t>
            </a:r>
            <a:r>
              <a:rPr lang="fr-FR" sz="2000" b="1" dirty="0" smtClean="0"/>
              <a:t>peuvent </a:t>
            </a:r>
            <a:r>
              <a:rPr lang="fr-FR" sz="2000" b="1" dirty="0"/>
              <a:t>ainsi être </a:t>
            </a:r>
            <a:r>
              <a:rPr lang="fr-FR" sz="2000" b="1" dirty="0" smtClean="0"/>
              <a:t>assimilés </a:t>
            </a:r>
            <a:r>
              <a:rPr lang="fr-FR" sz="2000" b="1" dirty="0"/>
              <a:t>à un audit externe de l’entité contrôlée, pouvant donner lieu à des recommandations et, </a:t>
            </a:r>
            <a:r>
              <a:rPr lang="fr-FR" sz="2000" b="1" dirty="0" smtClean="0"/>
              <a:t>pour les entités assujetties au respect des obligations de l’article 17</a:t>
            </a:r>
            <a:r>
              <a:rPr lang="fr-FR" sz="2000" b="1" dirty="0"/>
              <a:t>, à des sanctions administratives en cas de </a:t>
            </a:r>
            <a:r>
              <a:rPr lang="fr-FR" sz="2000" b="1" dirty="0" smtClean="0"/>
              <a:t>manquement(s).</a:t>
            </a:r>
          </a:p>
          <a:p>
            <a:pPr algn="just">
              <a:spcAft>
                <a:spcPts val="1200"/>
              </a:spcAft>
            </a:pPr>
            <a:r>
              <a:rPr lang="fr-FR" sz="2000" dirty="0" smtClean="0">
                <a:latin typeface="Calibri" panose="020F0502020204030204" pitchFamily="34" charset="0"/>
                <a:ea typeface="Times New Roman" panose="02020603050405020304" pitchFamily="18" charset="0"/>
                <a:cs typeface="Times New Roman" panose="02020603050405020304" pitchFamily="18" charset="0"/>
              </a:rPr>
              <a:t>Naturellement</a:t>
            </a:r>
            <a:r>
              <a:rPr lang="fr-FR" sz="2000" dirty="0">
                <a:latin typeface="Calibri" panose="020F0502020204030204" pitchFamily="34" charset="0"/>
                <a:ea typeface="Times New Roman" panose="02020603050405020304" pitchFamily="18" charset="0"/>
                <a:cs typeface="Times New Roman" panose="02020603050405020304" pitchFamily="18" charset="0"/>
              </a:rPr>
              <a:t>, </a:t>
            </a:r>
            <a:r>
              <a:rPr lang="fr-FR" sz="2000" dirty="0" smtClean="0">
                <a:latin typeface="Calibri" panose="020F0502020204030204" pitchFamily="34" charset="0"/>
                <a:ea typeface="Times New Roman" panose="02020603050405020304" pitchFamily="18" charset="0"/>
                <a:cs typeface="Times New Roman" panose="02020603050405020304" pitchFamily="18" charset="0"/>
              </a:rPr>
              <a:t>l’AFA avise </a:t>
            </a:r>
            <a:r>
              <a:rPr lang="fr-FR" sz="2000" dirty="0">
                <a:latin typeface="Calibri" panose="020F0502020204030204" pitchFamily="34" charset="0"/>
                <a:ea typeface="Times New Roman" panose="02020603050405020304" pitchFamily="18" charset="0"/>
                <a:cs typeface="Times New Roman" panose="02020603050405020304" pitchFamily="18" charset="0"/>
              </a:rPr>
              <a:t>le procureur de la République compétent des faits susceptibles </a:t>
            </a:r>
            <a:r>
              <a:rPr lang="fr-FR" sz="2000" dirty="0" smtClean="0">
                <a:latin typeface="Calibri" panose="020F0502020204030204" pitchFamily="34" charset="0"/>
                <a:ea typeface="Times New Roman" panose="02020603050405020304" pitchFamily="18" charset="0"/>
                <a:cs typeface="Times New Roman" panose="02020603050405020304" pitchFamily="18" charset="0"/>
              </a:rPr>
              <a:t>de constituer une infraction dont </a:t>
            </a:r>
            <a:r>
              <a:rPr lang="fr-FR" sz="2000" dirty="0">
                <a:latin typeface="Calibri" panose="020F0502020204030204" pitchFamily="34" charset="0"/>
                <a:ea typeface="Times New Roman" panose="02020603050405020304" pitchFamily="18" charset="0"/>
                <a:cs typeface="Times New Roman" panose="02020603050405020304" pitchFamily="18" charset="0"/>
              </a:rPr>
              <a:t>elle a eu connaissance dans l’exercice de ses </a:t>
            </a:r>
            <a:r>
              <a:rPr lang="fr-FR" sz="2000" dirty="0" smtClean="0">
                <a:latin typeface="Calibri" panose="020F0502020204030204" pitchFamily="34" charset="0"/>
                <a:ea typeface="Times New Roman" panose="02020603050405020304" pitchFamily="18" charset="0"/>
                <a:cs typeface="Times New Roman" panose="02020603050405020304" pitchFamily="18" charset="0"/>
              </a:rPr>
              <a:t>missions</a:t>
            </a:r>
            <a:r>
              <a:rPr lang="fr-FR" sz="2000" dirty="0">
                <a:latin typeface="Calibri" panose="020F0502020204030204" pitchFamily="34" charset="0"/>
                <a:ea typeface="Times New Roman" panose="02020603050405020304" pitchFamily="18" charset="0"/>
                <a:cs typeface="Times New Roman" panose="02020603050405020304" pitchFamily="18" charset="0"/>
              </a:rPr>
              <a:t>, conformément à </a:t>
            </a:r>
            <a:r>
              <a:rPr lang="fr-FR" sz="2000" dirty="0" smtClean="0">
                <a:latin typeface="Calibri" panose="020F0502020204030204" pitchFamily="34" charset="0"/>
                <a:ea typeface="Times New Roman" panose="02020603050405020304" pitchFamily="18" charset="0"/>
                <a:cs typeface="Times New Roman" panose="02020603050405020304" pitchFamily="18" charset="0"/>
              </a:rPr>
              <a:t>l’article </a:t>
            </a:r>
            <a:r>
              <a:rPr lang="fr-FR" sz="2000" dirty="0">
                <a:latin typeface="Calibri" panose="020F0502020204030204" pitchFamily="34" charset="0"/>
                <a:ea typeface="Times New Roman" panose="02020603050405020304" pitchFamily="18" charset="0"/>
                <a:cs typeface="Times New Roman" panose="02020603050405020304" pitchFamily="18" charset="0"/>
              </a:rPr>
              <a:t>40 du code de procédure </a:t>
            </a:r>
            <a:r>
              <a:rPr lang="fr-FR" sz="2000" dirty="0" smtClean="0">
                <a:latin typeface="Calibri" panose="020F0502020204030204" pitchFamily="34" charset="0"/>
                <a:ea typeface="Times New Roman" panose="02020603050405020304" pitchFamily="18" charset="0"/>
                <a:cs typeface="Times New Roman" panose="02020603050405020304" pitchFamily="18" charset="0"/>
              </a:rPr>
              <a:t>pénale.</a:t>
            </a:r>
          </a:p>
          <a:p>
            <a:pPr algn="just">
              <a:spcAft>
                <a:spcPts val="1200"/>
              </a:spcAft>
            </a:pPr>
            <a:endParaRPr lang="fr-FR" sz="20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Titre 1">
            <a:extLst>
              <a:ext uri="{FF2B5EF4-FFF2-40B4-BE49-F238E27FC236}">
                <a16:creationId xmlns:a16="http://schemas.microsoft.com/office/drawing/2014/main" id="{F7855478-D576-4B27-B630-5AD658355123}"/>
              </a:ext>
            </a:extLst>
          </p:cNvPr>
          <p:cNvSpPr txBox="1">
            <a:spLocks/>
          </p:cNvSpPr>
          <p:nvPr/>
        </p:nvSpPr>
        <p:spPr>
          <a:xfrm>
            <a:off x="1112656" y="90152"/>
            <a:ext cx="11079344" cy="1223653"/>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fr-FR" sz="4400" b="1" dirty="0">
              <a:solidFill>
                <a:schemeClr val="accent2">
                  <a:lumMod val="50000"/>
                </a:schemeClr>
              </a:solidFill>
              <a:latin typeface="+mn-lt"/>
            </a:endParaRPr>
          </a:p>
        </p:txBody>
      </p:sp>
      <p:pic>
        <p:nvPicPr>
          <p:cNvPr id="12" name="Image 11"/>
          <p:cNvPicPr>
            <a:picLocks noChangeAspect="1"/>
          </p:cNvPicPr>
          <p:nvPr/>
        </p:nvPicPr>
        <p:blipFill>
          <a:blip r:embed="rId3" cstate="print"/>
          <a:stretch>
            <a:fillRect/>
          </a:stretch>
        </p:blipFill>
        <p:spPr>
          <a:xfrm>
            <a:off x="10171733" y="5815494"/>
            <a:ext cx="1749704" cy="1042506"/>
          </a:xfrm>
          <a:prstGeom prst="rect">
            <a:avLst/>
          </a:prstGeom>
        </p:spPr>
      </p:pic>
      <p:sp>
        <p:nvSpPr>
          <p:cNvPr id="10" name="Titre 1"/>
          <p:cNvSpPr txBox="1">
            <a:spLocks/>
          </p:cNvSpPr>
          <p:nvPr/>
        </p:nvSpPr>
        <p:spPr>
          <a:xfrm>
            <a:off x="1468156" y="468925"/>
            <a:ext cx="8978171" cy="69150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200" b="1" dirty="0">
                <a:solidFill>
                  <a:srgbClr val="0070C0"/>
                </a:solidFill>
                <a:latin typeface="+mn-lt"/>
              </a:rPr>
              <a:t>Mission de contrôle</a:t>
            </a:r>
          </a:p>
        </p:txBody>
      </p:sp>
    </p:spTree>
    <p:extLst>
      <p:ext uri="{BB962C8B-B14F-4D97-AF65-F5344CB8AC3E}">
        <p14:creationId xmlns:p14="http://schemas.microsoft.com/office/powerpoint/2010/main" val="36161541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626" y="1340518"/>
            <a:ext cx="11030355" cy="4552015"/>
          </a:xfrm>
          <a:prstGeom prst="rect">
            <a:avLst/>
          </a:prstGeom>
        </p:spPr>
        <p:txBody>
          <a:bodyPr wrap="square">
            <a:spAutoFit/>
          </a:bodyPr>
          <a:lstStyle/>
          <a:p>
            <a:pPr algn="ctr">
              <a:lnSpc>
                <a:spcPct val="85000"/>
              </a:lnSpc>
              <a:spcBef>
                <a:spcPct val="0"/>
              </a:spcBef>
            </a:pPr>
            <a:r>
              <a:rPr lang="fr-FR" sz="2800" b="1" u="sng" dirty="0">
                <a:latin typeface="+mj-lt"/>
              </a:rPr>
              <a:t>Quelles </a:t>
            </a:r>
            <a:r>
              <a:rPr lang="fr-FR" sz="2800" b="1" u="sng" dirty="0" smtClean="0">
                <a:latin typeface="+mj-lt"/>
              </a:rPr>
              <a:t>suites ?</a:t>
            </a:r>
            <a:endParaRPr lang="fr-FR" sz="2800" b="1" u="sng" dirty="0">
              <a:latin typeface="+mj-lt"/>
            </a:endParaRPr>
          </a:p>
          <a:p>
            <a:endParaRPr lang="fr-FR" b="1" dirty="0">
              <a:solidFill>
                <a:schemeClr val="accent2"/>
              </a:solidFill>
            </a:endParaRPr>
          </a:p>
          <a:p>
            <a:endParaRPr lang="fr-FR" sz="800" dirty="0"/>
          </a:p>
          <a:p>
            <a:pPr marL="285750" indent="-285750" algn="just">
              <a:buFont typeface="Wingdings" panose="05000000000000000000" pitchFamily="2" charset="2"/>
              <a:buChar char="§"/>
            </a:pPr>
            <a:r>
              <a:rPr lang="fr-FR" sz="2000" dirty="0"/>
              <a:t>A la différence des sociétés et EPIC soumis à l’article 17, la loi n’a pas prévu que les acteurs publics et les associations et fondations reconnues d’utilité publique puissent faire l’objet, en cas de manquement, de sanctions administratives prononcées par la Commission des sanctions.</a:t>
            </a:r>
          </a:p>
          <a:p>
            <a:pPr marL="285750" indent="-285750" algn="just">
              <a:buFont typeface="Wingdings" panose="05000000000000000000" pitchFamily="2" charset="2"/>
              <a:buChar char="§"/>
            </a:pPr>
            <a:endParaRPr lang="fr-FR" sz="2000" dirty="0"/>
          </a:p>
          <a:p>
            <a:pPr marL="285750" indent="-285750" algn="just">
              <a:buFont typeface="Wingdings" panose="05000000000000000000" pitchFamily="2" charset="2"/>
              <a:buChar char="§"/>
            </a:pPr>
            <a:r>
              <a:rPr lang="fr-FR" sz="2000" dirty="0"/>
              <a:t>Après prise en compte de la réponse apportée par l’entité contrôlée, le rapport définitif lui est adressé, intégrant cette réponse en </a:t>
            </a:r>
            <a:r>
              <a:rPr lang="fr-FR" sz="2000" dirty="0" smtClean="0"/>
              <a:t>annexe.</a:t>
            </a:r>
            <a:endParaRPr lang="fr-FR" sz="2000" dirty="0"/>
          </a:p>
          <a:p>
            <a:pPr marL="285750" indent="-285750" algn="just">
              <a:buFont typeface="Wingdings" panose="05000000000000000000" pitchFamily="2" charset="2"/>
              <a:buChar char="§"/>
            </a:pPr>
            <a:endParaRPr lang="fr-FR" sz="2000" dirty="0"/>
          </a:p>
          <a:p>
            <a:pPr marL="285750" indent="-285750" algn="just">
              <a:buFont typeface="Wingdings" panose="05000000000000000000" pitchFamily="2" charset="2"/>
              <a:buChar char="§"/>
            </a:pPr>
            <a:r>
              <a:rPr lang="fr-FR" sz="2000" dirty="0"/>
              <a:t>Le cas échéant, ces rapports sont transmis aux autorités qui ont demandé le </a:t>
            </a:r>
            <a:r>
              <a:rPr lang="fr-FR" sz="2000" dirty="0" smtClean="0"/>
              <a:t>contrôle.</a:t>
            </a:r>
            <a:endParaRPr lang="fr-FR" sz="2000" dirty="0"/>
          </a:p>
          <a:p>
            <a:pPr marL="285750" indent="-285750" algn="just">
              <a:buFont typeface="Wingdings" panose="05000000000000000000" pitchFamily="2" charset="2"/>
              <a:buChar char="§"/>
            </a:pPr>
            <a:endParaRPr lang="fr-FR" sz="2000" dirty="0"/>
          </a:p>
          <a:p>
            <a:pPr marL="285750" indent="-285750" algn="just">
              <a:buFont typeface="Wingdings" panose="05000000000000000000" pitchFamily="2" charset="2"/>
              <a:buChar char="§"/>
            </a:pPr>
            <a:r>
              <a:rPr lang="fr-FR" sz="2000" dirty="0"/>
              <a:t>Les rapports définitifs sont adressés au parquet général de la Cour des comptes.</a:t>
            </a:r>
          </a:p>
          <a:p>
            <a:pPr marL="285750" indent="-285750" algn="just">
              <a:buFont typeface="Wingdings" panose="05000000000000000000" pitchFamily="2" charset="2"/>
              <a:buChar char="§"/>
            </a:pPr>
            <a:endParaRPr lang="fr-FR" sz="2000" dirty="0"/>
          </a:p>
          <a:p>
            <a:pPr marL="285750" indent="-285750" algn="just">
              <a:buFont typeface="Wingdings" panose="05000000000000000000" pitchFamily="2" charset="2"/>
              <a:buChar char="§"/>
            </a:pPr>
            <a:r>
              <a:rPr lang="fr-FR" sz="2000" dirty="0"/>
              <a:t>Possibilité pour l’AFA de transmettre tout ou partie des observations aux tutelles/aux </a:t>
            </a:r>
            <a:r>
              <a:rPr lang="fr-FR" sz="2000" dirty="0" smtClean="0"/>
              <a:t>inspections</a:t>
            </a:r>
            <a:endParaRPr lang="fr-FR" sz="2000"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pic>
        <p:nvPicPr>
          <p:cNvPr id="7" name="Image 6"/>
          <p:cNvPicPr>
            <a:picLocks noChangeAspect="1"/>
          </p:cNvPicPr>
          <p:nvPr/>
        </p:nvPicPr>
        <p:blipFill>
          <a:blip r:embed="rId3" cstate="print"/>
          <a:stretch>
            <a:fillRect/>
          </a:stretch>
        </p:blipFill>
        <p:spPr>
          <a:xfrm>
            <a:off x="10171733" y="5815494"/>
            <a:ext cx="1749704" cy="1042506"/>
          </a:xfrm>
          <a:prstGeom prst="rect">
            <a:avLst/>
          </a:prstGeom>
        </p:spPr>
      </p:pic>
      <p:sp>
        <p:nvSpPr>
          <p:cNvPr id="8" name="Titre 1"/>
          <p:cNvSpPr txBox="1">
            <a:spLocks/>
          </p:cNvSpPr>
          <p:nvPr/>
        </p:nvSpPr>
        <p:spPr>
          <a:xfrm>
            <a:off x="1468156" y="468925"/>
            <a:ext cx="8978171" cy="69150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200" b="1" dirty="0">
                <a:solidFill>
                  <a:srgbClr val="0070C0"/>
                </a:solidFill>
                <a:latin typeface="+mn-lt"/>
              </a:rPr>
              <a:t>Mission de contrôle</a:t>
            </a:r>
          </a:p>
        </p:txBody>
      </p:sp>
    </p:spTree>
    <p:extLst>
      <p:ext uri="{BB962C8B-B14F-4D97-AF65-F5344CB8AC3E}">
        <p14:creationId xmlns:p14="http://schemas.microsoft.com/office/powerpoint/2010/main" val="32739819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4967" y="1373835"/>
            <a:ext cx="11639438" cy="4849020"/>
          </a:xfrm>
          <a:prstGeom prst="rect">
            <a:avLst/>
          </a:prstGeom>
        </p:spPr>
        <p:txBody>
          <a:bodyPr wrap="square">
            <a:spAutoFit/>
          </a:bodyPr>
          <a:lstStyle/>
          <a:p>
            <a:pPr algn="ctr">
              <a:lnSpc>
                <a:spcPct val="85000"/>
              </a:lnSpc>
              <a:spcBef>
                <a:spcPct val="0"/>
              </a:spcBef>
            </a:pPr>
            <a:r>
              <a:rPr lang="fr-FR" sz="2800" b="1" u="sng" dirty="0">
                <a:latin typeface="+mj-lt"/>
              </a:rPr>
              <a:t>Premiers enseignements concernant les acteurs </a:t>
            </a:r>
            <a:r>
              <a:rPr lang="fr-FR" sz="2800" b="1" u="sng" dirty="0" smtClean="0">
                <a:latin typeface="+mj-lt"/>
              </a:rPr>
              <a:t>publics</a:t>
            </a:r>
            <a:endParaRPr lang="fr-FR" sz="2800" b="1" u="sng" dirty="0">
              <a:latin typeface="+mj-lt"/>
            </a:endParaRPr>
          </a:p>
          <a:p>
            <a:pPr defTabSz="914400">
              <a:lnSpc>
                <a:spcPct val="85000"/>
              </a:lnSpc>
              <a:spcBef>
                <a:spcPct val="0"/>
              </a:spcBef>
            </a:pPr>
            <a:endParaRPr lang="fr-FR" dirty="0"/>
          </a:p>
          <a:p>
            <a:pPr marL="657225" lvl="2" indent="-285750" algn="just">
              <a:buFont typeface="Wingdings" panose="05000000000000000000" pitchFamily="2" charset="2"/>
              <a:buChar char="§"/>
            </a:pPr>
            <a:r>
              <a:rPr lang="fr-FR" dirty="0"/>
              <a:t>Faible connaissance de la loi Sapin II</a:t>
            </a:r>
          </a:p>
          <a:p>
            <a:pPr marL="714375" lvl="2" indent="-342900" algn="just">
              <a:buFont typeface="Wingdings" panose="05000000000000000000" pitchFamily="2" charset="2"/>
              <a:buChar char="§"/>
            </a:pPr>
            <a:r>
              <a:rPr lang="fr-FR" dirty="0"/>
              <a:t>Des dispositifs de lutte contre les atteintes à la probité épars mais incomplets et qui ne s’appuient pas sur une évaluation des risques</a:t>
            </a:r>
          </a:p>
          <a:p>
            <a:pPr marL="657225" lvl="2" indent="-285750" algn="just">
              <a:buFont typeface="Wingdings" panose="05000000000000000000" pitchFamily="2" charset="2"/>
              <a:buChar char="§"/>
            </a:pPr>
            <a:r>
              <a:rPr lang="fr-FR" dirty="0"/>
              <a:t>Dans les collectivités, une approche rarement intégrée élus/services </a:t>
            </a:r>
          </a:p>
          <a:p>
            <a:pPr marL="714375" lvl="2" indent="-342900" algn="just">
              <a:buFont typeface="Wingdings" panose="05000000000000000000" pitchFamily="2" charset="2"/>
              <a:buChar char="§"/>
            </a:pPr>
            <a:r>
              <a:rPr lang="fr-FR" dirty="0"/>
              <a:t>Des obligations légales en matière de déontologie inégalement suivies </a:t>
            </a:r>
            <a:endParaRPr lang="fr-FR" dirty="0" smtClean="0"/>
          </a:p>
          <a:p>
            <a:pPr marL="714375" lvl="2" indent="-342900" algn="just">
              <a:buFont typeface="Wingdings" panose="05000000000000000000" pitchFamily="2" charset="2"/>
              <a:buChar char="§"/>
            </a:pPr>
            <a:r>
              <a:rPr lang="fr-FR" dirty="0" smtClean="0"/>
              <a:t>Au-delà </a:t>
            </a:r>
            <a:r>
              <a:rPr lang="fr-FR" dirty="0"/>
              <a:t>des obligations légales, une insuffisante culture de la maîtrise des risques :</a:t>
            </a:r>
          </a:p>
          <a:p>
            <a:pPr marL="1524000" lvl="4" indent="-342900" algn="just">
              <a:buFont typeface="Wingdings" panose="05000000000000000000" pitchFamily="2" charset="2"/>
              <a:buChar char="ü"/>
            </a:pPr>
            <a:r>
              <a:rPr lang="fr-FR" b="1" dirty="0">
                <a:solidFill>
                  <a:srgbClr val="0070C0"/>
                </a:solidFill>
              </a:rPr>
              <a:t>Peu de cartographie des risques hors fonds européens et CIBC</a:t>
            </a:r>
          </a:p>
          <a:p>
            <a:pPr marL="1524000" lvl="4" indent="-342900" algn="just">
              <a:buFont typeface="Wingdings" panose="05000000000000000000" pitchFamily="2" charset="2"/>
              <a:buChar char="ü"/>
            </a:pPr>
            <a:r>
              <a:rPr lang="fr-FR" b="1" dirty="0">
                <a:solidFill>
                  <a:srgbClr val="0070C0"/>
                </a:solidFill>
              </a:rPr>
              <a:t>Contrôle interne et/ou audit insuffisamment développés</a:t>
            </a:r>
          </a:p>
          <a:p>
            <a:pPr marL="1524000" lvl="4" indent="-342900" algn="just">
              <a:buFont typeface="Wingdings" panose="05000000000000000000" pitchFamily="2" charset="2"/>
              <a:buChar char="ü"/>
            </a:pPr>
            <a:r>
              <a:rPr lang="fr-FR" b="1" dirty="0" smtClean="0">
                <a:solidFill>
                  <a:srgbClr val="0070C0"/>
                </a:solidFill>
              </a:rPr>
              <a:t>Insuffisante </a:t>
            </a:r>
            <a:r>
              <a:rPr lang="fr-FR" b="1" dirty="0">
                <a:solidFill>
                  <a:srgbClr val="0070C0"/>
                </a:solidFill>
              </a:rPr>
              <a:t>prévention des conflits </a:t>
            </a:r>
            <a:r>
              <a:rPr lang="fr-FR" b="1" dirty="0" smtClean="0">
                <a:solidFill>
                  <a:srgbClr val="0070C0"/>
                </a:solidFill>
              </a:rPr>
              <a:t>d’intérêts</a:t>
            </a:r>
            <a:r>
              <a:rPr lang="fr-FR" dirty="0" smtClean="0">
                <a:solidFill>
                  <a:srgbClr val="0070C0"/>
                </a:solidFill>
              </a:rPr>
              <a:t> </a:t>
            </a:r>
            <a:r>
              <a:rPr lang="fr-FR" dirty="0" smtClean="0"/>
              <a:t>: même </a:t>
            </a:r>
            <a:r>
              <a:rPr lang="fr-FR" dirty="0"/>
              <a:t>lorsqu’elles sont soumises à des obligations légales en matière de déontologie, il est dans l’intérêt des entités de s’approprier et de préciser concrètement les modalités de mise en œuvre de ces obligations, et de les compléter si nécessaire par des règles internes.</a:t>
            </a:r>
          </a:p>
          <a:p>
            <a:pPr marL="1524000" lvl="4" indent="-342900" algn="just">
              <a:buFont typeface="Wingdings" panose="05000000000000000000" pitchFamily="2" charset="2"/>
              <a:buChar char="ü"/>
            </a:pPr>
            <a:r>
              <a:rPr lang="fr-FR" dirty="0"/>
              <a:t>Très peu d’acteurs publics disposent d’un </a:t>
            </a:r>
            <a:r>
              <a:rPr lang="fr-FR" b="1" dirty="0">
                <a:solidFill>
                  <a:srgbClr val="0070C0"/>
                </a:solidFill>
              </a:rPr>
              <a:t>code de conduite </a:t>
            </a:r>
          </a:p>
          <a:p>
            <a:pPr marL="1524000" lvl="4" indent="-342900" algn="just">
              <a:buFont typeface="Wingdings" panose="05000000000000000000" pitchFamily="2" charset="2"/>
              <a:buChar char="ü"/>
            </a:pPr>
            <a:r>
              <a:rPr lang="fr-FR" dirty="0"/>
              <a:t>Très peu d’acteurs publics ont élaboré une </a:t>
            </a:r>
            <a:r>
              <a:rPr lang="fr-FR" b="1" dirty="0">
                <a:solidFill>
                  <a:srgbClr val="0070C0"/>
                </a:solidFill>
              </a:rPr>
              <a:t>politique précisant les conditions d’acceptation des cadeaux et invitations</a:t>
            </a:r>
          </a:p>
          <a:p>
            <a:pPr marL="714375" lvl="2" indent="-342900" algn="just">
              <a:buFont typeface="Wingdings" panose="05000000000000000000" pitchFamily="2" charset="2"/>
              <a:buChar char="§"/>
            </a:pPr>
            <a:r>
              <a:rPr lang="fr-FR" dirty="0"/>
              <a:t>Des bonnes pratiques qui gagneraient à être mutualisées (rôle des tutelles par exemple</a:t>
            </a:r>
            <a:r>
              <a:rPr lang="fr-FR" dirty="0" smtClean="0"/>
              <a:t>)</a:t>
            </a:r>
            <a:endParaRPr lang="fr-FR" dirty="0"/>
          </a:p>
        </p:txBody>
      </p:sp>
      <p:pic>
        <p:nvPicPr>
          <p:cNvPr id="4" name="Image 3">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pic>
        <p:nvPicPr>
          <p:cNvPr id="7" name="Image 6"/>
          <p:cNvPicPr>
            <a:picLocks noChangeAspect="1"/>
          </p:cNvPicPr>
          <p:nvPr/>
        </p:nvPicPr>
        <p:blipFill>
          <a:blip r:embed="rId3" cstate="print"/>
          <a:stretch>
            <a:fillRect/>
          </a:stretch>
        </p:blipFill>
        <p:spPr>
          <a:xfrm>
            <a:off x="10171733" y="5815494"/>
            <a:ext cx="1749704" cy="1042506"/>
          </a:xfrm>
          <a:prstGeom prst="rect">
            <a:avLst/>
          </a:prstGeom>
        </p:spPr>
      </p:pic>
      <p:sp>
        <p:nvSpPr>
          <p:cNvPr id="8" name="Titre 1"/>
          <p:cNvSpPr txBox="1">
            <a:spLocks/>
          </p:cNvSpPr>
          <p:nvPr/>
        </p:nvSpPr>
        <p:spPr>
          <a:xfrm>
            <a:off x="1468156" y="468925"/>
            <a:ext cx="8978171" cy="691508"/>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200" b="1" dirty="0">
                <a:solidFill>
                  <a:srgbClr val="0070C0"/>
                </a:solidFill>
                <a:latin typeface="+mn-lt"/>
              </a:rPr>
              <a:t>Mission de contrôle</a:t>
            </a:r>
          </a:p>
        </p:txBody>
      </p:sp>
    </p:spTree>
    <p:extLst>
      <p:ext uri="{BB962C8B-B14F-4D97-AF65-F5344CB8AC3E}">
        <p14:creationId xmlns:p14="http://schemas.microsoft.com/office/powerpoint/2010/main" val="152742576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0509" y="409077"/>
            <a:ext cx="10058400" cy="1158739"/>
          </a:xfrm>
        </p:spPr>
        <p:txBody>
          <a:bodyPr>
            <a:normAutofit/>
          </a:bodyPr>
          <a:lstStyle/>
          <a:p>
            <a:pPr algn="ctr"/>
            <a:r>
              <a:rPr lang="fr-FR" sz="4100" b="1" dirty="0">
                <a:solidFill>
                  <a:srgbClr val="0070C0"/>
                </a:solidFill>
                <a:latin typeface="+mn-lt"/>
              </a:rPr>
              <a:t>AFA et HATVP </a:t>
            </a:r>
            <a:r>
              <a:rPr lang="fr-FR" sz="4100" b="1" dirty="0" smtClean="0">
                <a:solidFill>
                  <a:srgbClr val="0070C0"/>
                </a:solidFill>
                <a:latin typeface="+mn-lt"/>
              </a:rPr>
              <a:t>:</a:t>
            </a:r>
            <a:r>
              <a:rPr lang="fr-FR" sz="4100" b="1" dirty="0">
                <a:solidFill>
                  <a:srgbClr val="0070C0"/>
                </a:solidFill>
                <a:latin typeface="+mn-lt"/>
              </a:rPr>
              <a:t/>
            </a:r>
            <a:br>
              <a:rPr lang="fr-FR" sz="4100" b="1" dirty="0">
                <a:solidFill>
                  <a:srgbClr val="0070C0"/>
                </a:solidFill>
                <a:latin typeface="+mn-lt"/>
              </a:rPr>
            </a:br>
            <a:r>
              <a:rPr lang="fr-FR" sz="4100" b="1" dirty="0" smtClean="0">
                <a:solidFill>
                  <a:srgbClr val="0070C0"/>
                </a:solidFill>
                <a:latin typeface="+mn-lt"/>
              </a:rPr>
              <a:t>des </a:t>
            </a:r>
            <a:r>
              <a:rPr lang="fr-FR" sz="4100" b="1" dirty="0">
                <a:solidFill>
                  <a:srgbClr val="0070C0"/>
                </a:solidFill>
                <a:latin typeface="+mn-lt"/>
              </a:rPr>
              <a:t>missions complémentaires</a:t>
            </a:r>
          </a:p>
        </p:txBody>
      </p:sp>
      <p:sp>
        <p:nvSpPr>
          <p:cNvPr id="3" name="Espace réservé du contenu 2"/>
          <p:cNvSpPr>
            <a:spLocks noGrp="1"/>
          </p:cNvSpPr>
          <p:nvPr>
            <p:ph sz="half" idx="1"/>
          </p:nvPr>
        </p:nvSpPr>
        <p:spPr>
          <a:xfrm>
            <a:off x="1097280" y="1854948"/>
            <a:ext cx="4937760" cy="4023359"/>
          </a:xfrm>
        </p:spPr>
        <p:txBody>
          <a:bodyPr>
            <a:normAutofit fontScale="92500" lnSpcReduction="20000"/>
          </a:bodyPr>
          <a:lstStyle/>
          <a:p>
            <a:endParaRPr lang="fr-FR" dirty="0" smtClean="0"/>
          </a:p>
          <a:p>
            <a:endParaRPr lang="fr-FR" dirty="0"/>
          </a:p>
          <a:p>
            <a:endParaRPr lang="fr-FR" dirty="0"/>
          </a:p>
        </p:txBody>
      </p:sp>
      <p:sp>
        <p:nvSpPr>
          <p:cNvPr id="4" name="Espace réservé du contenu 3"/>
          <p:cNvSpPr>
            <a:spLocks noGrp="1"/>
          </p:cNvSpPr>
          <p:nvPr>
            <p:ph sz="half" idx="2"/>
          </p:nvPr>
        </p:nvSpPr>
        <p:spPr>
          <a:xfrm>
            <a:off x="1341120" y="1792134"/>
            <a:ext cx="4937760" cy="4023360"/>
          </a:xfrm>
        </p:spPr>
        <p:txBody>
          <a:bodyPr>
            <a:normAutofit fontScale="92500" lnSpcReduction="20000"/>
          </a:bodyPr>
          <a:lstStyle/>
          <a:p>
            <a:endParaRPr lang="fr-FR" dirty="0" smtClean="0"/>
          </a:p>
          <a:p>
            <a:endParaRPr lang="fr-FR" dirty="0"/>
          </a:p>
          <a:p>
            <a:r>
              <a:rPr lang="fr-FR" dirty="0" smtClean="0"/>
              <a:t>La HATVP s’intéresse aux </a:t>
            </a:r>
            <a:r>
              <a:rPr lang="fr-FR" dirty="0" smtClean="0">
                <a:solidFill>
                  <a:srgbClr val="0070C0"/>
                </a:solidFill>
              </a:rPr>
              <a:t>responsables publics </a:t>
            </a:r>
            <a:r>
              <a:rPr lang="fr-FR" dirty="0" smtClean="0"/>
              <a:t>(élus et agents publics exerçant des fonctions à responsabilités ou sensibles) :</a:t>
            </a:r>
          </a:p>
          <a:p>
            <a:r>
              <a:rPr lang="fr-FR" dirty="0" smtClean="0"/>
              <a:t>- déclarations d’intérêts</a:t>
            </a:r>
          </a:p>
          <a:p>
            <a:r>
              <a:rPr lang="fr-FR" dirty="0" smtClean="0"/>
              <a:t>- déclarations de situation patrimoniale</a:t>
            </a:r>
          </a:p>
          <a:p>
            <a:r>
              <a:rPr lang="fr-FR" dirty="0" smtClean="0"/>
              <a:t>- conseil déontologique</a:t>
            </a:r>
          </a:p>
          <a:p>
            <a:r>
              <a:rPr lang="fr-FR" dirty="0" smtClean="0"/>
              <a:t>- avis préalable à certains cumuls d’activité et mouvements du public vers le privé ou du privé vers le public</a:t>
            </a:r>
          </a:p>
          <a:p>
            <a:r>
              <a:rPr lang="fr-FR" dirty="0" smtClean="0"/>
              <a:t>Elle publie le </a:t>
            </a:r>
            <a:r>
              <a:rPr lang="fr-FR" sz="2100" dirty="0">
                <a:solidFill>
                  <a:srgbClr val="0070C0"/>
                </a:solidFill>
              </a:rPr>
              <a:t>répertoire des représentants d’intérêts</a:t>
            </a:r>
            <a:r>
              <a:rPr lang="fr-FR" dirty="0" smtClean="0"/>
              <a:t>.</a:t>
            </a:r>
          </a:p>
        </p:txBody>
      </p:sp>
      <p:pic>
        <p:nvPicPr>
          <p:cNvPr id="5" name="Image 4">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6955" y="169015"/>
            <a:ext cx="1557450" cy="908955"/>
          </a:xfrm>
          <a:prstGeom prst="rect">
            <a:avLst/>
          </a:prstGeom>
        </p:spPr>
      </p:pic>
      <p:pic>
        <p:nvPicPr>
          <p:cNvPr id="6" name="Image 5"/>
          <p:cNvPicPr>
            <a:picLocks noChangeAspect="1"/>
          </p:cNvPicPr>
          <p:nvPr/>
        </p:nvPicPr>
        <p:blipFill>
          <a:blip r:embed="rId3" cstate="print"/>
          <a:stretch>
            <a:fillRect/>
          </a:stretch>
        </p:blipFill>
        <p:spPr>
          <a:xfrm>
            <a:off x="10171733" y="5815494"/>
            <a:ext cx="1749704" cy="1042506"/>
          </a:xfrm>
          <a:prstGeom prst="rect">
            <a:avLst/>
          </a:prstGeom>
        </p:spPr>
      </p:pic>
      <p:pic>
        <p:nvPicPr>
          <p:cNvPr id="7" name="Image 6"/>
          <p:cNvPicPr>
            <a:picLocks noChangeAspect="1"/>
          </p:cNvPicPr>
          <p:nvPr/>
        </p:nvPicPr>
        <p:blipFill>
          <a:blip r:embed="rId4"/>
          <a:stretch>
            <a:fillRect/>
          </a:stretch>
        </p:blipFill>
        <p:spPr>
          <a:xfrm>
            <a:off x="2687409" y="1845734"/>
            <a:ext cx="1414648" cy="742555"/>
          </a:xfrm>
          <a:prstGeom prst="rect">
            <a:avLst/>
          </a:prstGeom>
        </p:spPr>
      </p:pic>
      <p:pic>
        <p:nvPicPr>
          <p:cNvPr id="8" name="Image 7">
            <a:extLst>
              <a:ext uri="{FF2B5EF4-FFF2-40B4-BE49-F238E27FC236}">
                <a16:creationId xmlns:a16="http://schemas.microsoft.com/office/drawing/2014/main" id="{9CDFE90F-4902-4BC6-9662-13CCB0B95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9445" y="1854949"/>
            <a:ext cx="1357845" cy="792462"/>
          </a:xfrm>
          <a:prstGeom prst="rect">
            <a:avLst/>
          </a:prstGeom>
        </p:spPr>
      </p:pic>
      <p:sp>
        <p:nvSpPr>
          <p:cNvPr id="9" name="Espace réservé du contenu 3"/>
          <p:cNvSpPr txBox="1">
            <a:spLocks/>
          </p:cNvSpPr>
          <p:nvPr/>
        </p:nvSpPr>
        <p:spPr>
          <a:xfrm>
            <a:off x="6522720" y="1854948"/>
            <a:ext cx="4937760" cy="310734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fr-FR" dirty="0" smtClean="0"/>
          </a:p>
          <a:p>
            <a:pPr lvl="8"/>
            <a:endParaRPr lang="fr-FR" dirty="0" smtClean="0"/>
          </a:p>
          <a:p>
            <a:r>
              <a:rPr lang="fr-FR" dirty="0" smtClean="0"/>
              <a:t>L’AFA s’adresse aux </a:t>
            </a:r>
            <a:r>
              <a:rPr lang="fr-FR" dirty="0" smtClean="0">
                <a:solidFill>
                  <a:srgbClr val="0070C0"/>
                </a:solidFill>
              </a:rPr>
              <a:t>organisations</a:t>
            </a:r>
            <a:r>
              <a:rPr lang="fr-FR" dirty="0" smtClean="0"/>
              <a:t> (principales entreprises privées et administrations publiques ) :</a:t>
            </a:r>
          </a:p>
          <a:p>
            <a:r>
              <a:rPr lang="fr-FR" dirty="0" smtClean="0"/>
              <a:t>- appui/conseil pour la mise en place de leurs plans de prévention des atteintes à la probité</a:t>
            </a:r>
          </a:p>
          <a:p>
            <a:r>
              <a:rPr lang="fr-FR" dirty="0" smtClean="0"/>
              <a:t>- contrôle de l’existence et de l’efficacité de ces plans</a:t>
            </a:r>
          </a:p>
        </p:txBody>
      </p:sp>
      <p:sp>
        <p:nvSpPr>
          <p:cNvPr id="10" name="ZoneTexte 9"/>
          <p:cNvSpPr txBox="1"/>
          <p:nvPr/>
        </p:nvSpPr>
        <p:spPr>
          <a:xfrm>
            <a:off x="2612709" y="5769118"/>
            <a:ext cx="7764246" cy="646331"/>
          </a:xfrm>
          <a:prstGeom prst="rect">
            <a:avLst/>
          </a:prstGeom>
          <a:noFill/>
        </p:spPr>
        <p:txBody>
          <a:bodyPr wrap="square" rtlCol="0">
            <a:spAutoFit/>
          </a:bodyPr>
          <a:lstStyle/>
          <a:p>
            <a:r>
              <a:rPr lang="fr-FR" dirty="0"/>
              <a:t>L’AFA et la HATVP ont signé un </a:t>
            </a:r>
            <a:r>
              <a:rPr lang="fr-FR" dirty="0">
                <a:solidFill>
                  <a:srgbClr val="0070C0"/>
                </a:solidFill>
              </a:rPr>
              <a:t>protocole de coopération </a:t>
            </a:r>
            <a:r>
              <a:rPr lang="fr-FR" dirty="0"/>
              <a:t>le 26 novembre 2019</a:t>
            </a:r>
          </a:p>
          <a:p>
            <a:endParaRPr lang="fr-FR" dirty="0"/>
          </a:p>
        </p:txBody>
      </p:sp>
    </p:spTree>
    <p:extLst>
      <p:ext uri="{BB962C8B-B14F-4D97-AF65-F5344CB8AC3E}">
        <p14:creationId xmlns:p14="http://schemas.microsoft.com/office/powerpoint/2010/main" val="3586609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CF3AADA-9E53-454B-9FF3-CE5FA1225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3288" y="150535"/>
            <a:ext cx="1558800" cy="909743"/>
          </a:xfrm>
          <a:prstGeom prst="rect">
            <a:avLst/>
          </a:prstGeom>
        </p:spPr>
      </p:pic>
      <p:sp>
        <p:nvSpPr>
          <p:cNvPr id="10" name="Espace réservé du contenu 2"/>
          <p:cNvSpPr txBox="1">
            <a:spLocks/>
          </p:cNvSpPr>
          <p:nvPr/>
        </p:nvSpPr>
        <p:spPr>
          <a:xfrm>
            <a:off x="119293" y="1052550"/>
            <a:ext cx="11617355" cy="527201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Clr>
                <a:srgbClr val="00B0F0"/>
              </a:buClr>
              <a:buFont typeface="Wingdings" panose="05000000000000000000" pitchFamily="2" charset="2"/>
              <a:buChar char="§"/>
              <a:defRPr/>
            </a:pPr>
            <a:r>
              <a:rPr lang="fr-FR" sz="1800" b="1" dirty="0" smtClean="0">
                <a:solidFill>
                  <a:sysClr val="windowText" lastClr="000000"/>
                </a:solidFill>
              </a:rPr>
              <a:t>Personne dépositaire de l’autorité publique </a:t>
            </a:r>
            <a:r>
              <a:rPr lang="fr-FR" sz="1800" dirty="0" smtClean="0">
                <a:solidFill>
                  <a:sysClr val="windowText" lastClr="000000"/>
                </a:solidFill>
              </a:rPr>
              <a:t>: personne qui détient un pouvoir de décision et de contrainte sur les individus et sur les choses, fondé sur la parcelle d'autorité publique qui lui a été confiée en raison de ses fonctions, qu'elles soient de nature administrative, juridictionnelle ou militaire.</a:t>
            </a:r>
          </a:p>
          <a:p>
            <a:pPr lvl="1" algn="just">
              <a:spcBef>
                <a:spcPts val="1000"/>
              </a:spcBef>
              <a:buClr>
                <a:srgbClr val="00B0F0"/>
              </a:buClr>
              <a:buFont typeface="Wingdings" panose="05000000000000000000" pitchFamily="2" charset="2"/>
              <a:buChar char="ü"/>
              <a:defRPr/>
            </a:pPr>
            <a:r>
              <a:rPr lang="fr-FR" sz="1600" dirty="0">
                <a:solidFill>
                  <a:sysClr val="windowText" lastClr="000000"/>
                </a:solidFill>
              </a:rPr>
              <a:t>Exemples : les magistrats, les militaires, les préfets, les fonctionnaires ou agents publics dits d'autorité, les officiers publics et ministériels, etc.</a:t>
            </a:r>
          </a:p>
          <a:p>
            <a:pPr algn="just">
              <a:buClr>
                <a:srgbClr val="00B0F0"/>
              </a:buClr>
              <a:buFont typeface="Wingdings" panose="05000000000000000000" pitchFamily="2" charset="2"/>
              <a:buChar char="§"/>
              <a:defRPr/>
            </a:pPr>
            <a:r>
              <a:rPr lang="fr-FR" sz="1800" b="1" dirty="0" smtClean="0">
                <a:solidFill>
                  <a:sysClr val="windowText" lastClr="000000"/>
                </a:solidFill>
              </a:rPr>
              <a:t>Personne chargée d’une mission de service public </a:t>
            </a:r>
            <a:r>
              <a:rPr lang="fr-FR" sz="1800" dirty="0" smtClean="0">
                <a:solidFill>
                  <a:sysClr val="windowText" lastClr="000000"/>
                </a:solidFill>
              </a:rPr>
              <a:t>: personne qui, sans avoir reçu un pouvoir de décision ou de commandement découlant de l'autorité publique, est chargée d'accomplir des actes ou d'exercer une fonction dont la finalité est de satisfaire à un intérêt général. Elle n'est investie d'aucun pouvoir d'autorité à la différence de la personne dépositaire de l'autorité publique. </a:t>
            </a:r>
          </a:p>
          <a:p>
            <a:pPr lvl="1" algn="just">
              <a:spcBef>
                <a:spcPts val="1000"/>
              </a:spcBef>
              <a:buClr>
                <a:srgbClr val="00B0F0"/>
              </a:buClr>
              <a:buFont typeface="Wingdings" panose="05000000000000000000" pitchFamily="2" charset="2"/>
              <a:buChar char="ü"/>
              <a:defRPr/>
            </a:pPr>
            <a:r>
              <a:rPr lang="fr-FR" sz="1600" dirty="0">
                <a:solidFill>
                  <a:sysClr val="windowText" lastClr="000000"/>
                </a:solidFill>
              </a:rPr>
              <a:t> Exemples : un secrétaire général d'une chambre des métiers, un directeur d'établissement hospitalier, un président d'université, un secrétaire général de mairie, un gestionnaire de cuisine centrale d'une commune, etc</a:t>
            </a:r>
            <a:r>
              <a:rPr lang="fr-FR" sz="1600" dirty="0" smtClean="0">
                <a:solidFill>
                  <a:sysClr val="windowText" lastClr="000000"/>
                </a:solidFill>
              </a:rPr>
              <a:t>.</a:t>
            </a:r>
          </a:p>
          <a:p>
            <a:pPr lvl="1" algn="just">
              <a:spcBef>
                <a:spcPts val="1000"/>
              </a:spcBef>
              <a:buClr>
                <a:srgbClr val="00B0F0"/>
              </a:buClr>
              <a:buFont typeface="Wingdings" panose="05000000000000000000" pitchFamily="2" charset="2"/>
              <a:buChar char="ü"/>
              <a:defRPr/>
            </a:pPr>
            <a:r>
              <a:rPr lang="fr-FR" sz="1600" dirty="0">
                <a:solidFill>
                  <a:prstClr val="black"/>
                </a:solidFill>
              </a:rPr>
              <a:t>Une association qui « fût-elle une personne morale de droit privé, poursuivait une mission d'intérêt général, avait reçu l'agrément de la puissance publique avec laquelle elle avait passé une convention de droit administratif, était financée par des fonds exclusivement publics et se voyait soumise au contrôle de l'administration » (</a:t>
            </a:r>
            <a:r>
              <a:rPr lang="fr-FR" sz="1600" dirty="0" err="1">
                <a:solidFill>
                  <a:prstClr val="black"/>
                </a:solidFill>
              </a:rPr>
              <a:t>Cass</a:t>
            </a:r>
            <a:r>
              <a:rPr lang="fr-FR" sz="1600" dirty="0">
                <a:solidFill>
                  <a:prstClr val="black"/>
                </a:solidFill>
              </a:rPr>
              <a:t>. </a:t>
            </a:r>
            <a:r>
              <a:rPr lang="fr-FR" sz="1600" dirty="0" err="1">
                <a:solidFill>
                  <a:prstClr val="black"/>
                </a:solidFill>
              </a:rPr>
              <a:t>crim</a:t>
            </a:r>
            <a:r>
              <a:rPr lang="fr-FR" sz="1600" dirty="0">
                <a:solidFill>
                  <a:prstClr val="black"/>
                </a:solidFill>
              </a:rPr>
              <a:t>. 11 octobre 2000 n° 00-81879)</a:t>
            </a:r>
          </a:p>
          <a:p>
            <a:pPr algn="just">
              <a:buClr>
                <a:srgbClr val="00B0F0"/>
              </a:buClr>
              <a:buFont typeface="Wingdings" panose="05000000000000000000" pitchFamily="2" charset="2"/>
              <a:buChar char="§"/>
              <a:defRPr/>
            </a:pPr>
            <a:r>
              <a:rPr lang="fr-FR" sz="1800" b="1" dirty="0" smtClean="0">
                <a:solidFill>
                  <a:sysClr val="windowText" lastClr="000000"/>
                </a:solidFill>
              </a:rPr>
              <a:t>Titulaire d’un mandat électif </a:t>
            </a:r>
            <a:r>
              <a:rPr lang="fr-FR" sz="1800" dirty="0" smtClean="0">
                <a:solidFill>
                  <a:sysClr val="windowText" lastClr="000000"/>
                </a:solidFill>
              </a:rPr>
              <a:t>: Personne chargée d'un mandat électif public. Sont notamment concernés les élus nationaux et locaux ou encore les administrateurs élus des établissements publics.</a:t>
            </a:r>
          </a:p>
          <a:p>
            <a:pPr lvl="1" algn="just">
              <a:spcBef>
                <a:spcPts val="600"/>
              </a:spcBef>
              <a:buClr>
                <a:srgbClr val="00B0F0"/>
              </a:buClr>
              <a:buFont typeface="Wingdings" panose="05000000000000000000" pitchFamily="2" charset="2"/>
              <a:buChar char="ü"/>
              <a:defRPr/>
            </a:pPr>
            <a:r>
              <a:rPr lang="fr-FR" sz="1600" dirty="0">
                <a:solidFill>
                  <a:sysClr val="windowText" lastClr="000000"/>
                </a:solidFill>
              </a:rPr>
              <a:t>Exemples : un maire, un adjoint au maire, un président du conseil départemental, un </a:t>
            </a:r>
            <a:r>
              <a:rPr lang="fr-FR" sz="1600" dirty="0" smtClean="0">
                <a:solidFill>
                  <a:sysClr val="windowText" lastClr="000000"/>
                </a:solidFill>
              </a:rPr>
              <a:t>conseiller </a:t>
            </a:r>
            <a:r>
              <a:rPr lang="fr-FR" sz="1600" dirty="0">
                <a:solidFill>
                  <a:sysClr val="windowText" lastClr="000000"/>
                </a:solidFill>
              </a:rPr>
              <a:t>régional, le président d'un syndicat intercommunal, un membre de </a:t>
            </a:r>
            <a:r>
              <a:rPr lang="fr-FR" sz="1600" dirty="0" smtClean="0">
                <a:solidFill>
                  <a:sysClr val="windowText" lastClr="000000"/>
                </a:solidFill>
              </a:rPr>
              <a:t>l‘assemblée </a:t>
            </a:r>
            <a:r>
              <a:rPr lang="fr-FR" sz="1600" dirty="0">
                <a:solidFill>
                  <a:sysClr val="windowText" lastClr="000000"/>
                </a:solidFill>
              </a:rPr>
              <a:t>territoriale </a:t>
            </a:r>
            <a:r>
              <a:rPr lang="fr-FR" sz="1600" dirty="0" smtClean="0">
                <a:solidFill>
                  <a:sysClr val="windowText" lastClr="000000"/>
                </a:solidFill>
              </a:rPr>
              <a:t>d'une </a:t>
            </a:r>
            <a:r>
              <a:rPr lang="fr-FR" sz="1600" dirty="0">
                <a:solidFill>
                  <a:sysClr val="windowText" lastClr="000000"/>
                </a:solidFill>
              </a:rPr>
              <a:t>collectivité d'outre-mer, etc.</a:t>
            </a:r>
          </a:p>
        </p:txBody>
      </p:sp>
      <p:sp>
        <p:nvSpPr>
          <p:cNvPr id="7" name="Titre 4"/>
          <p:cNvSpPr txBox="1">
            <a:spLocks/>
          </p:cNvSpPr>
          <p:nvPr/>
        </p:nvSpPr>
        <p:spPr>
          <a:xfrm>
            <a:off x="736846" y="327171"/>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spc="-51" dirty="0">
                <a:solidFill>
                  <a:srgbClr val="0070C0"/>
                </a:solidFill>
                <a:latin typeface="+mn-lt"/>
              </a:rPr>
              <a:t>Corruption et atteintes à la probité</a:t>
            </a:r>
            <a:endParaRPr lang="fr-FR" sz="3000" b="1" dirty="0">
              <a:solidFill>
                <a:srgbClr val="0070C0"/>
              </a:solidFill>
              <a:latin typeface="+mn-lt"/>
            </a:endParaRPr>
          </a:p>
        </p:txBody>
      </p:sp>
      <p:pic>
        <p:nvPicPr>
          <p:cNvPr id="6" name="Image 5"/>
          <p:cNvPicPr>
            <a:picLocks noChangeAspect="1"/>
          </p:cNvPicPr>
          <p:nvPr/>
        </p:nvPicPr>
        <p:blipFill>
          <a:blip r:embed="rId4" cstate="print"/>
          <a:stretch>
            <a:fillRect/>
          </a:stretch>
        </p:blipFill>
        <p:spPr>
          <a:xfrm>
            <a:off x="10171733" y="5815494"/>
            <a:ext cx="1749704" cy="1042506"/>
          </a:xfrm>
          <a:prstGeom prst="rect">
            <a:avLst/>
          </a:prstGeom>
        </p:spPr>
      </p:pic>
    </p:spTree>
    <p:extLst>
      <p:ext uri="{BB962C8B-B14F-4D97-AF65-F5344CB8AC3E}">
        <p14:creationId xmlns:p14="http://schemas.microsoft.com/office/powerpoint/2010/main" val="426219178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50097742-891C-43D6-AF8B-949FC679310A}"/>
              </a:ext>
            </a:extLst>
          </p:cNvPr>
          <p:cNvSpPr>
            <a:spLocks noGrp="1"/>
          </p:cNvSpPr>
          <p:nvPr>
            <p:ph type="title" idx="4294967295"/>
          </p:nvPr>
        </p:nvSpPr>
        <p:spPr>
          <a:xfrm>
            <a:off x="377758" y="60668"/>
            <a:ext cx="10058400" cy="1022350"/>
          </a:xfrm>
        </p:spPr>
        <p:txBody>
          <a:bodyPr>
            <a:noAutofit/>
          </a:bodyPr>
          <a:lstStyle/>
          <a:p>
            <a:pPr algn="ctr"/>
            <a:r>
              <a:rPr lang="fr-FR" sz="4100" b="1" dirty="0">
                <a:solidFill>
                  <a:srgbClr val="0070C0"/>
                </a:solidFill>
                <a:latin typeface="+mn-lt"/>
              </a:rPr>
              <a:t>Pour aller plus loin</a:t>
            </a:r>
          </a:p>
        </p:txBody>
      </p:sp>
      <p:sp>
        <p:nvSpPr>
          <p:cNvPr id="3" name="Rectangle 2"/>
          <p:cNvSpPr/>
          <p:nvPr/>
        </p:nvSpPr>
        <p:spPr>
          <a:xfrm>
            <a:off x="-1169489" y="1837587"/>
            <a:ext cx="6093539" cy="1508105"/>
          </a:xfrm>
          <a:prstGeom prst="rect">
            <a:avLst/>
          </a:prstGeom>
        </p:spPr>
        <p:txBody>
          <a:bodyPr wrap="square">
            <a:spAutoFit/>
          </a:bodyPr>
          <a:lstStyle/>
          <a:p>
            <a:pPr algn="ctr">
              <a:defRPr/>
            </a:pPr>
            <a:r>
              <a:rPr kumimoji="0" lang="fr-FR" sz="2000" b="1"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Contactez </a:t>
            </a:r>
            <a:r>
              <a:rPr kumimoji="0" lang="fr-FR" sz="2000" b="1" i="0" u="none" strike="noStrike" kern="1200" cap="none" spc="0" normalizeH="0" baseline="0" noProof="0" dirty="0" smtClean="0">
                <a:ln>
                  <a:noFill/>
                </a:ln>
                <a:solidFill>
                  <a:schemeClr val="accent2">
                    <a:lumMod val="75000"/>
                  </a:schemeClr>
                </a:solidFill>
                <a:effectLst/>
                <a:uLnTx/>
                <a:uFillTx/>
                <a:latin typeface="Calibri" panose="020F0502020204030204"/>
                <a:ea typeface="+mn-ea"/>
                <a:cs typeface="+mn-cs"/>
              </a:rPr>
              <a:t>l’AFA</a:t>
            </a:r>
            <a:r>
              <a:rPr kumimoji="0" lang="fr-FR" sz="20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
            </a:r>
            <a:br>
              <a:rPr kumimoji="0" lang="fr-FR" sz="20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br>
            <a:r>
              <a:rPr kumimoji="0" lang="fr-FR" sz="1800" b="0" i="1"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Agence française anticorruption</a:t>
            </a:r>
            <a:r>
              <a:rPr kumimoji="0" lang="fr-FR" sz="18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
            </a:r>
            <a:br>
              <a:rPr kumimoji="0" lang="fr-FR" sz="18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br>
            <a:r>
              <a:rPr kumimoji="0" lang="fr-FR" sz="18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23, avenue d’Italie 75013 Paris</a:t>
            </a:r>
            <a: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t/>
            </a:r>
            <a:b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fr-FR" sz="1800" b="0" i="0" u="none" strike="noStrike" kern="1200" cap="none" spc="0" normalizeH="0" baseline="0" noProof="0" dirty="0">
                <a:ln>
                  <a:noFill/>
                </a:ln>
                <a:solidFill>
                  <a:schemeClr val="accent3">
                    <a:lumMod val="75000"/>
                  </a:schemeClr>
                </a:solidFill>
                <a:effectLst/>
                <a:uLnTx/>
                <a:uFillTx/>
                <a:latin typeface="Calibri" panose="020F0502020204030204"/>
                <a:ea typeface="+mn-ea"/>
                <a:cs typeface="+mn-cs"/>
                <a:hlinkClick r:id="rId3"/>
              </a:rPr>
              <a:t>afa@afa.gouv.fr</a:t>
            </a:r>
            <a: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t/>
            </a:r>
            <a:b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fr-FR" sz="18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tel: 01 44 87 21 </a:t>
            </a:r>
            <a:r>
              <a:rPr kumimoji="0" lang="fr-FR" sz="1800" b="0" i="0" u="none" strike="noStrike" kern="1200" cap="none" spc="0" normalizeH="0" baseline="0" noProof="0" dirty="0" smtClean="0">
                <a:ln>
                  <a:noFill/>
                </a:ln>
                <a:solidFill>
                  <a:schemeClr val="accent2">
                    <a:lumMod val="75000"/>
                  </a:schemeClr>
                </a:solidFill>
                <a:effectLst/>
                <a:uLnTx/>
                <a:uFillTx/>
                <a:latin typeface="Calibri" panose="020F0502020204030204"/>
                <a:ea typeface="+mn-ea"/>
                <a:cs typeface="+mn-cs"/>
              </a:rPr>
              <a:t>24</a:t>
            </a:r>
            <a:endPar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Image 5"/>
          <p:cNvPicPr>
            <a:picLocks noChangeAspect="1"/>
          </p:cNvPicPr>
          <p:nvPr/>
        </p:nvPicPr>
        <p:blipFill>
          <a:blip r:embed="rId4"/>
          <a:stretch>
            <a:fillRect/>
          </a:stretch>
        </p:blipFill>
        <p:spPr>
          <a:xfrm>
            <a:off x="10556470" y="152273"/>
            <a:ext cx="1549490" cy="901852"/>
          </a:xfrm>
          <a:prstGeom prst="rect">
            <a:avLst/>
          </a:prstGeom>
        </p:spPr>
      </p:pic>
      <p:pic>
        <p:nvPicPr>
          <p:cNvPr id="8" name="Image 3" descr="cid:image001.png@01D4FC56.2C9709F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0734" y="2340369"/>
            <a:ext cx="3412447" cy="903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10"/>
          <p:cNvPicPr>
            <a:picLocks noChangeAspect="1"/>
          </p:cNvPicPr>
          <p:nvPr/>
        </p:nvPicPr>
        <p:blipFill>
          <a:blip r:embed="rId6"/>
          <a:stretch>
            <a:fillRect/>
          </a:stretch>
        </p:blipFill>
        <p:spPr>
          <a:xfrm>
            <a:off x="7520616" y="1441232"/>
            <a:ext cx="4585344" cy="2439551"/>
          </a:xfrm>
          <a:prstGeom prst="rect">
            <a:avLst/>
          </a:prstGeom>
        </p:spPr>
      </p:pic>
      <p:sp>
        <p:nvSpPr>
          <p:cNvPr id="12" name="ZoneTexte 11"/>
          <p:cNvSpPr txBox="1"/>
          <p:nvPr/>
        </p:nvSpPr>
        <p:spPr>
          <a:xfrm>
            <a:off x="4260332" y="1814405"/>
            <a:ext cx="2706615" cy="400110"/>
          </a:xfrm>
          <a:prstGeom prst="rect">
            <a:avLst/>
          </a:prstGeom>
          <a:noFill/>
        </p:spPr>
        <p:txBody>
          <a:bodyPr wrap="square" rtlCol="0">
            <a:spAutoFit/>
          </a:bodyPr>
          <a:lstStyle/>
          <a:p>
            <a:pPr algn="ctr"/>
            <a:r>
              <a:rPr lang="fr-FR" sz="2000" b="1" dirty="0">
                <a:solidFill>
                  <a:schemeClr val="accent2">
                    <a:lumMod val="75000"/>
                  </a:schemeClr>
                </a:solidFill>
                <a:latin typeface="Calibri" panose="020F0502020204030204"/>
              </a:rPr>
              <a:t>Allez sur son site</a:t>
            </a:r>
          </a:p>
        </p:txBody>
      </p:sp>
    </p:spTree>
    <p:extLst>
      <p:ext uri="{BB962C8B-B14F-4D97-AF65-F5344CB8AC3E}">
        <p14:creationId xmlns:p14="http://schemas.microsoft.com/office/powerpoint/2010/main" val="3247192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sz="4600" b="1" dirty="0">
                <a:solidFill>
                  <a:srgbClr val="0070C0"/>
                </a:solidFill>
                <a:latin typeface="+mn-lt"/>
              </a:rPr>
              <a:t>Inscrivez-vous gratuitement au cours en </a:t>
            </a:r>
            <a:r>
              <a:rPr lang="fr-FR" sz="4600" b="1" dirty="0" smtClean="0">
                <a:solidFill>
                  <a:srgbClr val="0070C0"/>
                </a:solidFill>
                <a:latin typeface="+mn-lt"/>
              </a:rPr>
              <a:t>ligne</a:t>
            </a:r>
            <a:endParaRPr lang="fr-FR" b="1" i="1" dirty="0">
              <a:solidFill>
                <a:srgbClr val="0070C0"/>
              </a:solidFill>
            </a:endParaRPr>
          </a:p>
        </p:txBody>
      </p:sp>
      <p:sp>
        <p:nvSpPr>
          <p:cNvPr id="3" name="Espace réservé du contenu 2"/>
          <p:cNvSpPr>
            <a:spLocks noGrp="1"/>
          </p:cNvSpPr>
          <p:nvPr>
            <p:ph idx="1"/>
          </p:nvPr>
        </p:nvSpPr>
        <p:spPr>
          <a:xfrm>
            <a:off x="465162" y="1778279"/>
            <a:ext cx="10058400" cy="4023360"/>
          </a:xfrm>
        </p:spPr>
        <p:txBody>
          <a:bodyPr/>
          <a:lstStyle/>
          <a:p>
            <a:endParaRPr lang="fr-FR" sz="3200" dirty="0" smtClean="0"/>
          </a:p>
          <a:p>
            <a:r>
              <a:rPr lang="fr-FR" sz="3200" dirty="0" smtClean="0"/>
              <a:t>Corruption</a:t>
            </a:r>
            <a:r>
              <a:rPr lang="fr-FR" sz="3200" dirty="0"/>
              <a:t>, favoritisme, détournement de fonds… </a:t>
            </a:r>
            <a:endParaRPr lang="fr-FR" sz="3200" dirty="0" smtClean="0"/>
          </a:p>
          <a:p>
            <a:r>
              <a:rPr lang="fr-FR" sz="3200" dirty="0" smtClean="0"/>
              <a:t>comment </a:t>
            </a:r>
            <a:r>
              <a:rPr lang="fr-FR" sz="3200" dirty="0"/>
              <a:t>les prévenir </a:t>
            </a:r>
            <a:r>
              <a:rPr lang="fr-FR" sz="3200" dirty="0" smtClean="0"/>
              <a:t>dans </a:t>
            </a:r>
            <a:r>
              <a:rPr lang="fr-FR" sz="3200" dirty="0"/>
              <a:t>la gestion publique locale ? </a:t>
            </a:r>
            <a:endParaRPr lang="fr-FR" sz="3200" dirty="0" smtClean="0"/>
          </a:p>
          <a:p>
            <a:r>
              <a:rPr lang="fr-FR" sz="3200" dirty="0" smtClean="0"/>
              <a:t>Clôture des inscriptions le 29 juin 2020 !</a:t>
            </a:r>
          </a:p>
          <a:p>
            <a:r>
              <a:rPr lang="fr-FR" sz="3200" dirty="0">
                <a:hlinkClick r:id="rId2"/>
              </a:rPr>
              <a:t>https://</a:t>
            </a:r>
            <a:r>
              <a:rPr lang="fr-FR" sz="3200" dirty="0" smtClean="0">
                <a:hlinkClick r:id="rId2"/>
              </a:rPr>
              <a:t>www.fun-mooc.fr</a:t>
            </a:r>
            <a:endParaRPr lang="fr-FR" sz="3200" dirty="0" smtClean="0"/>
          </a:p>
          <a:p>
            <a:endParaRPr lang="fr-FR" sz="3200" dirty="0" smtClean="0"/>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852" y="432013"/>
            <a:ext cx="1647825" cy="552450"/>
          </a:xfrm>
          <a:prstGeom prst="rect">
            <a:avLst/>
          </a:prstGeom>
        </p:spPr>
      </p:pic>
      <p:pic>
        <p:nvPicPr>
          <p:cNvPr id="6" name="Image 5">
            <a:extLst>
              <a:ext uri="{FF2B5EF4-FFF2-40B4-BE49-F238E27FC236}">
                <a16:creationId xmlns:a16="http://schemas.microsoft.com/office/drawing/2014/main" id="{9CDFE90F-4902-4BC6-9662-13CCB0B95C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4930" y="253761"/>
            <a:ext cx="1557450" cy="908955"/>
          </a:xfrm>
          <a:prstGeom prst="rect">
            <a:avLst/>
          </a:prstGeom>
        </p:spPr>
      </p:pic>
      <p:pic>
        <p:nvPicPr>
          <p:cNvPr id="7" name="Imag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9130" y="3480680"/>
            <a:ext cx="3782698" cy="2741209"/>
          </a:xfrm>
          <a:prstGeom prst="rect">
            <a:avLst/>
          </a:prstGeom>
        </p:spPr>
      </p:pic>
      <p:pic>
        <p:nvPicPr>
          <p:cNvPr id="1026" name="Image 1" descr="cnfp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2979" y="203413"/>
            <a:ext cx="126682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9221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3" cstate="print"/>
          <a:stretch>
            <a:fillRect/>
          </a:stretch>
        </p:blipFill>
        <p:spPr>
          <a:xfrm>
            <a:off x="10279415" y="286809"/>
            <a:ext cx="1548519" cy="902287"/>
          </a:xfrm>
          <a:prstGeom prst="rect">
            <a:avLst/>
          </a:prstGeom>
        </p:spPr>
      </p:pic>
      <p:sp>
        <p:nvSpPr>
          <p:cNvPr id="6" name="Espace réservé du contenu 5"/>
          <p:cNvSpPr>
            <a:spLocks noGrp="1"/>
          </p:cNvSpPr>
          <p:nvPr>
            <p:ph idx="1"/>
          </p:nvPr>
        </p:nvSpPr>
        <p:spPr>
          <a:xfrm>
            <a:off x="793599" y="1593075"/>
            <a:ext cx="10058400" cy="4488872"/>
          </a:xfrm>
        </p:spPr>
        <p:txBody>
          <a:bodyPr>
            <a:noAutofit/>
          </a:bodyPr>
          <a:lstStyle/>
          <a:p>
            <a:pPr marL="0" indent="0" algn="ctr">
              <a:buNone/>
            </a:pPr>
            <a:endParaRPr lang="fr-FR" sz="2600" b="1" u="sng" dirty="0"/>
          </a:p>
          <a:p>
            <a:pPr marL="749789" lvl="4" indent="0">
              <a:spcBef>
                <a:spcPts val="0"/>
              </a:spcBef>
              <a:spcAft>
                <a:spcPts val="0"/>
              </a:spcAft>
              <a:buNone/>
            </a:pPr>
            <a:r>
              <a:rPr lang="fr-FR" sz="2600" b="1" dirty="0"/>
              <a:t>			</a:t>
            </a:r>
          </a:p>
          <a:p>
            <a:pPr marL="749789" lvl="4" indent="0">
              <a:spcBef>
                <a:spcPts val="0"/>
              </a:spcBef>
              <a:spcAft>
                <a:spcPts val="0"/>
              </a:spcAft>
              <a:buNone/>
            </a:pPr>
            <a:r>
              <a:rPr lang="fr-FR" sz="2600" b="1" dirty="0"/>
              <a:t>		</a:t>
            </a:r>
            <a:endParaRPr lang="fr-FR" sz="2600" b="1" u="sng" dirty="0"/>
          </a:p>
        </p:txBody>
      </p:sp>
      <p:sp>
        <p:nvSpPr>
          <p:cNvPr id="3" name="Rectangle 2"/>
          <p:cNvSpPr/>
          <p:nvPr/>
        </p:nvSpPr>
        <p:spPr>
          <a:xfrm>
            <a:off x="2644347" y="3691748"/>
            <a:ext cx="6096000" cy="923330"/>
          </a:xfrm>
          <a:prstGeom prst="rect">
            <a:avLst/>
          </a:prstGeom>
        </p:spPr>
        <p:txBody>
          <a:bodyPr>
            <a:spAutoFit/>
          </a:bodyPr>
          <a:lstStyle/>
          <a:p>
            <a:pPr algn="ctr"/>
            <a:r>
              <a:rPr lang="fr-FR" dirty="0">
                <a:solidFill>
                  <a:prstClr val="black"/>
                </a:solidFill>
              </a:rPr>
              <a:t/>
            </a:r>
            <a:br>
              <a:rPr lang="fr-FR" dirty="0">
                <a:solidFill>
                  <a:prstClr val="black"/>
                </a:solidFill>
              </a:rPr>
            </a:br>
            <a:r>
              <a:rPr lang="fr-FR" dirty="0">
                <a:solidFill>
                  <a:prstClr val="black"/>
                </a:solidFill>
              </a:rPr>
              <a:t/>
            </a:r>
            <a:br>
              <a:rPr lang="fr-FR" dirty="0">
                <a:solidFill>
                  <a:prstClr val="black"/>
                </a:solidFill>
              </a:rPr>
            </a:br>
            <a:endParaRPr lang="fr-FR" dirty="0">
              <a:solidFill>
                <a:prstClr val="black"/>
              </a:solidFill>
            </a:endParaRPr>
          </a:p>
        </p:txBody>
      </p:sp>
      <p:pic>
        <p:nvPicPr>
          <p:cNvPr id="9" name="Image 8"/>
          <p:cNvPicPr>
            <a:picLocks noChangeAspect="1"/>
          </p:cNvPicPr>
          <p:nvPr/>
        </p:nvPicPr>
        <p:blipFill>
          <a:blip r:embed="rId4" cstate="print"/>
          <a:stretch>
            <a:fillRect/>
          </a:stretch>
        </p:blipFill>
        <p:spPr>
          <a:xfrm>
            <a:off x="10364200" y="5815493"/>
            <a:ext cx="1749704" cy="1042507"/>
          </a:xfrm>
          <a:prstGeom prst="rect">
            <a:avLst/>
          </a:prstGeom>
        </p:spPr>
      </p:pic>
      <p:sp>
        <p:nvSpPr>
          <p:cNvPr id="10" name="Titre 1">
            <a:extLst>
              <a:ext uri="{FF2B5EF4-FFF2-40B4-BE49-F238E27FC236}">
                <a16:creationId xmlns:a16="http://schemas.microsoft.com/office/drawing/2014/main" id="{50097742-891C-43D6-AF8B-949FC679310A}"/>
              </a:ext>
            </a:extLst>
          </p:cNvPr>
          <p:cNvSpPr>
            <a:spLocks noGrp="1"/>
          </p:cNvSpPr>
          <p:nvPr>
            <p:ph type="title"/>
          </p:nvPr>
        </p:nvSpPr>
        <p:spPr>
          <a:xfrm>
            <a:off x="314632" y="520710"/>
            <a:ext cx="9857101" cy="644631"/>
          </a:xfrm>
        </p:spPr>
        <p:txBody>
          <a:bodyPr>
            <a:noAutofit/>
          </a:bodyPr>
          <a:lstStyle/>
          <a:p>
            <a:pPr algn="ctr"/>
            <a:r>
              <a:rPr lang="fr-FR" sz="4300" b="1" spc="-51" dirty="0" smtClean="0">
                <a:solidFill>
                  <a:srgbClr val="0070C0"/>
                </a:solidFill>
                <a:latin typeface="+mn-lt"/>
              </a:rPr>
              <a:t>Fraude</a:t>
            </a:r>
            <a:endParaRPr lang="fr-FR" sz="4300" b="1" spc="-51" dirty="0">
              <a:solidFill>
                <a:srgbClr val="0070C0"/>
              </a:solidFill>
              <a:latin typeface="+mn-lt"/>
            </a:endParaRPr>
          </a:p>
        </p:txBody>
      </p:sp>
      <p:sp>
        <p:nvSpPr>
          <p:cNvPr id="8" name="ZoneTexte 7"/>
          <p:cNvSpPr txBox="1"/>
          <p:nvPr/>
        </p:nvSpPr>
        <p:spPr>
          <a:xfrm>
            <a:off x="619215" y="1065865"/>
            <a:ext cx="10990384" cy="4829014"/>
          </a:xfrm>
          <a:prstGeom prst="rect">
            <a:avLst/>
          </a:prstGeom>
          <a:noFill/>
        </p:spPr>
        <p:txBody>
          <a:bodyPr wrap="square" rtlCol="0">
            <a:spAutoFit/>
          </a:bodyPr>
          <a:lstStyle/>
          <a:p>
            <a:pPr algn="ctr"/>
            <a:endParaRPr lang="fr-FR" sz="2800" b="1" u="sng" dirty="0">
              <a:solidFill>
                <a:schemeClr val="tx1">
                  <a:lumMod val="75000"/>
                  <a:lumOff val="25000"/>
                </a:schemeClr>
              </a:solidFill>
            </a:endParaRPr>
          </a:p>
          <a:p>
            <a:pPr marL="749789" lvl="4" algn="ctr">
              <a:lnSpc>
                <a:spcPct val="85000"/>
              </a:lnSpc>
              <a:spcBef>
                <a:spcPct val="0"/>
              </a:spcBef>
              <a:buClr>
                <a:schemeClr val="accent1"/>
              </a:buClr>
            </a:pPr>
            <a:r>
              <a:rPr lang="fr-FR" sz="2800" b="1" dirty="0">
                <a:solidFill>
                  <a:schemeClr val="tx1">
                    <a:lumMod val="75000"/>
                    <a:lumOff val="25000"/>
                  </a:schemeClr>
                </a:solidFill>
              </a:rPr>
              <a:t>			</a:t>
            </a:r>
            <a:endParaRPr lang="fr-FR" sz="3200" dirty="0">
              <a:solidFill>
                <a:schemeClr val="tx1">
                  <a:lumMod val="75000"/>
                  <a:lumOff val="25000"/>
                </a:schemeClr>
              </a:solidFill>
            </a:endParaRPr>
          </a:p>
          <a:p>
            <a:pPr algn="ctr"/>
            <a:r>
              <a:rPr lang="fr-FR" sz="3200" dirty="0"/>
              <a:t>Acte frauduleux </a:t>
            </a:r>
            <a:r>
              <a:rPr lang="fr-FR" sz="3200" dirty="0" smtClean="0"/>
              <a:t>=&gt; </a:t>
            </a:r>
            <a:r>
              <a:rPr lang="fr-FR" sz="3200" dirty="0"/>
              <a:t>acte commis intentionnellement dans le but d’obtenir un avantage indu, de se soustraire indûment à une obligation ou de causer une perte à la victime</a:t>
            </a:r>
          </a:p>
          <a:p>
            <a:pPr marL="457189" indent="-457189">
              <a:buFont typeface="Symbol" panose="05050102010706020507" pitchFamily="18" charset="2"/>
              <a:buChar char="Þ"/>
            </a:pPr>
            <a:r>
              <a:rPr lang="fr-FR" sz="3200" dirty="0"/>
              <a:t>Fraude externe</a:t>
            </a:r>
          </a:p>
          <a:p>
            <a:endParaRPr lang="fr-FR" sz="3200" dirty="0"/>
          </a:p>
          <a:p>
            <a:r>
              <a:rPr lang="fr-FR" sz="3200" dirty="0"/>
              <a:t>=&gt; Fraude externe avec complicité interne</a:t>
            </a:r>
          </a:p>
          <a:p>
            <a:r>
              <a:rPr lang="fr-FR" sz="3200" dirty="0"/>
              <a:t>=&gt; Fraude interne</a:t>
            </a:r>
          </a:p>
          <a:p>
            <a:pPr algn="just"/>
            <a:endParaRPr lang="fr-FR" sz="3200" dirty="0">
              <a:solidFill>
                <a:schemeClr val="tx1">
                  <a:lumMod val="75000"/>
                  <a:lumOff val="25000"/>
                </a:schemeClr>
              </a:solidFill>
            </a:endParaRPr>
          </a:p>
        </p:txBody>
      </p:sp>
      <p:sp>
        <p:nvSpPr>
          <p:cNvPr id="11" name="Ellipse 10"/>
          <p:cNvSpPr/>
          <p:nvPr/>
        </p:nvSpPr>
        <p:spPr>
          <a:xfrm>
            <a:off x="97040" y="3895280"/>
            <a:ext cx="8544949" cy="192021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1607729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8387" y="285612"/>
            <a:ext cx="10058400" cy="1450757"/>
          </a:xfrm>
        </p:spPr>
        <p:txBody>
          <a:bodyPr>
            <a:normAutofit fontScale="90000"/>
          </a:bodyPr>
          <a:lstStyle/>
          <a:p>
            <a:r>
              <a:rPr lang="fr-FR" b="1" dirty="0" smtClean="0">
                <a:solidFill>
                  <a:srgbClr val="00B0F0"/>
                </a:solidFill>
              </a:rPr>
              <a:t/>
            </a:r>
            <a:br>
              <a:rPr lang="fr-FR" b="1" dirty="0" smtClean="0">
                <a:solidFill>
                  <a:srgbClr val="00B0F0"/>
                </a:solidFill>
              </a:rPr>
            </a:br>
            <a:r>
              <a:rPr lang="fr-FR" b="1" dirty="0">
                <a:solidFill>
                  <a:srgbClr val="00B0F0"/>
                </a:solidFill>
              </a:rPr>
              <a:t/>
            </a:r>
            <a:br>
              <a:rPr lang="fr-FR" b="1" dirty="0">
                <a:solidFill>
                  <a:srgbClr val="00B0F0"/>
                </a:solidFill>
              </a:rPr>
            </a:br>
            <a:endParaRPr lang="fr-FR" sz="3800" dirty="0">
              <a:solidFill>
                <a:srgbClr val="0070C0"/>
              </a:solidFill>
            </a:endParaRPr>
          </a:p>
        </p:txBody>
      </p:sp>
      <p:sp>
        <p:nvSpPr>
          <p:cNvPr id="3" name="Espace réservé du contenu 2"/>
          <p:cNvSpPr>
            <a:spLocks noGrp="1"/>
          </p:cNvSpPr>
          <p:nvPr>
            <p:ph idx="4294967295"/>
          </p:nvPr>
        </p:nvSpPr>
        <p:spPr>
          <a:xfrm>
            <a:off x="247617" y="1352944"/>
            <a:ext cx="10050447" cy="4668345"/>
          </a:xfrm>
        </p:spPr>
        <p:txBody>
          <a:bodyPr>
            <a:normAutofit/>
          </a:bodyPr>
          <a:lstStyle/>
          <a:p>
            <a:pPr marL="749789" lvl="4" indent="0">
              <a:lnSpc>
                <a:spcPct val="100000"/>
              </a:lnSpc>
              <a:spcBef>
                <a:spcPts val="0"/>
              </a:spcBef>
              <a:spcAft>
                <a:spcPts val="0"/>
              </a:spcAft>
              <a:buNone/>
            </a:pPr>
            <a:r>
              <a:rPr lang="fr-FR" sz="2800" b="1" dirty="0"/>
              <a:t>				</a:t>
            </a:r>
            <a:endParaRPr lang="fr-FR" sz="2800" b="1" dirty="0" smtClean="0"/>
          </a:p>
          <a:p>
            <a:pPr marL="749789" lvl="4" indent="0">
              <a:lnSpc>
                <a:spcPct val="100000"/>
              </a:lnSpc>
              <a:spcBef>
                <a:spcPts val="0"/>
              </a:spcBef>
              <a:spcAft>
                <a:spcPts val="0"/>
              </a:spcAft>
              <a:buNone/>
            </a:pPr>
            <a:r>
              <a:rPr lang="fr-FR" sz="3200" dirty="0">
                <a:solidFill>
                  <a:sysClr val="windowText" lastClr="000000"/>
                </a:solidFill>
              </a:rPr>
              <a:t>« Toute situation d’interférence entre un intérêt public et des intérêts publics ou privés qui est de nature à influencer ou paraître influencer l’exercice indépendant, impartial et objectif d’une fonction ».</a:t>
            </a:r>
          </a:p>
          <a:p>
            <a:pPr marL="749789" lvl="4" indent="0">
              <a:lnSpc>
                <a:spcPct val="100000"/>
              </a:lnSpc>
              <a:spcBef>
                <a:spcPts val="0"/>
              </a:spcBef>
              <a:spcAft>
                <a:spcPts val="0"/>
              </a:spcAft>
              <a:buNone/>
            </a:pPr>
            <a:endParaRPr lang="fr-FR" sz="3200" dirty="0">
              <a:solidFill>
                <a:sysClr val="windowText" lastClr="000000"/>
              </a:solidFill>
            </a:endParaRPr>
          </a:p>
          <a:p>
            <a:pPr marL="0" indent="0" algn="just">
              <a:buNone/>
            </a:pPr>
            <a:r>
              <a:rPr lang="fr-FR" sz="3200" dirty="0">
                <a:solidFill>
                  <a:sysClr val="windowText" lastClr="000000"/>
                </a:solidFill>
              </a:rPr>
              <a:t>	=&gt; loi n° 2013-907 du 11 octobre 2013 relative à la 	transparence de la vie publique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2402" y="231775"/>
            <a:ext cx="1560513" cy="908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Image 10"/>
          <p:cNvPicPr>
            <a:picLocks noChangeAspect="1"/>
          </p:cNvPicPr>
          <p:nvPr/>
        </p:nvPicPr>
        <p:blipFill>
          <a:blip r:embed="rId3" cstate="print"/>
          <a:stretch>
            <a:fillRect/>
          </a:stretch>
        </p:blipFill>
        <p:spPr>
          <a:xfrm>
            <a:off x="10171733" y="5815493"/>
            <a:ext cx="1749704" cy="1042507"/>
          </a:xfrm>
          <a:prstGeom prst="rect">
            <a:avLst/>
          </a:prstGeom>
        </p:spPr>
      </p:pic>
      <p:sp>
        <p:nvSpPr>
          <p:cNvPr id="10" name="Titre 1">
            <a:extLst>
              <a:ext uri="{FF2B5EF4-FFF2-40B4-BE49-F238E27FC236}">
                <a16:creationId xmlns:a16="http://schemas.microsoft.com/office/drawing/2014/main" id="{50097742-891C-43D6-AF8B-949FC679310A}"/>
              </a:ext>
            </a:extLst>
          </p:cNvPr>
          <p:cNvSpPr txBox="1">
            <a:spLocks/>
          </p:cNvSpPr>
          <p:nvPr/>
        </p:nvSpPr>
        <p:spPr>
          <a:xfrm>
            <a:off x="206477" y="520710"/>
            <a:ext cx="9965256" cy="64463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fr-FR" sz="4300" b="1" spc="-51" dirty="0" smtClean="0">
                <a:solidFill>
                  <a:srgbClr val="0070C0"/>
                </a:solidFill>
                <a:latin typeface="+mn-lt"/>
              </a:rPr>
              <a:t>Conflit d’intérêts</a:t>
            </a:r>
            <a:endParaRPr lang="fr-FR" sz="4300" b="1" spc="-51" dirty="0">
              <a:solidFill>
                <a:srgbClr val="0070C0"/>
              </a:solidFill>
              <a:latin typeface="+mn-lt"/>
            </a:endParaRPr>
          </a:p>
        </p:txBody>
      </p:sp>
    </p:spTree>
    <p:extLst>
      <p:ext uri="{BB962C8B-B14F-4D97-AF65-F5344CB8AC3E}">
        <p14:creationId xmlns:p14="http://schemas.microsoft.com/office/powerpoint/2010/main" val="2964649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Rétrospective">
  <a:themeElements>
    <a:clrScheme name="Rétrospective">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3701</TotalTime>
  <Words>6521</Words>
  <Application>Microsoft Office PowerPoint</Application>
  <PresentationFormat>Grand écran</PresentationFormat>
  <Paragraphs>661</Paragraphs>
  <Slides>71</Slides>
  <Notes>34</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71</vt:i4>
      </vt:variant>
    </vt:vector>
  </HeadingPairs>
  <TitlesOfParts>
    <vt:vector size="81" baseType="lpstr">
      <vt:lpstr>Arial</vt:lpstr>
      <vt:lpstr>Calibri</vt:lpstr>
      <vt:lpstr>Calibri Light</vt:lpstr>
      <vt:lpstr>Courier New</vt:lpstr>
      <vt:lpstr>Gill Sans MT Pro Medium</vt:lpstr>
      <vt:lpstr>MV Boli</vt:lpstr>
      <vt:lpstr>Symbol</vt:lpstr>
      <vt:lpstr>Times New Roman</vt:lpstr>
      <vt:lpstr>Wingdings</vt:lpstr>
      <vt:lpstr>Rétrospective</vt:lpstr>
      <vt:lpstr>La lutte contre la corruption  dans l'achat public Jeudi 25 juin 2020</vt:lpstr>
      <vt:lpstr>L’AFA : qui sommes nous ?</vt:lpstr>
      <vt:lpstr>La lutte contre la corruption  dans l'achat public </vt:lpstr>
      <vt:lpstr>Présentation PowerPoint</vt:lpstr>
      <vt:lpstr>Corruption et atteintes à la probité</vt:lpstr>
      <vt:lpstr>Corruption et atteintes à la probité</vt:lpstr>
      <vt:lpstr>Présentation PowerPoint</vt:lpstr>
      <vt:lpstr>Fraude</vt:lpstr>
      <vt:lpstr>  </vt:lpstr>
      <vt:lpstr>  </vt:lpstr>
      <vt:lpstr>  </vt:lpstr>
      <vt:lpstr>La corruption : perception – victimation</vt:lpstr>
      <vt:lpstr>La corruption : perception – victimation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Organiser les achats et assurer leur transparence</vt:lpstr>
      <vt:lpstr>Prévenir les risques d’atteinte à la probité</vt:lpstr>
      <vt:lpstr>Prévenir les risques d’atteinte à la probité</vt:lpstr>
      <vt:lpstr>Détecter les risques d’atteinte à la probité</vt:lpstr>
      <vt:lpstr>En résumé, les recommandations de l’AFA</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AFA et HATVP : des missions complémentaires</vt:lpstr>
      <vt:lpstr>Pour aller plus loin</vt:lpstr>
      <vt:lpstr> Inscrivez-vous gratuitement au cours en ligne</vt:lpstr>
    </vt:vector>
  </TitlesOfParts>
  <Company>Secrétariat Général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à l’anticorruption</dc:title>
  <dc:creator>RIMAUD-GUFFLET Alix</dc:creator>
  <cp:lastModifiedBy>Raphaël RAUX</cp:lastModifiedBy>
  <cp:revision>259</cp:revision>
  <dcterms:created xsi:type="dcterms:W3CDTF">2020-04-01T13:34:21Z</dcterms:created>
  <dcterms:modified xsi:type="dcterms:W3CDTF">2020-07-01T15:04:01Z</dcterms:modified>
</cp:coreProperties>
</file>