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39" r:id="rId2"/>
    <p:sldId id="1100" r:id="rId3"/>
    <p:sldId id="1538" r:id="rId4"/>
    <p:sldId id="1539" r:id="rId5"/>
    <p:sldId id="1556" r:id="rId6"/>
    <p:sldId id="1568" r:id="rId7"/>
    <p:sldId id="1559" r:id="rId8"/>
    <p:sldId id="1561" r:id="rId9"/>
    <p:sldId id="1562" r:id="rId10"/>
    <p:sldId id="1563" r:id="rId11"/>
    <p:sldId id="1564" r:id="rId12"/>
    <p:sldId id="1565" r:id="rId13"/>
    <p:sldId id="1566" r:id="rId14"/>
    <p:sldId id="1554" r:id="rId15"/>
    <p:sldId id="1317" r:id="rId16"/>
    <p:sldId id="1318" r:id="rId17"/>
    <p:sldId id="745" r:id="rId18"/>
    <p:sldId id="545" r:id="rId19"/>
  </p:sldIdLst>
  <p:sldSz cx="12192000" cy="6858000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phaël RAUX" initials="RR" lastIdx="1" clrIdx="0">
    <p:extLst>
      <p:ext uri="{19B8F6BF-5375-455C-9EA6-DF929625EA0E}">
        <p15:presenceInfo xmlns:p15="http://schemas.microsoft.com/office/powerpoint/2012/main" userId="S-1-5-21-1614443000-1786123905-348721144-29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00"/>
    <a:srgbClr val="336699"/>
    <a:srgbClr val="99CC00"/>
    <a:srgbClr val="FF9900"/>
    <a:srgbClr val="CC0099"/>
    <a:srgbClr val="FF3399"/>
    <a:srgbClr val="FFFF66"/>
    <a:srgbClr val="6699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3066" autoAdjust="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12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814" y="-96"/>
      </p:cViewPr>
      <p:guideLst>
        <p:guide orient="horz" pos="3224"/>
        <p:guide pos="2236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86A97D34-C117-460E-BA97-ED46EA727F5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42333D21-9279-4BD9-9A36-5D46AFEC7BC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6165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2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9600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3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47899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4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6203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1288" y="768350"/>
            <a:ext cx="6821487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2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1" indent="-285751" defTabSz="990602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2" indent="-228601" defTabSz="990602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3" indent="-228601" defTabSz="990602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4" indent="-228601" defTabSz="990602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4" indent="-228601" defTabSz="9906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6" indent="-228601" defTabSz="9906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7" indent="-228601" defTabSz="9906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8" indent="-228601" defTabSz="99060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03F61071-D16F-46AA-9FC1-643FD5683A14}" type="slidenum">
              <a:rPr lang="fr-FR">
                <a:solidFill>
                  <a:srgbClr val="000000"/>
                </a:solidFill>
              </a:rPr>
              <a:pPr eaLnBrk="1" hangingPunct="1"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990714"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566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14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866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15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52501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8350"/>
            <a:ext cx="6819900" cy="3836988"/>
          </a:xfrm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F61071-D16F-46AA-9FC1-643FD5683A14}" type="slidenum">
              <a:rPr lang="fr-FR" smtClean="0"/>
              <a:pPr eaLnBrk="1" hangingPunct="1"/>
              <a:t>16</a:t>
            </a:fld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94633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F852F-72AC-4702-9657-C60DC3217C5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31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91EAB-80CF-4C3F-9249-B66845FA3CF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221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910F8-B5B2-4206-94E5-D9FE81ECD76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0792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CB52D-BC46-4534-97C8-8513A3A471A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432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EC635-52A9-4605-BD20-8C11EAA58BE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32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9DA10-BE71-44B6-A8DC-FC83C76B264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659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1615B-9243-472D-A5CD-449C2650D8F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9198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FEBB5-2ADB-4CF3-B80B-C277AB619C6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149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BC34E-3A56-4D0D-9764-97B374E8D6D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529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96E60-2F01-45DB-A7C2-06F655CB33B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7933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86240-417E-4A83-A1C9-7ABEE40C312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767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A1657-1C49-437E-A3A8-39A6AB47EC9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35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97CC86-15EE-40D3-933F-BC95829B42F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nfo@sis-france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781300"/>
            <a:ext cx="12192000" cy="4076700"/>
          </a:xfrm>
          <a:prstGeom prst="rect">
            <a:avLst/>
          </a:prstGeom>
          <a:solidFill>
            <a:srgbClr val="E3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pic>
        <p:nvPicPr>
          <p:cNvPr id="2051" name="Image 3" descr="vagu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 4" descr="logo_negatif_degrad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8063" y="2713037"/>
            <a:ext cx="23050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AutoShape 2" descr="data:image/jpeg;base64,/9j/4AAQSkZJRgABAQAAAQABAAD/2wCEAAkGBhQSEBQUEhQUFBUUFR4XFBUWFhcVFRsUIBgXHCIbFB0XHCYeFyEkGhcUHy8sIycpLCwsHB4xNjIqNSYrLCkBCQoKDgwOGg8PGiwkHyIpLCwsLSwtMC00NCwsLy8pLCksMCkpKSwsKSwsLyksLCwtKSwsKSwsKSosLCwsKSksLP/AABEIAHgAkAMBIgACEQEDEQH/xAAcAAACAgMBAQAAAAAAAAAAAAAABwUGAQMIBAL/xABGEAACAQMCAwUFBAQJDQAAAAABAgMABBESIQUGMQcTIkFRFDJhcYEjQnKRUqKxwTNDU4KSk6GywxUWFyREVFVilNHS0+H/xAAaAQACAwEBAAAAAAAAAAAAAAAAAgEDBAUG/8QAJhEAAgIBBAMAAQUBAAAAAAAAAAECEQMEEiExE0FRIjJhcaGxFP/aAAwDAQACEQMRAD8AeNFFFABRRRQAVF8y8dWztpJ3+4PCN93Oyjbpk4qUqL5i5divYDDNq05yCpwVbyI8j188igWV09vYreFds9wrk3EaSIegT7Nl+ROQ31/OmbwbmL2qzFxDGSWVtMZZQxZSRpJ6DJH9tJztC5ShsZVEMurWP4InLqAB4nOfMnbb1rbyKeJiOQ2ADIWCvq0FQ+M+EOdjhvL1qtNp0zm48+SE3CfP8Fy5f7YInOi8QwPkjUoLR9ejfeUjp0x8ulXE8yQG2kuUkEkUasWZDq90bgfGkvP2bcSZmdocsxLMe8j3YnJPXzJNVVZWXIBZeoIBI+Bzj6ijc0R/15cfE0dAcoc+Q34IUGOVd2iYgnH6Ske8PL4elWauWreQq6kFlIIwU94b/d6b+ldQWsmpFJBBKgkNgMNujY2BpouzTpc7yp32jbRRRTGwKKKKACiiigDFFFFABRVX5m7RLWyZkcs8o/i0G+4yNROwHTzpYcwdqd3c5WM+zp6Rk6yP+Zzv+WKVySM2XU48fDfI6uMcVS2heWRlVVHVjgE+Q6HqcDoaTHMHavd3GVixbofJDmTHxfy/mgV6+A9p0zyCG7jFzHIFj0BF1FsgZwdmJzk/IYxUr2o8rWMMffL9hM+yRxr4HI3OVGAvxPT4E1DdrgzZcsssN2N0l2KyRySSxJJ3JJySfUk9a6D7POD+z8OhUjDOO8f8T77/ACGkfSkfyvwn2m8gh8ncavwDdv1QR9a6TUYqIIXQQ7mzOK597RuDezcRlAGFkPep8mznH84NXQdLbto4NqgiuAN4m0P+Bun5MB/SNNJcGnWY92O/gn6uXCu1i9hCqxSZV/lF8ZHxZSD9Tn61TaKrTo4sMkofpY3rPtthIHe28qnz0srjz3GcE+XlVp5f57tbtCyPoKnBWUqjeW4BO43G4rnispEWYKoLEnAAGSSegA9c1KkzXDXZE+eTqes1XOQeGSQWMazFu8Yl31klgzEnByTuBirFVp2Iu0mFFFZoGMUGiigDnLnZpP8AKFx3rFmEhALac6B7vu7dMVCVae0Dld7W6dhHpgdsoyhtGTk6SWJOrrn+yqtVLPOZk1N2FbLi5eQ6nZnOMZZixx6ZY5rXRUFdjK7FeD6pprgjaNRGn4m3bHyUKP51N6qz2c8H9n4dCpGGkHev823GfkukVY5pAqlicAAkn4AZP9lXRVI9Bp4bMaR91H8f4ULm2lhP8YhUH0bGx+jYNV/sz5iN3bylj4lnc/HQ5Lr+QYj6VcKOyyLWSN+mcsyRlSVYYKkgj0IOCPzBr5q2dqHB+44jIQMLMBKvzOzfrAn61U6pZ53JDZJxCiig0CDA7G1DX0jOWLrCSud+rKCSSc56fmadFIjhnKF7aX1s6xM47xGWSIF0KEjOTtjwk9cfWnuKtidzR2obZLoKKKzTGw8XFuLR20LTSkhEGSQCx+QApbTdtv23gt8w4xu+JSfUYyo+W/zr19rPM11blIoiEimQ5cDLkg4ZcnZRgr033NKGklI5mq1Moy2w9EpzHx97ud5HZ9JYlEZy4QHyXoB9BUXRRVZzJScnbCpPlrhPtN3DD5O4DfgG7fqg1GUyexbg+qea4I2jURp+Jtzj5KB/SqUrZZghvyJDeVcDAqt9o3Eu54bOR7zr3a/Nzp/YWqy1TxzU78YS2Q/Yd0+TpHimU76W64X3fmDVrO9kaqvvBQOybjyW11IkzrHHLH1dgq61ORktsNi4pwxcdt292eFvlIh/YapPFucbgG/kX2YwWbqi95GxLucZQMHxkeuPMbVm54jHJdJH7HZ6fZBczmWIFoxgnScDf7vlULgzYX447bs19sNnHLapMrIWhffDKSY2wD574YIfzpPDfpvTZsuIxrbQ3kvDbJIJCSzKuXRQG30mPB1FdI36sKsHDeJ3AWCQWkKR3DhQiZEkSEEh5SF0nwjcADBI3pWrKMuFZpbroRsfD5W92OQ/KNz+wVqkjKkhgQR1BBB+oO4p3cA5ivruNJU9mCNPoKhH1mBXCtIpaTH0weoqmcz8Dm4lxS89n0EwBV0s2kkDC4XO2x1df31G0zz0yUU4tsr/AAfni8tT9nMxGPck+0TYYGA3TYAbEU/uC3pmt4ZG0kyRqxK505KgnTnfFJmDsgv2O4hT4mTP90GnPwWwMFvFEzajHGqFgMAkADIHlTRv2bNHHJG1O6PZRWaxTnQFp2xWM8qx93BqihVpHmBGV8iuM7DAU+efoaUVdJ8z8vre27QM7xhiCSmM7HODnYg0m+O9mV3DMVhieaMsAjjSSdurAHw+dVyRydZgk5bkrKhRVnvuzW/iUsYNYG57tg56+g3PrsK13nZ/eQ27XEsaxxquptTjWNwMFR5nNLTMXhyL0yuV0B2bcH9n4dCCMNIO9f5tuP1dIpIcucKNzdww/wAo4Dfg6t+qDXSyKAABsB0HwpoI3aCHLmRPM/EnhgPdI7SOQiFEaTSScF2C+SjLfHAHnVHu+GyWPELZl7+4SC3kGoQE4JDFVJiXxFmOSTvk5PWmfUFzRYyTmCKPIUyFpHwSqqsb41YYE5crjfy3p2b8sL5F3wXhJgl4fNcRuyzmV7kPG7KkxbKu6sMIRkDOPKtfEuLBoeIz6tMl5OttCGypEC4yxz0UqQT9Knrvh11HHpQXLaZ5CpJk1dwoAyxVgXZ3IZRtkLjbJzsDXOiYrJcd4rFogwlBaOIdHDLozIIQdv5VvUUtGXZSohePWdv7K0dtK88Uc1u1w4YyIkA1LoBydgdchA2GqpTmPnFvaZ1t5tcEdociNQ6G4YFUVWUHfxKcZ+6a23XEZz7RiSZGwiRrl/C7d3qJAQjSvenfP8X02NSfL7ye2AZlaIxlh/CKI3GAVYOqiRWL6lb3vCfIVIyXNLiyN5CW3g7gRiRpTbf6wxDiOMLlz7641FmAwv6OfLeA7Mua4kvLkzlUNy2tZG231M2ksdlGDn5j5Uxudr7ueH3L+fdMB82Gkf3q5yxUN0U6ifhlFL0dUK4IyDkHoR6VA8X57srZ9Es6hwcFVBdh+IKDj60koudbtbVrYSsYzjBJOtQMeFGByBt0+dQdDmTPX8fijqaOQMAR0IyPLY/OvukpyV2pNap3VyHmjHuMDl0GPd8Xvjpjfam7wfjEdzCssRyrAHqCQSM4bBOCPMUydmzDnjlXHZ7qMUUVJeYxXzLEGUqwBBGCDuCD6191hjtQAu+TeVIouLXbxajHAAi6t8SuAzAH0VcDf9KmLVF5ea/to3BsQ7yyvLI/tMa5Zmz0weg0r9Klf8uX/wDw4f8AVR/+NQjPicYRqv6MdovGWtuHytGxWRyI4yvvBmPUfHGqkgears/7Vcf1r/8AenK9rd3d1ame2EENu7Sn7ZJC0mkqmygYwSTVD587NGtQ08BLw9XDEa0yf1l3A9fXPWllZl1UckvzjdIrMfOF6vS6n/rCf21Pcpc43U15DDPdziORtGQUBDEHTuVP3sD61UuH8PknkWOJC7t0Udf/AJUpFynfJ9qLaYd0wOdByGDeQ6tgjyBpFZhxzyWny0PIcuyf77d/nF/66w/LBPvXV4flKF/uKKov+nDHW038/tsf4dZXtwz0tM/KbP8Ah1ZaOp58P3/Slce49egzWlxPJIqvpZXwclW2IOM74BqAqY5t44t3dNOIjCWADqW1eIDGfdGNgPLyqHqtnHyu5Pmwr6MZ06sHTnGrB06sZxnpnG+K+QM10DyNy2kHD4keManAlkVxn7U4O4bOkjCj6UJWW6fA8zaEeOW7rTq9mn09c90+MflTD7GeX5FaW5cMqMuiPORq3yWx5gYAB+JpqYrOKsUaOli0ccclKwooqvcV55toJWibvXdADIIonlEYPQyFR4aY2OSj2WGioPi3OMFuyI3ePI66xFFG8kmj9JlUZUfOtcnPNqLT2rWTEG0HCsWV840svUHNRYu+P0sFFRSczQM8CK+Tco0kRAOkooBJJ8tiOtebhPOcFzKUiEpGGIkMTiJgpwSrkYO9TZO+P0nqwRVf4Pzzb3TqkQnOvOljDIse2fvkafL1rdb84W7pC6s2J5jDH4SMyDVkH0HhO9RZCnF+zTwrkS1t7h7iND3jMWBY5CE9e7H3c5Px3qwYoqt3PaBbJIyDvpNDaHeOF5I1fONLMoxnO21HQfjBfCT/AM27bUzdxEWdw7EopJcdGOR1r0W/C4o3Z0jjRn95lRVY/iIGTUBzPzoLeVYUBMp0u/2MsoWEkgkCIZJyMYJA+Ne2bnC3SaCF2ZZLhA8YZCBhs4DE+6cjGD50cC7oWebjnIVrcRTKsSRPLuZVQatedWfz6+uTS/sexe4MhEssaRg7MuWZh6gHGn6n86ZF3zjbxpcOxbFtII5cISdZ04C/pe8OleLhPOym1lnuQydyQXAhmQBWOAF7wAyH1IA+VQ0inJiwzlyZ4D2b2dqVdYzJIpyJJDqIPqB7o+gq01DcG5rgunaOMurooZkkjeJ9J6MA4GRW7hfMUNxJNHE+poH0SDBGDv09RkEbeYNTwXw2RVRJOivDwnjMdyjNESQsjRnII8anB6/GvdUjp30FUaJbqxuLvRaPdLcy99G8bopDFQNEuo5UDGxGaKKgWUdxsuobm2v3u1tnnS4hRWWNk72N18vEQGU58j5VFz8sXL2sztDiS5vopzACraIldM6j0J0gk0UUUI8SZt4dypcW/FIgqF7OITNE2R4BKuTGcnOAw2+Br65V4Zcx3QEcFxbWoR+9hmlSSPWfd9nwSR6ny/eUUUQsKXR5+QOD3Nu8KywXq4DBiZ0NsM5Oe7Bz6fXesQcDuorSyxbu7wXskrxhkDaCZcHJON9QrFFFAsKSqxgcLu3liDSRNCxzmNyrMMHzKkjfrS5m4XfQWj2cUFxrWV3hubeRERgxYjvskMPe3HwFFFFDyx7vZ6eYuB3JvVlEV26+ypGzW0yRP3gJJDMx3H78V6+L8pyXlyhkjdENgEDsQzx3AfUuSDuw6kjrvRRRQvhXNkUvLt8/D75ZoT381xG4ClfHp7sFl3wPdJ8q9k3CLiTht7CIbzW4TQLmdJix1biMg+HAGTnrms0VFEeBffVG6w4Nc2kt66xzXEphUWszuGJG32TZIAKv4s43A/PRy5yneWNzbSEJIjoYrjuwVYAkvrlLHxkOcZHlRRU0HhXH7ElyZ7Tbs8ElpKEe5lk77VHoCs7MMjVq9PLzq60UUIthHaqP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7" name="ZoneTexte 7"/>
          <p:cNvSpPr txBox="1">
            <a:spLocks noChangeArrowheads="1"/>
          </p:cNvSpPr>
          <p:nvPr/>
        </p:nvSpPr>
        <p:spPr bwMode="auto">
          <a:xfrm>
            <a:off x="134911" y="4977358"/>
            <a:ext cx="1079820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fr-FR" sz="4000" dirty="0" smtClean="0">
                <a:latin typeface="Century Gothic" pitchFamily="34" charset="0"/>
              </a:rPr>
              <a:t>Web conférence</a:t>
            </a:r>
            <a:endParaRPr lang="fr-FR" sz="3600" dirty="0" smtClean="0">
              <a:latin typeface="Century Gothic" pitchFamily="34" charset="0"/>
            </a:endParaRPr>
          </a:p>
          <a:p>
            <a:pPr algn="r" eaLnBrk="1" hangingPunct="1"/>
            <a:r>
              <a:rPr lang="fr-FR" sz="2800" b="1" dirty="0" smtClean="0">
                <a:solidFill>
                  <a:srgbClr val="FF9900"/>
                </a:solidFill>
                <a:latin typeface="Segoe Print" panose="02000600000000000000" pitchFamily="2" charset="0"/>
              </a:rPr>
              <a:t>Anticorruption dans le cycle des achats</a:t>
            </a:r>
            <a:endParaRPr lang="fr-FR" sz="2000" b="1" dirty="0">
              <a:solidFill>
                <a:srgbClr val="FF9900"/>
              </a:solidFill>
              <a:latin typeface="Segoe Print" panose="02000600000000000000" pitchFamily="2" charset="0"/>
            </a:endParaRPr>
          </a:p>
          <a:p>
            <a:pPr algn="r" eaLnBrk="1" hangingPunct="1"/>
            <a:r>
              <a:rPr lang="fr-FR" sz="1600" dirty="0" smtClean="0">
                <a:latin typeface="Century Gothic" pitchFamily="34" charset="0"/>
              </a:rPr>
              <a:t>25/06/2020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15" y="5177512"/>
            <a:ext cx="2300919" cy="1184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10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520721" y="-13783"/>
            <a:ext cx="5671279" cy="840413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KANBAN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0" y="0"/>
            <a:ext cx="6520721" cy="82663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ILLUSTRATION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34" y="1544921"/>
            <a:ext cx="11166423" cy="433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2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11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520721" y="-13783"/>
            <a:ext cx="5671279" cy="840413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REPORTING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0" y="0"/>
            <a:ext cx="6520721" cy="82663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ILLUSTRATION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22" y="1189610"/>
            <a:ext cx="10865770" cy="500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0"/>
            <a:ext cx="12192000" cy="6610350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12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1625496" y="3876675"/>
            <a:ext cx="10566504" cy="1514475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36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POURQUOI CE Thème de l’anti-corruption dans les achats publics ?</a:t>
            </a:r>
            <a:endParaRPr lang="fr-FR" sz="36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72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534150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13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1181100" y="1968849"/>
            <a:ext cx="11010900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latin typeface="Century Gothic" panose="020B0502020202020204" pitchFamily="34" charset="0"/>
              </a:rPr>
              <a:t>Actualité juridique - démarche achat - digitalisation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29450" y="2699447"/>
            <a:ext cx="5162550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latin typeface="Century Gothic" panose="020B0502020202020204" pitchFamily="34" charset="0"/>
              </a:rPr>
              <a:t>Démarche citoyenne 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495550" y="3430045"/>
            <a:ext cx="9696450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latin typeface="Century Gothic" panose="020B0502020202020204" pitchFamily="34" charset="0"/>
              </a:rPr>
              <a:t>D’un éditeur qui répond à des appels d’offres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495549" y="4160643"/>
            <a:ext cx="9696450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latin typeface="Century Gothic" panose="020B0502020202020204" pitchFamily="34" charset="0"/>
              </a:rPr>
              <a:t>Sécurité juridique comme première promesse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42976" y="4891241"/>
            <a:ext cx="11349023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I</a:t>
            </a:r>
            <a:r>
              <a:rPr lang="fr-FR" sz="3200" b="1" dirty="0" smtClean="0">
                <a:latin typeface="Century Gothic" panose="020B0502020202020204" pitchFamily="34" charset="0"/>
              </a:rPr>
              <a:t>nformatisation contribue à transparence et traçabilité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76250" y="5621839"/>
            <a:ext cx="11715750" cy="58477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3200" b="1" dirty="0" smtClean="0">
                <a:solidFill>
                  <a:srgbClr val="FF9900"/>
                </a:solidFill>
                <a:latin typeface="Century Gothic" panose="020B0502020202020204" pitchFamily="34" charset="0"/>
              </a:rPr>
              <a:t>#</a:t>
            </a:r>
            <a:r>
              <a:rPr lang="fr-FR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Libère du temps disponible pour améliorer l’organisation</a:t>
            </a:r>
            <a:endParaRPr lang="fr-FR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06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2256434"/>
            <a:ext cx="12211050" cy="3053258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11" name="Rectangle 10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14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 bwMode="auto">
          <a:xfrm>
            <a:off x="4961744" y="4878704"/>
            <a:ext cx="6925461" cy="100312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fr-FR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INTERVENTION DE L’AFA</a:t>
            </a:r>
            <a:endParaRPr lang="fr-FR" sz="5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81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01001"/>
            <a:ext cx="12192000" cy="408723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5199514" y="5070800"/>
            <a:ext cx="6373504" cy="72521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fr-FR" sz="3600" dirty="0">
                <a:solidFill>
                  <a:schemeClr val="bg1"/>
                </a:solidFill>
                <a:latin typeface="Century Gothic" panose="020B0502020202020204" pitchFamily="34" charset="0"/>
              </a:rPr>
              <a:t>VOS </a:t>
            </a:r>
            <a:r>
              <a:rPr lang="fr-FR" sz="3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QUESTIONS</a:t>
            </a:r>
            <a:endParaRPr lang="fr-FR" sz="4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5" name="Rectangle 4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15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110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7674592" y="0"/>
            <a:ext cx="4517408" cy="72521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fr-FR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VOS RETOURS</a:t>
            </a:r>
            <a:endParaRPr lang="fr-FR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7902" y="2803161"/>
            <a:ext cx="10536072" cy="2353455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80000" tIns="180000" rIns="180000" bIns="180000" numCol="1" rtlCol="0" anchor="ctr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FR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…</a:t>
            </a:r>
            <a:endParaRPr lang="fr-FR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13" name="Rectangle 12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16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21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/>
          <p:cNvSpPr txBox="1"/>
          <p:nvPr/>
        </p:nvSpPr>
        <p:spPr>
          <a:xfrm>
            <a:off x="3733800" y="5148279"/>
            <a:ext cx="4953000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FR" sz="1500" spc="300" dirty="0">
                <a:latin typeface="Century Gothic" panose="020B0502020202020204" pitchFamily="34" charset="0"/>
              </a:rPr>
              <a:t>Je produis </a:t>
            </a:r>
            <a:r>
              <a:rPr lang="fr-FR" sz="1500" spc="300" dirty="0">
                <a:latin typeface="Segoe Print" panose="02000600000000000000" pitchFamily="2" charset="0"/>
              </a:rPr>
              <a:t>plus vite</a:t>
            </a:r>
            <a:r>
              <a:rPr lang="fr-FR" sz="1500" spc="300" dirty="0">
                <a:latin typeface="Century Gothic" panose="020B0502020202020204" pitchFamily="34" charset="0"/>
              </a:rPr>
              <a:t>,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FR" sz="1500" spc="300" dirty="0">
                <a:latin typeface="Century Gothic" panose="020B0502020202020204" pitchFamily="34" charset="0"/>
              </a:rPr>
              <a:t>Je </a:t>
            </a:r>
            <a:r>
              <a:rPr lang="fr-FR" sz="1500" spc="300" dirty="0">
                <a:latin typeface="Segoe Print" panose="02000600000000000000" pitchFamily="2" charset="0"/>
              </a:rPr>
              <a:t>coopère</a:t>
            </a:r>
            <a:r>
              <a:rPr lang="fr-FR" sz="1500" spc="300" dirty="0">
                <a:latin typeface="Century Gothic" panose="020B0502020202020204" pitchFamily="34" charset="0"/>
              </a:rPr>
              <a:t> avec les autres,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FR" sz="1500" spc="300" dirty="0">
                <a:latin typeface="Century Gothic" panose="020B0502020202020204" pitchFamily="34" charset="0"/>
              </a:rPr>
              <a:t>Mon métier </a:t>
            </a:r>
            <a:r>
              <a:rPr lang="fr-FR" sz="1500" spc="300" dirty="0">
                <a:latin typeface="Segoe Print" panose="02000600000000000000" pitchFamily="2" charset="0"/>
              </a:rPr>
              <a:t>évolue</a:t>
            </a:r>
            <a:r>
              <a:rPr lang="fr-FR" sz="1500" spc="300" dirty="0">
                <a:latin typeface="Century Gothic" panose="020B0502020202020204" pitchFamily="34" charset="0"/>
              </a:rPr>
              <a:t>, la solution aussi</a:t>
            </a:r>
            <a:r>
              <a:rPr lang="fr-FR" sz="1500" spc="300" dirty="0">
                <a:solidFill>
                  <a:srgbClr val="E25B00"/>
                </a:solidFill>
                <a:latin typeface="Century Gothic" panose="020B0502020202020204" pitchFamily="34" charset="0"/>
              </a:rPr>
              <a:t>.</a:t>
            </a:r>
            <a:endParaRPr lang="fr-FR" sz="1500" b="1" spc="300" dirty="0">
              <a:solidFill>
                <a:srgbClr val="E25B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1803" y="2077646"/>
            <a:ext cx="3338290" cy="2627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4532067" y="1761431"/>
            <a:ext cx="320104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Century Gothic" panose="020B0502020202020204" pitchFamily="34" charset="0"/>
              </a:rPr>
              <a:t>Logiciel</a:t>
            </a:r>
            <a:r>
              <a:rPr lang="fr-FR" dirty="0" smtClean="0">
                <a:latin typeface="Segoe Script" panose="020B0504020000000003" pitchFamily="34" charset="0"/>
              </a:rPr>
              <a:t> </a:t>
            </a:r>
            <a:r>
              <a:rPr lang="fr-FR" sz="1900" dirty="0">
                <a:solidFill>
                  <a:srgbClr val="FF9900"/>
                </a:solidFill>
                <a:latin typeface="Segoe Script" panose="020B0504020000000003" pitchFamily="34" charset="0"/>
              </a:rPr>
              <a:t>Smart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988" y="2252370"/>
            <a:ext cx="2990198" cy="162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e 10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12" name="Rectangle 11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17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8469" y="242474"/>
            <a:ext cx="1530417" cy="69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54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2781300"/>
            <a:ext cx="12192000" cy="4076700"/>
          </a:xfrm>
          <a:prstGeom prst="rect">
            <a:avLst/>
          </a:prstGeom>
          <a:solidFill>
            <a:srgbClr val="E3E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pic>
        <p:nvPicPr>
          <p:cNvPr id="37891" name="Image 3" descr="vagu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26"/>
            <a:ext cx="12192000" cy="754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Image 4" descr="logo_negatif_degrad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1725" y="182562"/>
            <a:ext cx="190817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AutoShape 2" descr="data:image/jpeg;base64,/9j/4AAQSkZJRgABAQAAAQABAAD/2wCEAAkGBhQSEBQUEhQUFBUUFR4XFBUWFhcVFRsUIBgXHCIbFB0XHCYeFyEkGhcUHy8sIycpLCwsHB4xNjIqNSYrLCkBCQoKDgwOGg8PGiwkHyIpLCwsLSwtMC00NCwsLy8pLCksMCkpKSwsKSwsLyksLCwtKSwsKSwsKSosLCwsKSksLP/AABEIAHgAkAMBIgACEQEDEQH/xAAcAAACAgMBAQAAAAAAAAAAAAAABwUGAQMIBAL/xABGEAACAQMCAwUFBAQJDQAAAAABAgMABBESIQUGMQcTIkFRFDJhcYEjQnKRUqKxwTNDU4KSk6GywxUWFyREVFVilNHS0+H/xAAaAQACAwEBAAAAAAAAAAAAAAAAAgEDBAUG/8QAJhEAAgIBBAMAAQUBAAAAAAAAAAECEQMEEiExE0FRIjJhcaGxFP/aAAwDAQACEQMRAD8AeNFFFABRRRQAVF8y8dWztpJ3+4PCN93Oyjbpk4qUqL5i5divYDDNq05yCpwVbyI8j188igWV09vYreFds9wrk3EaSIegT7Nl+ROQ31/OmbwbmL2qzFxDGSWVtMZZQxZSRpJ6DJH9tJztC5ShsZVEMurWP4InLqAB4nOfMnbb1rbyKeJiOQ2ADIWCvq0FQ+M+EOdjhvL1qtNp0zm48+SE3CfP8Fy5f7YInOi8QwPkjUoLR9ejfeUjp0x8ulXE8yQG2kuUkEkUasWZDq90bgfGkvP2bcSZmdocsxLMe8j3YnJPXzJNVVZWXIBZeoIBI+Bzj6ijc0R/15cfE0dAcoc+Q34IUGOVd2iYgnH6Ske8PL4elWauWreQq6kFlIIwU94b/d6b+ldQWsmpFJBBKgkNgMNujY2BpouzTpc7yp32jbRRRTGwKKKKACiiigDFFFFABRVX5m7RLWyZkcs8o/i0G+4yNROwHTzpYcwdqd3c5WM+zp6Rk6yP+Zzv+WKVySM2XU48fDfI6uMcVS2heWRlVVHVjgE+Q6HqcDoaTHMHavd3GVixbofJDmTHxfy/mgV6+A9p0zyCG7jFzHIFj0BF1FsgZwdmJzk/IYxUr2o8rWMMffL9hM+yRxr4HI3OVGAvxPT4E1DdrgzZcsssN2N0l2KyRySSxJJ3JJySfUk9a6D7POD+z8OhUjDOO8f8T77/ACGkfSkfyvwn2m8gh8ncavwDdv1QR9a6TUYqIIXQQ7mzOK597RuDezcRlAGFkPep8mznH84NXQdLbto4NqgiuAN4m0P+Bun5MB/SNNJcGnWY92O/gn6uXCu1i9hCqxSZV/lF8ZHxZSD9Tn61TaKrTo4sMkofpY3rPtthIHe28qnz0srjz3GcE+XlVp5f57tbtCyPoKnBWUqjeW4BO43G4rnispEWYKoLEnAAGSSegA9c1KkzXDXZE+eTqes1XOQeGSQWMazFu8Yl31klgzEnByTuBirFVp2Iu0mFFFZoGMUGiigDnLnZpP8AKFx3rFmEhALac6B7vu7dMVCVae0Dld7W6dhHpgdsoyhtGTk6SWJOrrn+yqtVLPOZk1N2FbLi5eQ6nZnOMZZixx6ZY5rXRUFdjK7FeD6pprgjaNRGn4m3bHyUKP51N6qz2c8H9n4dCpGGkHev823GfkukVY5pAqlicAAkn4AZP9lXRVI9Bp4bMaR91H8f4ULm2lhP8YhUH0bGx+jYNV/sz5iN3bylj4lnc/HQ5Lr+QYj6VcKOyyLWSN+mcsyRlSVYYKkgj0IOCPzBr5q2dqHB+44jIQMLMBKvzOzfrAn61U6pZ53JDZJxCiig0CDA7G1DX0jOWLrCSud+rKCSSc56fmadFIjhnKF7aX1s6xM47xGWSIF0KEjOTtjwk9cfWnuKtidzR2obZLoKKKzTGw8XFuLR20LTSkhEGSQCx+QApbTdtv23gt8w4xu+JSfUYyo+W/zr19rPM11blIoiEimQ5cDLkg4ZcnZRgr033NKGklI5mq1Moy2w9EpzHx97ud5HZ9JYlEZy4QHyXoB9BUXRRVZzJScnbCpPlrhPtN3DD5O4DfgG7fqg1GUyexbg+qea4I2jURp+Jtzj5KB/SqUrZZghvyJDeVcDAqt9o3Eu54bOR7zr3a/Nzp/YWqy1TxzU78YS2Q/Yd0+TpHimU76W64X3fmDVrO9kaqvvBQOybjyW11IkzrHHLH1dgq61ORktsNi4pwxcdt292eFvlIh/YapPFucbgG/kX2YwWbqi95GxLucZQMHxkeuPMbVm54jHJdJH7HZ6fZBczmWIFoxgnScDf7vlULgzYX447bs19sNnHLapMrIWhffDKSY2wD574YIfzpPDfpvTZsuIxrbQ3kvDbJIJCSzKuXRQG30mPB1FdI36sKsHDeJ3AWCQWkKR3DhQiZEkSEEh5SF0nwjcADBI3pWrKMuFZpbroRsfD5W92OQ/KNz+wVqkjKkhgQR1BBB+oO4p3cA5ivruNJU9mCNPoKhH1mBXCtIpaTH0weoqmcz8Dm4lxS89n0EwBV0s2kkDC4XO2x1df31G0zz0yUU4tsr/AAfni8tT9nMxGPck+0TYYGA3TYAbEU/uC3pmt4ZG0kyRqxK505KgnTnfFJmDsgv2O4hT4mTP90GnPwWwMFvFEzajHGqFgMAkADIHlTRv2bNHHJG1O6PZRWaxTnQFp2xWM8qx93BqihVpHmBGV8iuM7DAU+efoaUVdJ8z8vre27QM7xhiCSmM7HODnYg0m+O9mV3DMVhieaMsAjjSSdurAHw+dVyRydZgk5bkrKhRVnvuzW/iUsYNYG57tg56+g3PrsK13nZ/eQ27XEsaxxquptTjWNwMFR5nNLTMXhyL0yuV0B2bcH9n4dCCMNIO9f5tuP1dIpIcucKNzdww/wAo4Dfg6t+qDXSyKAABsB0HwpoI3aCHLmRPM/EnhgPdI7SOQiFEaTSScF2C+SjLfHAHnVHu+GyWPELZl7+4SC3kGoQE4JDFVJiXxFmOSTvk5PWmfUFzRYyTmCKPIUyFpHwSqqsb41YYE5crjfy3p2b8sL5F3wXhJgl4fNcRuyzmV7kPG7KkxbKu6sMIRkDOPKtfEuLBoeIz6tMl5OttCGypEC4yxz0UqQT9Knrvh11HHpQXLaZ5CpJk1dwoAyxVgXZ3IZRtkLjbJzsDXOiYrJcd4rFogwlBaOIdHDLozIIQdv5VvUUtGXZSohePWdv7K0dtK88Uc1u1w4YyIkA1LoBydgdchA2GqpTmPnFvaZ1t5tcEdociNQ6G4YFUVWUHfxKcZ+6a23XEZz7RiSZGwiRrl/C7d3qJAQjSvenfP8X02NSfL7ye2AZlaIxlh/CKI3GAVYOqiRWL6lb3vCfIVIyXNLiyN5CW3g7gRiRpTbf6wxDiOMLlz7641FmAwv6OfLeA7Mua4kvLkzlUNy2tZG231M2ksdlGDn5j5Uxudr7ueH3L+fdMB82Gkf3q5yxUN0U6ifhlFL0dUK4IyDkHoR6VA8X57srZ9Es6hwcFVBdh+IKDj60koudbtbVrYSsYzjBJOtQMeFGByBt0+dQdDmTPX8fijqaOQMAR0IyPLY/OvukpyV2pNap3VyHmjHuMDl0GPd8Xvjpjfam7wfjEdzCssRyrAHqCQSM4bBOCPMUydmzDnjlXHZ7qMUUVJeYxXzLEGUqwBBGCDuCD6191hjtQAu+TeVIouLXbxajHAAi6t8SuAzAH0VcDf9KmLVF5ea/to3BsQ7yyvLI/tMa5Zmz0weg0r9Klf8uX/wDw4f8AVR/+NQjPicYRqv6MdovGWtuHytGxWRyI4yvvBmPUfHGqkgears/7Vcf1r/8AenK9rd3d1ame2EENu7Sn7ZJC0mkqmygYwSTVD587NGtQ08BLw9XDEa0yf1l3A9fXPWllZl1UckvzjdIrMfOF6vS6n/rCf21Pcpc43U15DDPdziORtGQUBDEHTuVP3sD61UuH8PknkWOJC7t0Udf/AJUpFynfJ9qLaYd0wOdByGDeQ6tgjyBpFZhxzyWny0PIcuyf77d/nF/66w/LBPvXV4flKF/uKKov+nDHW038/tsf4dZXtwz0tM/KbP8Ah1ZaOp58P3/Slce49egzWlxPJIqvpZXwclW2IOM74BqAqY5t44t3dNOIjCWADqW1eIDGfdGNgPLyqHqtnHyu5Pmwr6MZ06sHTnGrB06sZxnpnG+K+QM10DyNy2kHD4keManAlkVxn7U4O4bOkjCj6UJWW6fA8zaEeOW7rTq9mn09c90+MflTD7GeX5FaW5cMqMuiPORq3yWx5gYAB+JpqYrOKsUaOli0ccclKwooqvcV55toJWibvXdADIIonlEYPQyFR4aY2OSj2WGioPi3OMFuyI3ePI66xFFG8kmj9JlUZUfOtcnPNqLT2rWTEG0HCsWV840svUHNRYu+P0sFFRSczQM8CK+Tco0kRAOkooBJJ8tiOtebhPOcFzKUiEpGGIkMTiJgpwSrkYO9TZO+P0nqwRVf4Pzzb3TqkQnOvOljDIse2fvkafL1rdb84W7pC6s2J5jDH4SMyDVkH0HhO9RZCnF+zTwrkS1t7h7iND3jMWBY5CE9e7H3c5Px3qwYoqt3PaBbJIyDvpNDaHeOF5I1fONLMoxnO21HQfjBfCT/AM27bUzdxEWdw7EopJcdGOR1r0W/C4o3Z0jjRn95lRVY/iIGTUBzPzoLeVYUBMp0u/2MsoWEkgkCIZJyMYJA+Ne2bnC3SaCF2ZZLhA8YZCBhs4DE+6cjGD50cC7oWebjnIVrcRTKsSRPLuZVQatedWfz6+uTS/sexe4MhEssaRg7MuWZh6gHGn6n86ZF3zjbxpcOxbFtII5cISdZ04C/pe8OleLhPOym1lnuQydyQXAhmQBWOAF7wAyH1IA+VQ0inJiwzlyZ4D2b2dqVdYzJIpyJJDqIPqB7o+gq01DcG5rgunaOMurooZkkjeJ9J6MA4GRW7hfMUNxJNHE+poH0SDBGDv09RkEbeYNTwXw2RVRJOivDwnjMdyjNESQsjRnII8anB6/GvdUjp30FUaJbqxuLvRaPdLcy99G8bopDFQNEuo5UDGxGaKKgWUdxsuobm2v3u1tnnS4hRWWNk72N18vEQGU58j5VFz8sXL2sztDiS5vopzACraIldM6j0J0gk0UUUI8SZt4dypcW/FIgqF7OITNE2R4BKuTGcnOAw2+Br65V4Zcx3QEcFxbWoR+9hmlSSPWfd9nwSR6ny/eUUUQsKXR5+QOD3Nu8KywXq4DBiZ0NsM5Oe7Bz6fXesQcDuorSyxbu7wXskrxhkDaCZcHJON9QrFFFAsKSqxgcLu3liDSRNCxzmNyrMMHzKkjfrS5m4XfQWj2cUFxrWV3hubeRERgxYjvskMPe3HwFFFFDyx7vZ6eYuB3JvVlEV26+ypGzW0yRP3gJJDMx3H78V6+L8pyXlyhkjdENgEDsQzx3AfUuSDuw6kjrvRRRQvhXNkUvLt8/D75ZoT381xG4ClfHp7sFl3wPdJ8q9k3CLiTht7CIbzW4TQLmdJix1biMg+HAGTnrms0VFEeBffVG6w4Nc2kt66xzXEphUWszuGJG32TZIAKv4s43A/PRy5yneWNzbSEJIjoYrjuwVYAkvrlLHxkOcZHlRRU0HhXH7ElyZ7Tbs8ElpKEe5lk77VHoCs7MMjVq9PLzq60UUIthHaqP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90775" y="2870480"/>
            <a:ext cx="7600950" cy="863600"/>
          </a:xfrm>
        </p:spPr>
        <p:txBody>
          <a:bodyPr/>
          <a:lstStyle/>
          <a:p>
            <a:pPr eaLnBrk="1" hangingPunct="1"/>
            <a:r>
              <a:rPr lang="fr-FR" sz="3900" b="1" dirty="0">
                <a:solidFill>
                  <a:schemeClr val="bg1"/>
                </a:solidFill>
                <a:latin typeface="Century Gothic" pitchFamily="34" charset="0"/>
              </a:rPr>
              <a:t>Merci</a:t>
            </a:r>
            <a:r>
              <a:rPr lang="fr-FR" sz="3900" b="1" dirty="0">
                <a:solidFill>
                  <a:srgbClr val="ED8B00"/>
                </a:solidFill>
                <a:latin typeface="Century Gothic" pitchFamily="34" charset="0"/>
              </a:rPr>
              <a:t>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651750" y="5635215"/>
            <a:ext cx="4248150" cy="1045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fr-FR" sz="900" b="1" dirty="0">
                <a:latin typeface="Century Gothic" pitchFamily="34" charset="0"/>
                <a:cs typeface="Calibri" pitchFamily="34" charset="0"/>
              </a:rPr>
              <a:t>SIS Marchés </a:t>
            </a:r>
          </a:p>
          <a:p>
            <a:pPr algn="r" eaLnBrk="1" hangingPunct="1"/>
            <a:r>
              <a:rPr lang="fr-FR" sz="900" dirty="0">
                <a:latin typeface="Century Gothic" pitchFamily="34" charset="0"/>
                <a:cs typeface="Calibri" pitchFamily="34" charset="0"/>
              </a:rPr>
              <a:t>84 Bd de la Mission Marchand</a:t>
            </a:r>
          </a:p>
          <a:p>
            <a:pPr algn="r" eaLnBrk="1" hangingPunct="1"/>
            <a:r>
              <a:rPr lang="fr-FR" sz="900" dirty="0">
                <a:latin typeface="Century Gothic" pitchFamily="34" charset="0"/>
                <a:cs typeface="Calibri" pitchFamily="34" charset="0"/>
              </a:rPr>
              <a:t> 92411 Courbevoie Cedex</a:t>
            </a:r>
          </a:p>
          <a:p>
            <a:pPr algn="r" eaLnBrk="1" hangingPunct="1"/>
            <a:r>
              <a:rPr lang="fr-FR" sz="900" b="1" dirty="0">
                <a:latin typeface="Century Gothic" pitchFamily="34" charset="0"/>
                <a:cs typeface="Calibri" pitchFamily="34" charset="0"/>
              </a:rPr>
              <a:t>Tél.</a:t>
            </a:r>
            <a:r>
              <a:rPr lang="fr-FR" sz="900" dirty="0">
                <a:latin typeface="Century Gothic" pitchFamily="34" charset="0"/>
                <a:cs typeface="Calibri" pitchFamily="34" charset="0"/>
              </a:rPr>
              <a:t> 01 46 69 46 69  </a:t>
            </a:r>
            <a:r>
              <a:rPr lang="fr-FR" sz="900" b="1" dirty="0">
                <a:latin typeface="Century Gothic" pitchFamily="34" charset="0"/>
                <a:cs typeface="Calibri" pitchFamily="34" charset="0"/>
              </a:rPr>
              <a:t>Fax</a:t>
            </a:r>
            <a:r>
              <a:rPr lang="fr-FR" sz="900" dirty="0">
                <a:latin typeface="Century Gothic" pitchFamily="34" charset="0"/>
                <a:cs typeface="Calibri" pitchFamily="34" charset="0"/>
              </a:rPr>
              <a:t> 01 46 69 46 68 </a:t>
            </a:r>
          </a:p>
          <a:p>
            <a:pPr algn="r" eaLnBrk="1" hangingPunct="1"/>
            <a:r>
              <a:rPr lang="fr-FR" sz="900" dirty="0">
                <a:solidFill>
                  <a:srgbClr val="ED8B00"/>
                </a:solidFill>
                <a:latin typeface="Century Gothic" pitchFamily="34" charset="0"/>
                <a:cs typeface="Calibri" pitchFamily="34" charset="0"/>
                <a:hlinkClick r:id="rId4"/>
              </a:rPr>
              <a:t>info@sis-marches.com</a:t>
            </a:r>
            <a:r>
              <a:rPr lang="fr-FR" sz="900" dirty="0">
                <a:latin typeface="Century Gothic" pitchFamily="34" charset="0"/>
                <a:cs typeface="Calibri" pitchFamily="34" charset="0"/>
              </a:rPr>
              <a:t>  </a:t>
            </a:r>
            <a:r>
              <a:rPr lang="fr-FR" sz="900" b="1" dirty="0">
                <a:latin typeface="Century Gothic" pitchFamily="34" charset="0"/>
                <a:cs typeface="Calibri" pitchFamily="34" charset="0"/>
              </a:rPr>
              <a:t>www.sis-marches.com</a:t>
            </a:r>
          </a:p>
          <a:p>
            <a:pPr algn="r" eaLnBrk="1" hangingPunct="1"/>
            <a:r>
              <a:rPr lang="fr-FR" sz="900" dirty="0">
                <a:latin typeface="Century Gothic" pitchFamily="34" charset="0"/>
                <a:cs typeface="Calibri" pitchFamily="34" charset="0"/>
              </a:rPr>
              <a:t>Illustrations : https://unsplash.com</a:t>
            </a:r>
          </a:p>
        </p:txBody>
      </p:sp>
    </p:spTree>
    <p:extLst>
      <p:ext uri="{BB962C8B-B14F-4D97-AF65-F5344CB8AC3E}">
        <p14:creationId xmlns:p14="http://schemas.microsoft.com/office/powerpoint/2010/main" val="66468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2" y="0"/>
            <a:ext cx="12192000" cy="6882064"/>
          </a:xfrm>
          <a:prstGeom prst="rect">
            <a:avLst/>
          </a:prstGeom>
        </p:spPr>
      </p:pic>
      <p:sp>
        <p:nvSpPr>
          <p:cNvPr id="20" name="Titre 1"/>
          <p:cNvSpPr txBox="1">
            <a:spLocks/>
          </p:cNvSpPr>
          <p:nvPr/>
        </p:nvSpPr>
        <p:spPr>
          <a:xfrm>
            <a:off x="7361729" y="462643"/>
            <a:ext cx="4572000" cy="971698"/>
          </a:xfrm>
          <a:prstGeom prst="rect">
            <a:avLst/>
          </a:prstGeom>
          <a:solidFill>
            <a:srgbClr val="FF9900">
              <a:alpha val="93000"/>
            </a:srgbClr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fr-FR" sz="3600" spc="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ORDRE DU JOUR</a:t>
            </a:r>
          </a:p>
        </p:txBody>
      </p:sp>
      <p:sp>
        <p:nvSpPr>
          <p:cNvPr id="23" name="Titre 1"/>
          <p:cNvSpPr txBox="1">
            <a:spLocks/>
          </p:cNvSpPr>
          <p:nvPr/>
        </p:nvSpPr>
        <p:spPr>
          <a:xfrm>
            <a:off x="1648918" y="2876544"/>
            <a:ext cx="10301361" cy="2774748"/>
          </a:xfrm>
          <a:prstGeom prst="rect">
            <a:avLst/>
          </a:prstGeom>
          <a:solidFill>
            <a:schemeClr val="accent5">
              <a:lumMod val="10000"/>
              <a:alpha val="93000"/>
            </a:schemeClr>
          </a:solidFill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3600" cap="all" spc="300" dirty="0" smtClean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fr-FR" sz="3600" cap="all" spc="3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introduction sis marchés</a:t>
            </a:r>
          </a:p>
          <a:p>
            <a:pPr algn="r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3600" cap="all" spc="300" dirty="0" smtClean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fr-FR" sz="3600" cap="all" spc="3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intervention de l’AFA</a:t>
            </a:r>
          </a:p>
          <a:p>
            <a:pPr algn="r" fontAlgn="auto">
              <a:spcBef>
                <a:spcPts val="800"/>
              </a:spcBef>
              <a:spcAft>
                <a:spcPts val="800"/>
              </a:spcAft>
              <a:defRPr/>
            </a:pPr>
            <a:r>
              <a:rPr lang="fr-FR" sz="3600" cap="all" spc="300" dirty="0" smtClean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#</a:t>
            </a:r>
            <a:r>
              <a:rPr lang="fr-FR" sz="3600" cap="all" spc="300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questions &amp; réponses</a:t>
            </a:r>
          </a:p>
        </p:txBody>
      </p:sp>
      <p:pic>
        <p:nvPicPr>
          <p:cNvPr id="11" name="Image 4" descr="logo_negatif_degrad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72" y="278289"/>
            <a:ext cx="818600" cy="36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37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050" y="2256434"/>
            <a:ext cx="12211050" cy="3053258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11" name="Rectangle 10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3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sp>
        <p:nvSpPr>
          <p:cNvPr id="7" name="Rectangle 6"/>
          <p:cNvSpPr/>
          <p:nvPr/>
        </p:nvSpPr>
        <p:spPr bwMode="auto">
          <a:xfrm>
            <a:off x="3627620" y="4878704"/>
            <a:ext cx="8259586" cy="1003124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fr-FR" sz="4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introduction sis marchés</a:t>
            </a:r>
            <a:endParaRPr lang="fr-FR" sz="4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7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0" y="6478964"/>
            <a:ext cx="12192000" cy="406420"/>
            <a:chOff x="-1524000" y="1294388"/>
            <a:chExt cx="12192000" cy="406420"/>
          </a:xfrm>
        </p:grpSpPr>
        <p:sp>
          <p:nvSpPr>
            <p:cNvPr id="11" name="Rectangle 10"/>
            <p:cNvSpPr/>
            <p:nvPr/>
          </p:nvSpPr>
          <p:spPr>
            <a:xfrm>
              <a:off x="-1524000" y="1294388"/>
              <a:ext cx="12192000" cy="4064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4220867" y="1364962"/>
              <a:ext cx="79216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400">
                  <a:solidFill>
                    <a:schemeClr val="bg1"/>
                  </a:solidFill>
                  <a:latin typeface="Century Gothic" pitchFamily="34" charset="0"/>
                </a:rPr>
                <a:pPr algn="ctr" eaLnBrk="1" hangingPunct="1">
                  <a:spcBef>
                    <a:spcPct val="50000"/>
                  </a:spcBef>
                </a:pPr>
                <a:t>4</a:t>
              </a:fld>
              <a:endParaRPr lang="fr-FR" sz="1400" dirty="0">
                <a:solidFill>
                  <a:schemeClr val="bg1"/>
                </a:solidFill>
                <a:latin typeface="Century Gothic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8319541" y="0"/>
            <a:ext cx="3872458" cy="72521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fr-FR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INTERVENANTS</a:t>
            </a:r>
            <a:endParaRPr lang="fr-FR" sz="3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24460" y="2433701"/>
            <a:ext cx="4601979" cy="59889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SANDRINE JARRY</a:t>
            </a:r>
            <a:endParaRPr lang="fr-FR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744867" y="2433700"/>
            <a:ext cx="5542727" cy="5988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AFA - Cheffe </a:t>
            </a:r>
            <a:r>
              <a:rPr lang="fr-FR" sz="2000" dirty="0">
                <a:solidFill>
                  <a:schemeClr val="bg1"/>
                </a:solidFill>
                <a:latin typeface="Century Gothic" panose="020B0502020202020204" pitchFamily="34" charset="0"/>
              </a:rPr>
              <a:t>du département du conseil aux acteurs </a:t>
            </a:r>
            <a:r>
              <a:rPr lang="fr-FR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publics</a:t>
            </a:r>
            <a:endParaRPr lang="fr-FR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24460" y="3285747"/>
            <a:ext cx="4601979" cy="59889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RAPHAEL RAUX</a:t>
            </a:r>
            <a:endParaRPr lang="fr-FR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744867" y="3285746"/>
            <a:ext cx="5542727" cy="5988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SIS Marchés - Chef de produit</a:t>
            </a:r>
            <a:endParaRPr lang="fr-FR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24460" y="4171585"/>
            <a:ext cx="4601979" cy="598892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PIERRE-ARNAUD CAVILLON</a:t>
            </a:r>
            <a:endParaRPr lang="fr-FR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744867" y="4171584"/>
            <a:ext cx="5542727" cy="5988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0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SIS Marchés - Directeur commercial</a:t>
            </a:r>
            <a:endParaRPr lang="fr-FR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19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18" name="Rectangle 17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FR">
                <a:solidFill>
                  <a:srgbClr val="FFFFFF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fld id="{8724AAEB-25F1-4AD7-A795-8F64E15F04BF}" type="slidenum">
                <a:rPr lang="fr-FR" sz="1000">
                  <a:solidFill>
                    <a:srgbClr val="FFFFFF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  <a:defRPr/>
                </a:pPr>
                <a:t>5</a:t>
              </a:fld>
              <a:endParaRPr lang="fr-FR" sz="1000" dirty="0">
                <a:solidFill>
                  <a:srgbClr val="FFFFFF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0" y="0"/>
            <a:ext cx="6038661" cy="72521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sz="2400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Achat Solutions et SIS Marchés c’</a:t>
            </a:r>
            <a:r>
              <a:rPr lang="fr-FR" sz="2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</a:t>
            </a:r>
            <a:r>
              <a:rPr lang="fr-FR" sz="2400" dirty="0" smtClean="0">
                <a:solidFill>
                  <a:srgbClr val="FFFFFF"/>
                </a:solidFill>
                <a:latin typeface="Century Gothic" panose="020B0502020202020204" pitchFamily="34" charset="0"/>
              </a:rPr>
              <a:t>…</a:t>
            </a:r>
            <a:endParaRPr lang="fr-FR" sz="24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870560" y="2898089"/>
            <a:ext cx="89277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FF6600"/>
              </a:buClr>
              <a:buFont typeface="Wingdings" panose="05000000000000000000" pitchFamily="2" charset="2"/>
              <a:buChar char="ü"/>
              <a:defRPr sz="1600">
                <a:latin typeface="Century Gothic" panose="020B0502020202020204" pitchFamily="34" charset="0"/>
              </a:defRPr>
            </a:lvl1pPr>
          </a:lstStyle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Equipe </a:t>
            </a:r>
            <a:r>
              <a:rPr lang="fr-FR" dirty="0"/>
              <a:t>SIS Marchés basée en Ile de France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40 juristes marchés publics : veille règlementaire, accompagnement &amp; assistance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smtClean="0"/>
              <a:t>Expertise et méthodologie projet éprouvée sur de nombreux déploiements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870560" y="1125193"/>
            <a:ext cx="9312421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fr-FR" sz="1600" dirty="0">
                <a:latin typeface="Century Gothic" panose="020B0502020202020204" pitchFamily="34" charset="0"/>
              </a:rPr>
              <a:t>Un groupe </a:t>
            </a:r>
            <a:r>
              <a:rPr lang="fr-FR" sz="1600" b="1" dirty="0">
                <a:latin typeface="Century Gothic" panose="020B0502020202020204" pitchFamily="34" charset="0"/>
              </a:rPr>
              <a:t>français</a:t>
            </a:r>
            <a:r>
              <a:rPr lang="fr-FR" sz="1600" dirty="0">
                <a:latin typeface="Century Gothic" panose="020B0502020202020204" pitchFamily="34" charset="0"/>
              </a:rPr>
              <a:t> </a:t>
            </a:r>
            <a:r>
              <a:rPr lang="fr-FR" sz="1600" dirty="0" smtClean="0">
                <a:latin typeface="Century Gothic" panose="020B0502020202020204" pitchFamily="34" charset="0"/>
              </a:rPr>
              <a:t> </a:t>
            </a:r>
            <a:r>
              <a:rPr lang="fr-FR" sz="1600" b="1" dirty="0">
                <a:latin typeface="Century Gothic" panose="020B0502020202020204" pitchFamily="34" charset="0"/>
              </a:rPr>
              <a:t>dédié à 100 % au Secteur </a:t>
            </a:r>
            <a:r>
              <a:rPr lang="fr-FR" sz="1600" b="1" dirty="0" smtClean="0">
                <a:latin typeface="Century Gothic" panose="020B0502020202020204" pitchFamily="34" charset="0"/>
              </a:rPr>
              <a:t>Public</a:t>
            </a:r>
            <a:endParaRPr lang="fr-FR" sz="1600" dirty="0" smtClean="0">
              <a:latin typeface="Century Gothic" panose="020B050202020202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Century Gothic" panose="020B0502020202020204" pitchFamily="34" charset="0"/>
              </a:rPr>
              <a:t>Capital détenu majoritairement par les </a:t>
            </a:r>
            <a:r>
              <a:rPr lang="fr-FR" sz="1600" b="1" dirty="0" smtClean="0">
                <a:latin typeface="Century Gothic" panose="020B0502020202020204" pitchFamily="34" charset="0"/>
              </a:rPr>
              <a:t>dirigeants opérationnels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fr-FR" sz="1600" b="1" dirty="0" smtClean="0">
                <a:latin typeface="Century Gothic" panose="020B0502020202020204" pitchFamily="34" charset="0"/>
              </a:rPr>
              <a:t>65</a:t>
            </a:r>
            <a:r>
              <a:rPr lang="fr-FR" sz="1600" b="1" baseline="30000" dirty="0" smtClean="0">
                <a:latin typeface="Century Gothic" panose="020B0502020202020204" pitchFamily="34" charset="0"/>
              </a:rPr>
              <a:t>ième</a:t>
            </a:r>
            <a:r>
              <a:rPr lang="fr-FR" sz="1600" b="1" dirty="0" smtClean="0">
                <a:latin typeface="Century Gothic" panose="020B0502020202020204" pitchFamily="34" charset="0"/>
              </a:rPr>
              <a:t> au classement </a:t>
            </a:r>
            <a:r>
              <a:rPr lang="fr-FR" sz="1600" dirty="0" smtClean="0">
                <a:latin typeface="Century Gothic" panose="020B0502020202020204" pitchFamily="34" charset="0"/>
              </a:rPr>
              <a:t>des éditeurs </a:t>
            </a:r>
            <a:r>
              <a:rPr lang="fr-FR" sz="1600" dirty="0" err="1" smtClean="0">
                <a:latin typeface="Century Gothic" panose="020B0502020202020204" pitchFamily="34" charset="0"/>
              </a:rPr>
              <a:t>Truffle</a:t>
            </a:r>
            <a:r>
              <a:rPr lang="fr-FR" sz="1600" dirty="0" smtClean="0">
                <a:latin typeface="Century Gothic" panose="020B0502020202020204" pitchFamily="34" charset="0"/>
              </a:rPr>
              <a:t> 2010</a:t>
            </a:r>
          </a:p>
          <a:p>
            <a:pPr marL="285750" indent="-285750" algn="just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fr-FR" sz="1600" dirty="0" smtClean="0">
                <a:latin typeface="Century Gothic" panose="020B0502020202020204" pitchFamily="34" charset="0"/>
              </a:rPr>
              <a:t>Des indicateurs financiers au Vert sur societe.com, gage de </a:t>
            </a:r>
            <a:r>
              <a:rPr lang="fr-FR" sz="1600" b="1" dirty="0" smtClean="0">
                <a:latin typeface="Century Gothic" panose="020B0502020202020204" pitchFamily="34" charset="0"/>
              </a:rPr>
              <a:t>pérennité</a:t>
            </a:r>
            <a:endParaRPr lang="fr-FR" sz="1600" b="1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Le Groupe SIS Marché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" y="1125273"/>
            <a:ext cx="2401105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S Marchés le Spécialiste des Achats Public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142" y="2939309"/>
            <a:ext cx="2337663" cy="1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ntacter SIS Marché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297" y="4747907"/>
            <a:ext cx="2312508" cy="143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878593" y="4842192"/>
            <a:ext cx="869110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 algn="just">
              <a:spcBef>
                <a:spcPts val="300"/>
              </a:spcBef>
              <a:spcAft>
                <a:spcPts val="300"/>
              </a:spcAft>
              <a:buClr>
                <a:srgbClr val="FF6600"/>
              </a:buClr>
              <a:buFont typeface="Wingdings" panose="05000000000000000000" pitchFamily="2" charset="2"/>
              <a:buChar char="ü"/>
              <a:defRPr sz="1600">
                <a:latin typeface="Century Gothic" panose="020B0502020202020204" pitchFamily="34" charset="0"/>
              </a:defRPr>
            </a:lvl1pPr>
          </a:lstStyle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Solutions évolutives : 15% du CA investi en R&amp;D (</a:t>
            </a:r>
            <a:r>
              <a:rPr lang="fr-FR" dirty="0" err="1"/>
              <a:t>Sélénée</a:t>
            </a:r>
            <a:r>
              <a:rPr lang="fr-FR" dirty="0"/>
              <a:t>, portail exécution, e-offre)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Démarche résolument agile dans la conception (Méthode RD et Produit)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Le client au cœur de nos solutions (Club Utilisateurs</a:t>
            </a:r>
            <a:r>
              <a:rPr lang="fr-FR" dirty="0" smtClean="0"/>
              <a:t>) avec 450 organismes publics utilisant nos applications au quotidien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146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6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230" y="725214"/>
            <a:ext cx="9461240" cy="57564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0" y="-29613"/>
            <a:ext cx="4002657" cy="72521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fr-FR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Notre offre logicielle</a:t>
            </a:r>
          </a:p>
        </p:txBody>
      </p:sp>
    </p:spTree>
    <p:extLst>
      <p:ext uri="{BB962C8B-B14F-4D97-AF65-F5344CB8AC3E}">
        <p14:creationId xmlns:p14="http://schemas.microsoft.com/office/powerpoint/2010/main" val="41042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7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718" y="1383656"/>
            <a:ext cx="9808564" cy="458466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6520721" y="-13783"/>
            <a:ext cx="5671279" cy="840413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Rédaction du contrat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0" y="0"/>
            <a:ext cx="6520721" cy="82663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ILLUSTRATION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8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520721" y="-13783"/>
            <a:ext cx="5671279" cy="840413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TRAVAIL COLLABORATIF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737" y="1385879"/>
            <a:ext cx="9868525" cy="458021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0" y="0"/>
            <a:ext cx="6520721" cy="82663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ILLUSTRATION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0" y="6525344"/>
            <a:ext cx="12192000" cy="360040"/>
            <a:chOff x="0" y="1340768"/>
            <a:chExt cx="9144000" cy="360040"/>
          </a:xfrm>
        </p:grpSpPr>
        <p:sp>
          <p:nvSpPr>
            <p:cNvPr id="34" name="Rectangle 33"/>
            <p:cNvSpPr/>
            <p:nvPr/>
          </p:nvSpPr>
          <p:spPr>
            <a:xfrm>
              <a:off x="0" y="1340768"/>
              <a:ext cx="9144000" cy="36004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  <a:latin typeface="Anke Calligraphic FG" panose="00000400000000000000" pitchFamily="2" charset="0"/>
              </a:endParaRPr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auto">
            <a:xfrm>
              <a:off x="4211638" y="1412776"/>
              <a:ext cx="792162" cy="244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fld id="{8724AAEB-25F1-4AD7-A795-8F64E15F04BF}" type="slidenum">
                <a:rPr lang="fr-FR" sz="1000">
                  <a:solidFill>
                    <a:schemeClr val="bg1"/>
                  </a:solidFill>
                  <a:latin typeface="Century Gothic" panose="020B0502020202020204" pitchFamily="34" charset="0"/>
                </a:rPr>
                <a:pPr algn="ctr" eaLnBrk="1" hangingPunct="1">
                  <a:spcBef>
                    <a:spcPct val="50000"/>
                  </a:spcBef>
                </a:pPr>
                <a:t>9</a:t>
              </a:fld>
              <a:endParaRPr lang="fr-FR" sz="1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 bwMode="auto">
          <a:xfrm>
            <a:off x="6520721" y="-13783"/>
            <a:ext cx="5671279" cy="840413"/>
          </a:xfrm>
          <a:prstGeom prst="rect">
            <a:avLst/>
          </a:prstGeom>
          <a:solidFill>
            <a:srgbClr val="FF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AGENDA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0" y="0"/>
            <a:ext cx="6520721" cy="82663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FR" sz="2400" cap="all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ILLUSTRATION</a:t>
            </a:r>
            <a:endParaRPr lang="fr-FR" sz="2400" cap="all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732" y="1044083"/>
            <a:ext cx="8575212" cy="529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9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99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  <a:extLst/>
      </a:spPr>
      <a:bodyPr vert="horz" wrap="square" lIns="18000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3200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35591</TotalTime>
  <Words>327</Words>
  <Application>Microsoft Office PowerPoint</Application>
  <PresentationFormat>Grand écran</PresentationFormat>
  <Paragraphs>81</Paragraphs>
  <Slides>18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7" baseType="lpstr">
      <vt:lpstr>Anke Calligraphic FG</vt:lpstr>
      <vt:lpstr>Arial</vt:lpstr>
      <vt:lpstr>Calibri</vt:lpstr>
      <vt:lpstr>Century Gothic</vt:lpstr>
      <vt:lpstr>Segoe Print</vt:lpstr>
      <vt:lpstr>Segoe Script</vt:lpstr>
      <vt:lpstr>Segoe UI</vt:lpstr>
      <vt:lpstr>Wingdings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Merci.</vt:lpstr>
    </vt:vector>
  </TitlesOfParts>
  <Company>SIS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Club utilisateurs novembre 2010</dc:title>
  <dc:creator>Raphael RAUX</dc:creator>
  <cp:lastModifiedBy>Raphaël RAUX</cp:lastModifiedBy>
  <cp:revision>9065</cp:revision>
  <cp:lastPrinted>2016-12-13T08:47:28Z</cp:lastPrinted>
  <dcterms:created xsi:type="dcterms:W3CDTF">2010-10-07T13:18:59Z</dcterms:created>
  <dcterms:modified xsi:type="dcterms:W3CDTF">2020-07-01T15:02:49Z</dcterms:modified>
</cp:coreProperties>
</file>